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Lst>
  <p:notesMasterIdLst>
    <p:notesMasterId r:id="rId52"/>
  </p:notesMasterIdLst>
  <p:handoutMasterIdLst>
    <p:handoutMasterId r:id="rId53"/>
  </p:handoutMasterIdLst>
  <p:sldIdLst>
    <p:sldId id="256" r:id="rId4"/>
    <p:sldId id="297" r:id="rId5"/>
    <p:sldId id="296" r:id="rId6"/>
    <p:sldId id="301" r:id="rId7"/>
    <p:sldId id="302" r:id="rId8"/>
    <p:sldId id="303" r:id="rId9"/>
    <p:sldId id="381" r:id="rId10"/>
    <p:sldId id="382" r:id="rId11"/>
    <p:sldId id="383" r:id="rId12"/>
    <p:sldId id="384" r:id="rId13"/>
    <p:sldId id="299" r:id="rId14"/>
    <p:sldId id="522" r:id="rId15"/>
    <p:sldId id="304" r:id="rId16"/>
    <p:sldId id="385" r:id="rId17"/>
    <p:sldId id="520" r:id="rId18"/>
    <p:sldId id="352" r:id="rId19"/>
    <p:sldId id="353" r:id="rId20"/>
    <p:sldId id="351" r:id="rId21"/>
    <p:sldId id="487" r:id="rId22"/>
    <p:sldId id="354" r:id="rId23"/>
    <p:sldId id="422" r:id="rId24"/>
    <p:sldId id="423" r:id="rId25"/>
    <p:sldId id="424" r:id="rId26"/>
    <p:sldId id="305" r:id="rId27"/>
    <p:sldId id="306" r:id="rId28"/>
    <p:sldId id="307" r:id="rId29"/>
    <p:sldId id="309" r:id="rId30"/>
    <p:sldId id="310" r:id="rId31"/>
    <p:sldId id="311" r:id="rId32"/>
    <p:sldId id="312" r:id="rId33"/>
    <p:sldId id="313" r:id="rId34"/>
    <p:sldId id="314" r:id="rId35"/>
    <p:sldId id="315" r:id="rId36"/>
    <p:sldId id="330" r:id="rId37"/>
    <p:sldId id="331" r:id="rId38"/>
    <p:sldId id="322" r:id="rId39"/>
    <p:sldId id="317" r:id="rId40"/>
    <p:sldId id="318" r:id="rId41"/>
    <p:sldId id="316" r:id="rId42"/>
    <p:sldId id="320" r:id="rId43"/>
    <p:sldId id="329" r:id="rId44"/>
    <p:sldId id="321" r:id="rId45"/>
    <p:sldId id="323" r:id="rId46"/>
    <p:sldId id="325" r:id="rId47"/>
    <p:sldId id="326" r:id="rId48"/>
    <p:sldId id="324" r:id="rId49"/>
    <p:sldId id="327" r:id="rId50"/>
    <p:sldId id="523" r:id="rId51"/>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816">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F6E9"/>
    <a:srgbClr val="DFEED4"/>
    <a:srgbClr val="FF9933"/>
    <a:srgbClr val="83C1F9"/>
    <a:srgbClr val="A1C9ED"/>
    <a:srgbClr val="333333"/>
    <a:srgbClr val="5F5F5F"/>
    <a:srgbClr val="808080"/>
    <a:srgbClr val="B2B2B2"/>
    <a:srgbClr val="4772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708" autoAdjust="0"/>
  </p:normalViewPr>
  <p:slideViewPr>
    <p:cSldViewPr>
      <p:cViewPr varScale="1">
        <p:scale>
          <a:sx n="93" d="100"/>
          <a:sy n="93" d="100"/>
        </p:scale>
        <p:origin x="198" y="90"/>
      </p:cViewPr>
      <p:guideLst>
        <p:guide orient="horz" pos="1816"/>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ea typeface="微软雅黑" panose="020B0503020204020204" pitchFamily="34" charset="-122"/>
              </a:rPr>
              <a:t>2018/11/12</a:t>
            </a:fld>
            <a:endParaRPr lang="zh-CN" altLang="en-US">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ea typeface="微软雅黑" panose="020B0503020204020204" pitchFamily="34" charset="-122"/>
              </a:rPr>
              <a:t>‹#›</a:t>
            </a:fld>
            <a:endParaRPr lang="zh-CN" altLang="en-US">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ea typeface="微软雅黑" panose="020B0503020204020204" pitchFamily="34" charset="-122"/>
              </a:defRPr>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ea typeface="微软雅黑" panose="020B0503020204020204" pitchFamily="34" charset="-122"/>
              </a:defRPr>
            </a:lvl1pPr>
          </a:lstStyle>
          <a:p>
            <a:fld id="{6DF697E2-5FD5-46F5-84C4-725B3E428A31}" type="datetimeFigureOut">
              <a:rPr lang="zh-CN" altLang="en-US" smtClean="0"/>
              <a:pPr/>
              <a:t>2018/11/12</a:t>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ea typeface="微软雅黑" panose="020B0503020204020204" pitchFamily="34" charset="-122"/>
              </a:defRPr>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ea typeface="微软雅黑" panose="020B0503020204020204" pitchFamily="34" charset="-122"/>
              </a:defRPr>
            </a:lvl1pPr>
          </a:lstStyle>
          <a:p>
            <a:fld id="{DE8C9602-B04A-4C7A-ACA9-A05DE7727C7F}" type="slidenum">
              <a:rPr lang="zh-CN" altLang="en-US" smtClean="0"/>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a:t>单击此处编辑母版标题样式</a:t>
            </a:r>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t>2018/11/12</a:t>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t>2018/11/12</a:t>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t>2018/11/12</a:t>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t>‹#›</a:t>
            </a:fld>
            <a:endParaRPr lang="en-US"/>
          </a:p>
        </p:txBody>
      </p:sp>
    </p:spTree>
  </p:cSld>
  <p:clrMapOvr>
    <a:masterClrMapping/>
  </p:clrMapOvr>
  <mc:AlternateContent xmlns:mc="http://schemas.openxmlformats.org/markup-compatibility/2006" xmlns:p14="http://schemas.microsoft.com/office/powerpoint/2010/main">
    <mc:Choice Requires="p14">
      <p:transition advTm="10000"/>
    </mc:Choice>
    <mc:Fallback xmlns="">
      <p:transition advTm="10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0D7EA2-E6A3-44BB-9BC8-FB8D18621FC5}"/>
              </a:ext>
            </a:extLst>
          </p:cNvPr>
          <p:cNvSpPr>
            <a:spLocks noGrp="1"/>
          </p:cNvSpPr>
          <p:nvPr>
            <p:ph type="ctrTitle"/>
          </p:nvPr>
        </p:nvSpPr>
        <p:spPr>
          <a:xfrm>
            <a:off x="1143000" y="935302"/>
            <a:ext cx="6858000" cy="1989667"/>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a16="http://schemas.microsoft.com/office/drawing/2014/main" id="{E6A664F8-9C11-47B2-A812-A72F6FB4C466}"/>
              </a:ext>
            </a:extLst>
          </p:cNvPr>
          <p:cNvSpPr>
            <a:spLocks noGrp="1"/>
          </p:cNvSpPr>
          <p:nvPr>
            <p:ph type="subTitle" idx="1"/>
          </p:nvPr>
        </p:nvSpPr>
        <p:spPr>
          <a:xfrm>
            <a:off x="1143000" y="3001698"/>
            <a:ext cx="6858000" cy="137980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a16="http://schemas.microsoft.com/office/drawing/2014/main" id="{54152A18-A9EA-46AE-8993-027A69657D2F}"/>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5" name="页脚占位符 4">
            <a:extLst>
              <a:ext uri="{FF2B5EF4-FFF2-40B4-BE49-F238E27FC236}">
                <a16:creationId xmlns:a16="http://schemas.microsoft.com/office/drawing/2014/main" id="{FA96D631-E656-4AEF-B76B-E2FDEFEC92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5FFE7EF-8193-42DF-8A88-D9C6174A7252}"/>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32747219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616FD93-88E0-4856-A8F8-1AC417B35C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571F36B-B635-4768-A453-F38B369267C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9E086E2D-751F-4D17-A928-E9DF98600B6F}"/>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5" name="页脚占位符 4">
            <a:extLst>
              <a:ext uri="{FF2B5EF4-FFF2-40B4-BE49-F238E27FC236}">
                <a16:creationId xmlns:a16="http://schemas.microsoft.com/office/drawing/2014/main" id="{D5FC4D97-D5B7-477D-BEC9-DE529FC8F6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9265DA3-A79C-4B93-A738-4F25E3DD2D8F}"/>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2904276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81D8966-BCA9-4E53-B282-29ED7CBD3238}"/>
              </a:ext>
            </a:extLst>
          </p:cNvPr>
          <p:cNvSpPr>
            <a:spLocks noGrp="1"/>
          </p:cNvSpPr>
          <p:nvPr>
            <p:ph type="title"/>
          </p:nvPr>
        </p:nvSpPr>
        <p:spPr>
          <a:xfrm>
            <a:off x="623888" y="1424782"/>
            <a:ext cx="7886700" cy="2377281"/>
          </a:xfrm>
        </p:spPr>
        <p:txBody>
          <a:bodyPr anchor="b"/>
          <a:lstStyle>
            <a:lvl1pPr>
              <a:defRPr sz="4500"/>
            </a:lvl1pPr>
          </a:lstStyle>
          <a:p>
            <a:r>
              <a:rPr lang="zh-CN" altLang="en-US"/>
              <a:t>单击此处编辑母版标题样式</a:t>
            </a:r>
          </a:p>
        </p:txBody>
      </p:sp>
      <p:sp>
        <p:nvSpPr>
          <p:cNvPr id="3" name="文本占位符 2">
            <a:extLst>
              <a:ext uri="{FF2B5EF4-FFF2-40B4-BE49-F238E27FC236}">
                <a16:creationId xmlns:a16="http://schemas.microsoft.com/office/drawing/2014/main" id="{B90A5279-3316-4B45-BC8A-C837CD1C3FD5}"/>
              </a:ext>
            </a:extLst>
          </p:cNvPr>
          <p:cNvSpPr>
            <a:spLocks noGrp="1"/>
          </p:cNvSpPr>
          <p:nvPr>
            <p:ph type="body" idx="1"/>
          </p:nvPr>
        </p:nvSpPr>
        <p:spPr>
          <a:xfrm>
            <a:off x="623888" y="3824553"/>
            <a:ext cx="7886700" cy="1250156"/>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01B25F28-D0C3-41A8-97CC-9F0021602643}"/>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5" name="页脚占位符 4">
            <a:extLst>
              <a:ext uri="{FF2B5EF4-FFF2-40B4-BE49-F238E27FC236}">
                <a16:creationId xmlns:a16="http://schemas.microsoft.com/office/drawing/2014/main" id="{66B596A6-675D-4E6D-BD03-215825E1DEC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8B03B04-1F9B-4BA5-9BDF-8F26BD3C71CD}"/>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40958862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84693B-D75D-4668-B4AB-D0332DAD027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C44C87A-DC1F-490C-A9F5-CD4B9F4CCEE2}"/>
              </a:ext>
            </a:extLst>
          </p:cNvPr>
          <p:cNvSpPr>
            <a:spLocks noGrp="1"/>
          </p:cNvSpPr>
          <p:nvPr>
            <p:ph sz="half" idx="1"/>
          </p:nvPr>
        </p:nvSpPr>
        <p:spPr>
          <a:xfrm>
            <a:off x="628650" y="1521354"/>
            <a:ext cx="3886200" cy="3626115"/>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004B2F78-B7AA-4191-B06F-B34F94370648}"/>
              </a:ext>
            </a:extLst>
          </p:cNvPr>
          <p:cNvSpPr>
            <a:spLocks noGrp="1"/>
          </p:cNvSpPr>
          <p:nvPr>
            <p:ph sz="half" idx="2"/>
          </p:nvPr>
        </p:nvSpPr>
        <p:spPr>
          <a:xfrm>
            <a:off x="4629150" y="1521354"/>
            <a:ext cx="3886200" cy="3626115"/>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CCF912AC-E206-439B-AE68-943E140F4499}"/>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6" name="页脚占位符 5">
            <a:extLst>
              <a:ext uri="{FF2B5EF4-FFF2-40B4-BE49-F238E27FC236}">
                <a16:creationId xmlns:a16="http://schemas.microsoft.com/office/drawing/2014/main" id="{DBD4F427-586C-4D9A-BCBB-2FDFAB2F90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C434F5D-6C87-4F38-89C2-02C7EBE956D4}"/>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3852934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86BA89-A1AF-463E-BCF1-41C8FBD4D5ED}"/>
              </a:ext>
            </a:extLst>
          </p:cNvPr>
          <p:cNvSpPr>
            <a:spLocks noGrp="1"/>
          </p:cNvSpPr>
          <p:nvPr>
            <p:ph type="title"/>
          </p:nvPr>
        </p:nvSpPr>
        <p:spPr>
          <a:xfrm>
            <a:off x="629841" y="304271"/>
            <a:ext cx="7886700" cy="1104636"/>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F9EA3E3A-82DA-4094-A4DC-05C645BF8070}"/>
              </a:ext>
            </a:extLst>
          </p:cNvPr>
          <p:cNvSpPr>
            <a:spLocks noGrp="1"/>
          </p:cNvSpPr>
          <p:nvPr>
            <p:ph type="body" idx="1"/>
          </p:nvPr>
        </p:nvSpPr>
        <p:spPr>
          <a:xfrm>
            <a:off x="629842" y="1400969"/>
            <a:ext cx="3868340" cy="68659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a:extLst>
              <a:ext uri="{FF2B5EF4-FFF2-40B4-BE49-F238E27FC236}">
                <a16:creationId xmlns:a16="http://schemas.microsoft.com/office/drawing/2014/main" id="{195979CE-0AD6-4813-83D8-03F193C49E07}"/>
              </a:ext>
            </a:extLst>
          </p:cNvPr>
          <p:cNvSpPr>
            <a:spLocks noGrp="1"/>
          </p:cNvSpPr>
          <p:nvPr>
            <p:ph sz="half" idx="2"/>
          </p:nvPr>
        </p:nvSpPr>
        <p:spPr>
          <a:xfrm>
            <a:off x="629842" y="2087563"/>
            <a:ext cx="3868340" cy="307049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DFD35723-6AEC-41EA-9083-5B40AE9D445F}"/>
              </a:ext>
            </a:extLst>
          </p:cNvPr>
          <p:cNvSpPr>
            <a:spLocks noGrp="1"/>
          </p:cNvSpPr>
          <p:nvPr>
            <p:ph type="body" sz="quarter" idx="3"/>
          </p:nvPr>
        </p:nvSpPr>
        <p:spPr>
          <a:xfrm>
            <a:off x="4629150" y="1400969"/>
            <a:ext cx="3887391" cy="68659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a:extLst>
              <a:ext uri="{FF2B5EF4-FFF2-40B4-BE49-F238E27FC236}">
                <a16:creationId xmlns:a16="http://schemas.microsoft.com/office/drawing/2014/main" id="{F4B5A144-47FA-4BCC-8A85-A78F57223CF4}"/>
              </a:ext>
            </a:extLst>
          </p:cNvPr>
          <p:cNvSpPr>
            <a:spLocks noGrp="1"/>
          </p:cNvSpPr>
          <p:nvPr>
            <p:ph sz="quarter" idx="4"/>
          </p:nvPr>
        </p:nvSpPr>
        <p:spPr>
          <a:xfrm>
            <a:off x="4629150" y="2087563"/>
            <a:ext cx="3887391" cy="307049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99D256D8-0DE8-42D0-935E-B05149A6B6BB}"/>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8" name="页脚占位符 7">
            <a:extLst>
              <a:ext uri="{FF2B5EF4-FFF2-40B4-BE49-F238E27FC236}">
                <a16:creationId xmlns:a16="http://schemas.microsoft.com/office/drawing/2014/main" id="{A4083349-9763-4772-947F-D0F6784A828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1C5467D8-7A6B-4851-8615-D1135E40EE6D}"/>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2571852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A4F90D0-0576-4D12-AC65-0D2207E5B0D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9C903ADE-02DB-4DAE-8BBE-80C0A7A84449}"/>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4" name="页脚占位符 3">
            <a:extLst>
              <a:ext uri="{FF2B5EF4-FFF2-40B4-BE49-F238E27FC236}">
                <a16:creationId xmlns:a16="http://schemas.microsoft.com/office/drawing/2014/main" id="{19CE9939-B784-4944-BE31-A07BF494616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D0F5850-4306-4FBD-8BCE-3278DF668513}"/>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42409226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BF0C931-91E1-495A-B1C0-A60FD0BB1778}"/>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3" name="页脚占位符 2">
            <a:extLst>
              <a:ext uri="{FF2B5EF4-FFF2-40B4-BE49-F238E27FC236}">
                <a16:creationId xmlns:a16="http://schemas.microsoft.com/office/drawing/2014/main" id="{C4184020-89CE-4669-9196-5991BE30754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4EB48E22-D7C6-4C4A-A850-6F8ADCFB45A8}"/>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3089152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322C7C-5B48-4C6F-AD4F-E3EBAAF3206F}"/>
              </a:ext>
            </a:extLst>
          </p:cNvPr>
          <p:cNvSpPr>
            <a:spLocks noGrp="1"/>
          </p:cNvSpPr>
          <p:nvPr>
            <p:ph type="title"/>
          </p:nvPr>
        </p:nvSpPr>
        <p:spPr>
          <a:xfrm>
            <a:off x="629841" y="381000"/>
            <a:ext cx="2949178" cy="1333500"/>
          </a:xfrm>
        </p:spPr>
        <p:txBody>
          <a:bodyPr anchor="b"/>
          <a:lstStyle>
            <a:lvl1pPr>
              <a:defRPr sz="2400"/>
            </a:lvl1pPr>
          </a:lstStyle>
          <a:p>
            <a:r>
              <a:rPr lang="zh-CN" altLang="en-US"/>
              <a:t>单击此处编辑母版标题样式</a:t>
            </a:r>
          </a:p>
        </p:txBody>
      </p:sp>
      <p:sp>
        <p:nvSpPr>
          <p:cNvPr id="3" name="内容占位符 2">
            <a:extLst>
              <a:ext uri="{FF2B5EF4-FFF2-40B4-BE49-F238E27FC236}">
                <a16:creationId xmlns:a16="http://schemas.microsoft.com/office/drawing/2014/main" id="{44C5015D-21E9-41BE-9A07-D6C5D7999541}"/>
              </a:ext>
            </a:extLst>
          </p:cNvPr>
          <p:cNvSpPr>
            <a:spLocks noGrp="1"/>
          </p:cNvSpPr>
          <p:nvPr>
            <p:ph idx="1"/>
          </p:nvPr>
        </p:nvSpPr>
        <p:spPr>
          <a:xfrm>
            <a:off x="3887391" y="822855"/>
            <a:ext cx="4629150" cy="406135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884BBE2F-F925-4CE6-B68C-1D1FCB47ABA9}"/>
              </a:ext>
            </a:extLst>
          </p:cNvPr>
          <p:cNvSpPr>
            <a:spLocks noGrp="1"/>
          </p:cNvSpPr>
          <p:nvPr>
            <p:ph type="body" sz="half" idx="2"/>
          </p:nvPr>
        </p:nvSpPr>
        <p:spPr>
          <a:xfrm>
            <a:off x="629841" y="1714500"/>
            <a:ext cx="2949178" cy="3176323"/>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a:extLst>
              <a:ext uri="{FF2B5EF4-FFF2-40B4-BE49-F238E27FC236}">
                <a16:creationId xmlns:a16="http://schemas.microsoft.com/office/drawing/2014/main" id="{9017B125-E403-41EB-864B-CCDA945423ED}"/>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6" name="页脚占位符 5">
            <a:extLst>
              <a:ext uri="{FF2B5EF4-FFF2-40B4-BE49-F238E27FC236}">
                <a16:creationId xmlns:a16="http://schemas.microsoft.com/office/drawing/2014/main" id="{910A047C-7EEE-488D-A3D1-62C429F78DC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A30977C-0586-4874-B548-7825FBC1D33F}"/>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336042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2FCC39-D584-495E-99A2-D88450B11AA9}"/>
              </a:ext>
            </a:extLst>
          </p:cNvPr>
          <p:cNvSpPr>
            <a:spLocks noGrp="1"/>
          </p:cNvSpPr>
          <p:nvPr>
            <p:ph type="title"/>
          </p:nvPr>
        </p:nvSpPr>
        <p:spPr>
          <a:xfrm>
            <a:off x="629841" y="381000"/>
            <a:ext cx="2949178" cy="1333500"/>
          </a:xfrm>
        </p:spPr>
        <p:txBody>
          <a:bodyPr anchor="b"/>
          <a:lstStyle>
            <a:lvl1pPr>
              <a:defRPr sz="2400"/>
            </a:lvl1pPr>
          </a:lstStyle>
          <a:p>
            <a:r>
              <a:rPr lang="zh-CN" altLang="en-US"/>
              <a:t>单击此处编辑母版标题样式</a:t>
            </a:r>
          </a:p>
        </p:txBody>
      </p:sp>
      <p:sp>
        <p:nvSpPr>
          <p:cNvPr id="3" name="图片占位符 2">
            <a:extLst>
              <a:ext uri="{FF2B5EF4-FFF2-40B4-BE49-F238E27FC236}">
                <a16:creationId xmlns:a16="http://schemas.microsoft.com/office/drawing/2014/main" id="{B41E3E58-3993-49F6-A84D-B700E256990A}"/>
              </a:ext>
            </a:extLst>
          </p:cNvPr>
          <p:cNvSpPr>
            <a:spLocks noGrp="1"/>
          </p:cNvSpPr>
          <p:nvPr>
            <p:ph type="pic" idx="1"/>
          </p:nvPr>
        </p:nvSpPr>
        <p:spPr>
          <a:xfrm>
            <a:off x="3887391" y="822855"/>
            <a:ext cx="4629150" cy="4061354"/>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a:extLst>
              <a:ext uri="{FF2B5EF4-FFF2-40B4-BE49-F238E27FC236}">
                <a16:creationId xmlns:a16="http://schemas.microsoft.com/office/drawing/2014/main" id="{EE29CD52-B29E-49BE-8860-DE90E2738786}"/>
              </a:ext>
            </a:extLst>
          </p:cNvPr>
          <p:cNvSpPr>
            <a:spLocks noGrp="1"/>
          </p:cNvSpPr>
          <p:nvPr>
            <p:ph type="body" sz="half" idx="2"/>
          </p:nvPr>
        </p:nvSpPr>
        <p:spPr>
          <a:xfrm>
            <a:off x="629841" y="1714500"/>
            <a:ext cx="2949178" cy="3176323"/>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a:extLst>
              <a:ext uri="{FF2B5EF4-FFF2-40B4-BE49-F238E27FC236}">
                <a16:creationId xmlns:a16="http://schemas.microsoft.com/office/drawing/2014/main" id="{9ABE0472-DD86-4A04-8427-233659F4D650}"/>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6" name="页脚占位符 5">
            <a:extLst>
              <a:ext uri="{FF2B5EF4-FFF2-40B4-BE49-F238E27FC236}">
                <a16:creationId xmlns:a16="http://schemas.microsoft.com/office/drawing/2014/main" id="{58EDB307-4189-4F10-9498-B7CD5119F6C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B16DB4D-FE10-4FC9-857A-863D52100558}"/>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13338768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A382BF9-CE43-4535-910F-4FB141EC5A1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AE800A9-7B0E-4699-B949-B66FF249DD92}"/>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C2E2ABE-1CE9-451F-B040-BD58BAE2389E}"/>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5" name="页脚占位符 4">
            <a:extLst>
              <a:ext uri="{FF2B5EF4-FFF2-40B4-BE49-F238E27FC236}">
                <a16:creationId xmlns:a16="http://schemas.microsoft.com/office/drawing/2014/main" id="{80E6243B-8F49-4A0C-9BE3-5977DF0F33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FED376-C3F1-4C11-A459-C3BEB3FB3424}"/>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2024393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48444C4A-CC7A-4B75-921B-0309A1795288}"/>
              </a:ext>
            </a:extLst>
          </p:cNvPr>
          <p:cNvSpPr>
            <a:spLocks noGrp="1"/>
          </p:cNvSpPr>
          <p:nvPr>
            <p:ph type="title" orient="vert"/>
          </p:nvPr>
        </p:nvSpPr>
        <p:spPr>
          <a:xfrm>
            <a:off x="6543675" y="304271"/>
            <a:ext cx="1971675" cy="484319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22DB4DB-FB49-439C-8DCF-C6AAD6CEA9BB}"/>
              </a:ext>
            </a:extLst>
          </p:cNvPr>
          <p:cNvSpPr>
            <a:spLocks noGrp="1"/>
          </p:cNvSpPr>
          <p:nvPr>
            <p:ph type="body" orient="vert" idx="1"/>
          </p:nvPr>
        </p:nvSpPr>
        <p:spPr>
          <a:xfrm>
            <a:off x="628650" y="304271"/>
            <a:ext cx="5800725" cy="484319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67CFC6D-D209-456B-A491-2AD8044F67CD}"/>
              </a:ext>
            </a:extLst>
          </p:cNvPr>
          <p:cNvSpPr>
            <a:spLocks noGrp="1"/>
          </p:cNvSpPr>
          <p:nvPr>
            <p:ph type="dt" sz="half" idx="10"/>
          </p:nvPr>
        </p:nvSpPr>
        <p:spPr/>
        <p:txBody>
          <a:bodyPr/>
          <a:lstStyle/>
          <a:p>
            <a:fld id="{C056E325-C0F7-468C-9C7D-81420FA9B13A}" type="datetimeFigureOut">
              <a:rPr lang="zh-CN" altLang="en-US" smtClean="0"/>
              <a:t>2018/11/12</a:t>
            </a:fld>
            <a:endParaRPr lang="zh-CN" altLang="en-US"/>
          </a:p>
        </p:txBody>
      </p:sp>
      <p:sp>
        <p:nvSpPr>
          <p:cNvPr id="5" name="页脚占位符 4">
            <a:extLst>
              <a:ext uri="{FF2B5EF4-FFF2-40B4-BE49-F238E27FC236}">
                <a16:creationId xmlns:a16="http://schemas.microsoft.com/office/drawing/2014/main" id="{BA3D17DA-490F-4DA5-9146-1A710F8438F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D5DE2E5-123C-48C2-8C9C-18473E8A23E3}"/>
              </a:ext>
            </a:extLst>
          </p:cNvPr>
          <p:cNvSpPr>
            <a:spLocks noGrp="1"/>
          </p:cNvSpPr>
          <p:nvPr>
            <p:ph type="sldNum" sz="quarter" idx="12"/>
          </p:nvPr>
        </p:nvSpPr>
        <p:spPr/>
        <p:txBody>
          <a:bodyPr/>
          <a:lstStyle/>
          <a:p>
            <a:fld id="{F774C478-31B6-4687-86D7-3436CDEF4235}" type="slidenum">
              <a:rPr lang="zh-CN" altLang="en-US" smtClean="0"/>
              <a:t>‹#›</a:t>
            </a:fld>
            <a:endParaRPr lang="zh-CN" altLang="en-US"/>
          </a:p>
        </p:txBody>
      </p:sp>
    </p:spTree>
    <p:extLst>
      <p:ext uri="{BB962C8B-B14F-4D97-AF65-F5344CB8AC3E}">
        <p14:creationId xmlns:p14="http://schemas.microsoft.com/office/powerpoint/2010/main" val="285682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a:t>单击此处编辑母版标题样式</a:t>
            </a:r>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t>‹#›</a:t>
            </a:fld>
            <a:endParaRPr lang="en-US"/>
          </a:p>
        </p:txBody>
      </p:sp>
    </p:spTree>
    <p:extLst>
      <p:ext uri="{BB962C8B-B14F-4D97-AF65-F5344CB8AC3E}">
        <p14:creationId xmlns:p14="http://schemas.microsoft.com/office/powerpoint/2010/main" val="24636121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t>‹#›</a:t>
            </a:fld>
            <a:endParaRPr lang="en-US"/>
          </a:p>
        </p:txBody>
      </p:sp>
    </p:spTree>
    <p:extLst>
      <p:ext uri="{BB962C8B-B14F-4D97-AF65-F5344CB8AC3E}">
        <p14:creationId xmlns:p14="http://schemas.microsoft.com/office/powerpoint/2010/main" val="22270766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t>‹#›</a:t>
            </a:fld>
            <a:endParaRPr lang="en-US"/>
          </a:p>
        </p:txBody>
      </p:sp>
    </p:spTree>
    <p:extLst>
      <p:ext uri="{BB962C8B-B14F-4D97-AF65-F5344CB8AC3E}">
        <p14:creationId xmlns:p14="http://schemas.microsoft.com/office/powerpoint/2010/main" val="5777076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t>‹#›</a:t>
            </a:fld>
            <a:endParaRPr lang="en-US"/>
          </a:p>
        </p:txBody>
      </p:sp>
    </p:spTree>
    <p:extLst>
      <p:ext uri="{BB962C8B-B14F-4D97-AF65-F5344CB8AC3E}">
        <p14:creationId xmlns:p14="http://schemas.microsoft.com/office/powerpoint/2010/main" val="30616685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t>2018/11/12</a:t>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t>‹#›</a:t>
            </a:fld>
            <a:endParaRPr lang="en-US"/>
          </a:p>
        </p:txBody>
      </p:sp>
    </p:spTree>
    <p:extLst>
      <p:ext uri="{BB962C8B-B14F-4D97-AF65-F5344CB8AC3E}">
        <p14:creationId xmlns:p14="http://schemas.microsoft.com/office/powerpoint/2010/main" val="8275669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t>2018/11/12</a:t>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t>‹#›</a:t>
            </a:fld>
            <a:endParaRPr lang="en-US"/>
          </a:p>
        </p:txBody>
      </p:sp>
    </p:spTree>
    <p:extLst>
      <p:ext uri="{BB962C8B-B14F-4D97-AF65-F5344CB8AC3E}">
        <p14:creationId xmlns:p14="http://schemas.microsoft.com/office/powerpoint/2010/main" val="40149269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t>2018/11/12</a:t>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t>‹#›</a:t>
            </a:fld>
            <a:endParaRPr lang="en-US"/>
          </a:p>
        </p:txBody>
      </p:sp>
    </p:spTree>
    <p:extLst>
      <p:ext uri="{BB962C8B-B14F-4D97-AF65-F5344CB8AC3E}">
        <p14:creationId xmlns:p14="http://schemas.microsoft.com/office/powerpoint/2010/main" val="31440984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t>‹#›</a:t>
            </a:fld>
            <a:endParaRPr lang="en-US"/>
          </a:p>
        </p:txBody>
      </p:sp>
    </p:spTree>
    <p:extLst>
      <p:ext uri="{BB962C8B-B14F-4D97-AF65-F5344CB8AC3E}">
        <p14:creationId xmlns:p14="http://schemas.microsoft.com/office/powerpoint/2010/main" val="5010755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t>2018/11/12</a:t>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t>‹#›</a:t>
            </a:fld>
            <a:endParaRPr lang="en-US"/>
          </a:p>
        </p:txBody>
      </p:sp>
    </p:spTree>
    <p:extLst>
      <p:ext uri="{BB962C8B-B14F-4D97-AF65-F5344CB8AC3E}">
        <p14:creationId xmlns:p14="http://schemas.microsoft.com/office/powerpoint/2010/main" val="12236291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t>‹#›</a:t>
            </a:fld>
            <a:endParaRPr lang="en-US"/>
          </a:p>
        </p:txBody>
      </p:sp>
    </p:spTree>
    <p:extLst>
      <p:ext uri="{BB962C8B-B14F-4D97-AF65-F5344CB8AC3E}">
        <p14:creationId xmlns:p14="http://schemas.microsoft.com/office/powerpoint/2010/main" val="19339922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t>2018/11/12</a:t>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t>‹#›</a:t>
            </a:fld>
            <a:endParaRPr lang="en-US"/>
          </a:p>
        </p:txBody>
      </p:sp>
    </p:spTree>
    <p:extLst>
      <p:ext uri="{BB962C8B-B14F-4D97-AF65-F5344CB8AC3E}">
        <p14:creationId xmlns:p14="http://schemas.microsoft.com/office/powerpoint/2010/main" val="4011628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alphaModFix amt="40000"/>
            <a:lum/>
          </a:blip>
          <a:srcRect/>
          <a:stretch>
            <a:fillRect t="-3000" b="-3000"/>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a:t>单击此处编辑母版标题样式</a:t>
            </a:r>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t>2018/11/12</a:t>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advTm="10000"/>
    </mc:Choice>
    <mc:Fallback xmlns="">
      <p:transition advTm="10000"/>
    </mc:Fallback>
  </mc:AlternateConten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lum/>
          </a:blip>
          <a:srcRect/>
          <a:stretch>
            <a:fillRect t="-3000" b="-3000"/>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18730426-DE06-49E4-9022-E8305629E500}"/>
              </a:ext>
            </a:extLst>
          </p:cNvPr>
          <p:cNvSpPr>
            <a:spLocks noGrp="1"/>
          </p:cNvSpPr>
          <p:nvPr>
            <p:ph type="title"/>
          </p:nvPr>
        </p:nvSpPr>
        <p:spPr>
          <a:xfrm>
            <a:off x="628650" y="304271"/>
            <a:ext cx="7886700" cy="1104636"/>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D6519FC9-8893-40FD-8751-BB30AEC0CD42}"/>
              </a:ext>
            </a:extLst>
          </p:cNvPr>
          <p:cNvSpPr>
            <a:spLocks noGrp="1"/>
          </p:cNvSpPr>
          <p:nvPr>
            <p:ph type="body" idx="1"/>
          </p:nvPr>
        </p:nvSpPr>
        <p:spPr>
          <a:xfrm>
            <a:off x="628650" y="1521354"/>
            <a:ext cx="7886700" cy="3626115"/>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7242155-58B2-4F44-9ABA-603DD7CB5AFC}"/>
              </a:ext>
            </a:extLst>
          </p:cNvPr>
          <p:cNvSpPr>
            <a:spLocks noGrp="1"/>
          </p:cNvSpPr>
          <p:nvPr>
            <p:ph type="dt" sz="half" idx="2"/>
          </p:nvPr>
        </p:nvSpPr>
        <p:spPr>
          <a:xfrm>
            <a:off x="628650" y="5296959"/>
            <a:ext cx="2057400" cy="304271"/>
          </a:xfrm>
          <a:prstGeom prst="rect">
            <a:avLst/>
          </a:prstGeom>
        </p:spPr>
        <p:txBody>
          <a:bodyPr vert="horz" lIns="91440" tIns="45720" rIns="91440" bIns="45720" rtlCol="0" anchor="ctr"/>
          <a:lstStyle>
            <a:lvl1pPr algn="l">
              <a:defRPr sz="900">
                <a:solidFill>
                  <a:schemeClr val="tx1">
                    <a:tint val="75000"/>
                  </a:schemeClr>
                </a:solidFill>
                <a:ea typeface="微软雅黑" panose="020B0503020204020204" pitchFamily="34" charset="-122"/>
              </a:defRPr>
            </a:lvl1pPr>
          </a:lstStyle>
          <a:p>
            <a:fld id="{C056E325-C0F7-468C-9C7D-81420FA9B13A}" type="datetimeFigureOut">
              <a:rPr lang="zh-CN" altLang="en-US" smtClean="0"/>
              <a:pPr/>
              <a:t>2018/11/12</a:t>
            </a:fld>
            <a:endParaRPr lang="zh-CN" altLang="en-US"/>
          </a:p>
        </p:txBody>
      </p:sp>
      <p:sp>
        <p:nvSpPr>
          <p:cNvPr id="5" name="页脚占位符 4">
            <a:extLst>
              <a:ext uri="{FF2B5EF4-FFF2-40B4-BE49-F238E27FC236}">
                <a16:creationId xmlns:a16="http://schemas.microsoft.com/office/drawing/2014/main" id="{734B1B67-ED49-4C39-8CBC-F89A6BEC7701}"/>
              </a:ext>
            </a:extLst>
          </p:cNvPr>
          <p:cNvSpPr>
            <a:spLocks noGrp="1"/>
          </p:cNvSpPr>
          <p:nvPr>
            <p:ph type="ftr" sz="quarter" idx="3"/>
          </p:nvPr>
        </p:nvSpPr>
        <p:spPr>
          <a:xfrm>
            <a:off x="3028950" y="5296959"/>
            <a:ext cx="3086100" cy="304271"/>
          </a:xfrm>
          <a:prstGeom prst="rect">
            <a:avLst/>
          </a:prstGeom>
        </p:spPr>
        <p:txBody>
          <a:bodyPr vert="horz" lIns="91440" tIns="45720" rIns="91440" bIns="45720" rtlCol="0" anchor="ctr"/>
          <a:lstStyle>
            <a:lvl1pPr algn="ctr">
              <a:defRPr sz="900">
                <a:solidFill>
                  <a:schemeClr val="tx1">
                    <a:tint val="75000"/>
                  </a:schemeClr>
                </a:solidFill>
                <a:ea typeface="微软雅黑" panose="020B0503020204020204" pitchFamily="34" charset="-122"/>
              </a:defRPr>
            </a:lvl1pPr>
          </a:lstStyle>
          <a:p>
            <a:endParaRPr lang="zh-CN" altLang="en-US"/>
          </a:p>
        </p:txBody>
      </p:sp>
      <p:sp>
        <p:nvSpPr>
          <p:cNvPr id="6" name="灯片编号占位符 5">
            <a:extLst>
              <a:ext uri="{FF2B5EF4-FFF2-40B4-BE49-F238E27FC236}">
                <a16:creationId xmlns:a16="http://schemas.microsoft.com/office/drawing/2014/main" id="{D205D541-6CF6-450E-A53B-6606B565D879}"/>
              </a:ext>
            </a:extLst>
          </p:cNvPr>
          <p:cNvSpPr>
            <a:spLocks noGrp="1"/>
          </p:cNvSpPr>
          <p:nvPr>
            <p:ph type="sldNum" sz="quarter" idx="4"/>
          </p:nvPr>
        </p:nvSpPr>
        <p:spPr>
          <a:xfrm>
            <a:off x="6457950" y="5296959"/>
            <a:ext cx="2057400" cy="304271"/>
          </a:xfrm>
          <a:prstGeom prst="rect">
            <a:avLst/>
          </a:prstGeom>
        </p:spPr>
        <p:txBody>
          <a:bodyPr vert="horz" lIns="91440" tIns="45720" rIns="91440" bIns="45720" rtlCol="0" anchor="ctr"/>
          <a:lstStyle>
            <a:lvl1pPr algn="r">
              <a:defRPr sz="900">
                <a:solidFill>
                  <a:schemeClr val="tx1">
                    <a:tint val="75000"/>
                  </a:schemeClr>
                </a:solidFill>
                <a:ea typeface="微软雅黑" panose="020B0503020204020204" pitchFamily="34" charset="-122"/>
              </a:defRPr>
            </a:lvl1pPr>
          </a:lstStyle>
          <a:p>
            <a:fld id="{F774C478-31B6-4687-86D7-3436CDEF4235}" type="slidenum">
              <a:rPr lang="zh-CN" altLang="en-US" smtClean="0"/>
              <a:pPr/>
              <a:t>‹#›</a:t>
            </a:fld>
            <a:endParaRPr lang="zh-CN" altLang="en-US"/>
          </a:p>
        </p:txBody>
      </p:sp>
    </p:spTree>
    <p:extLst>
      <p:ext uri="{BB962C8B-B14F-4D97-AF65-F5344CB8AC3E}">
        <p14:creationId xmlns:p14="http://schemas.microsoft.com/office/powerpoint/2010/main" val="16269318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alphaModFix amt="40000"/>
            <a:lum/>
          </a:blip>
          <a:srcRect/>
          <a:stretch>
            <a:fillRect t="-3000" b="-3000"/>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a:t>单击此处编辑母版标题样式</a:t>
            </a:r>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t>2018/11/12</a:t>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t>‹#›</a:t>
            </a:fld>
            <a:endParaRPr lang="en-US"/>
          </a:p>
        </p:txBody>
      </p:sp>
    </p:spTree>
    <p:extLst>
      <p:ext uri="{BB962C8B-B14F-4D97-AF65-F5344CB8AC3E}">
        <p14:creationId xmlns:p14="http://schemas.microsoft.com/office/powerpoint/2010/main" val="40245578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7.jpeg"/><Relationship Id="rId3" Type="http://schemas.openxmlformats.org/officeDocument/2006/relationships/image" Target="../media/image14.jpeg"/><Relationship Id="rId7" Type="http://schemas.openxmlformats.org/officeDocument/2006/relationships/image" Target="../media/image3.png"/><Relationship Id="rId12" Type="http://schemas.openxmlformats.org/officeDocument/2006/relationships/image" Target="../media/image10.png"/><Relationship Id="rId2" Type="http://schemas.openxmlformats.org/officeDocument/2006/relationships/image" Target="../media/image8.png"/><Relationship Id="rId16"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16.png"/><Relationship Id="rId5" Type="http://schemas.openxmlformats.org/officeDocument/2006/relationships/image" Target="../media/image7.png"/><Relationship Id="rId15" Type="http://schemas.openxmlformats.org/officeDocument/2006/relationships/image" Target="../media/image18.png"/><Relationship Id="rId10" Type="http://schemas.openxmlformats.org/officeDocument/2006/relationships/image" Target="../media/image5.png"/><Relationship Id="rId4" Type="http://schemas.openxmlformats.org/officeDocument/2006/relationships/image" Target="../media/image15.png"/><Relationship Id="rId9" Type="http://schemas.openxmlformats.org/officeDocument/2006/relationships/image" Target="../media/image4.png"/><Relationship Id="rId1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18" Type="http://schemas.openxmlformats.org/officeDocument/2006/relationships/image" Target="../media/image63.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7.png"/><Relationship Id="rId17" Type="http://schemas.openxmlformats.org/officeDocument/2006/relationships/image" Target="../media/image62.png"/><Relationship Id="rId2" Type="http://schemas.openxmlformats.org/officeDocument/2006/relationships/image" Target="../media/image47.png"/><Relationship Id="rId16"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5" Type="http://schemas.openxmlformats.org/officeDocument/2006/relationships/image" Target="../media/image60.png"/><Relationship Id="rId10" Type="http://schemas.openxmlformats.org/officeDocument/2006/relationships/image" Target="../media/image55.png"/><Relationship Id="rId19" Type="http://schemas.openxmlformats.org/officeDocument/2006/relationships/image" Target="../media/image64.png"/><Relationship Id="rId4" Type="http://schemas.openxmlformats.org/officeDocument/2006/relationships/image" Target="../media/image49.png"/><Relationship Id="rId9" Type="http://schemas.openxmlformats.org/officeDocument/2006/relationships/image" Target="../media/image54.png"/><Relationship Id="rId14" Type="http://schemas.openxmlformats.org/officeDocument/2006/relationships/image" Target="../media/image59.png"/></Relationships>
</file>

<file path=ppt/slides/_rels/slide33.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65.png"/><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png"/><Relationship Id="rId10" Type="http://schemas.openxmlformats.org/officeDocument/2006/relationships/image" Target="../media/image9.png"/><Relationship Id="rId4" Type="http://schemas.openxmlformats.org/officeDocument/2006/relationships/image" Target="../media/image67.png"/><Relationship Id="rId9" Type="http://schemas.openxmlformats.org/officeDocument/2006/relationships/image" Target="../media/image72.png"/></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89.jpeg"/><Relationship Id="rId13" Type="http://schemas.openxmlformats.org/officeDocument/2006/relationships/image" Target="../media/image72.png"/><Relationship Id="rId3" Type="http://schemas.openxmlformats.org/officeDocument/2006/relationships/image" Target="../media/image84.png"/><Relationship Id="rId7" Type="http://schemas.openxmlformats.org/officeDocument/2006/relationships/image" Target="../media/image88.jpeg"/><Relationship Id="rId12" Type="http://schemas.openxmlformats.org/officeDocument/2006/relationships/image" Target="../media/image93.png"/><Relationship Id="rId2" Type="http://schemas.openxmlformats.org/officeDocument/2006/relationships/image" Target="../media/image83.png"/><Relationship Id="rId1" Type="http://schemas.openxmlformats.org/officeDocument/2006/relationships/slideLayout" Target="../slideLayouts/slideLayout7.xml"/><Relationship Id="rId6" Type="http://schemas.openxmlformats.org/officeDocument/2006/relationships/image" Target="../media/image87.jpeg"/><Relationship Id="rId11" Type="http://schemas.openxmlformats.org/officeDocument/2006/relationships/image" Target="../media/image92.png"/><Relationship Id="rId5" Type="http://schemas.openxmlformats.org/officeDocument/2006/relationships/image" Target="../media/image86.jpeg"/><Relationship Id="rId15" Type="http://schemas.openxmlformats.org/officeDocument/2006/relationships/audio" Target="../media/audio40.wav"/><Relationship Id="rId10" Type="http://schemas.openxmlformats.org/officeDocument/2006/relationships/image" Target="../media/image91.png"/><Relationship Id="rId4" Type="http://schemas.openxmlformats.org/officeDocument/2006/relationships/image" Target="../media/image85.jpeg"/><Relationship Id="rId9" Type="http://schemas.openxmlformats.org/officeDocument/2006/relationships/image" Target="../media/image9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4" Type="http://schemas.openxmlformats.org/officeDocument/2006/relationships/audio" Target="../media/audio41.wav"/></Relationships>
</file>

<file path=ppt/slides/_rels/slide41.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 Id="rId4" Type="http://schemas.openxmlformats.org/officeDocument/2006/relationships/audio" Target="../media/audio42.wav"/></Relationships>
</file>

<file path=ppt/slides/_rels/slide42.xml.rels><?xml version="1.0" encoding="UTF-8" standalone="yes"?>
<Relationships xmlns="http://schemas.openxmlformats.org/package/2006/relationships"><Relationship Id="rId8" Type="http://schemas.openxmlformats.org/officeDocument/2006/relationships/audio" Target="../media/audio43.wav"/><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43.xml.rels><?xml version="1.0" encoding="UTF-8" standalone="yes"?>
<Relationships xmlns="http://schemas.openxmlformats.org/package/2006/relationships"><Relationship Id="rId3" Type="http://schemas.openxmlformats.org/officeDocument/2006/relationships/image" Target="../media/image99.png"/><Relationship Id="rId7" Type="http://schemas.openxmlformats.org/officeDocument/2006/relationships/audio" Target="../media/audio44.wav"/><Relationship Id="rId2" Type="http://schemas.openxmlformats.org/officeDocument/2006/relationships/image" Target="../media/image98.png"/><Relationship Id="rId1" Type="http://schemas.openxmlformats.org/officeDocument/2006/relationships/slideLayout" Target="../slideLayouts/slideLayout7.xml"/><Relationship Id="rId5" Type="http://schemas.openxmlformats.org/officeDocument/2006/relationships/image" Target="../media/image101.png"/><Relationship Id="rId4" Type="http://schemas.openxmlformats.org/officeDocument/2006/relationships/image" Target="../media/image100.png"/></Relationships>
</file>

<file path=ppt/slides/_rels/slide44.xml.rels><?xml version="1.0" encoding="UTF-8" standalone="yes"?>
<Relationships xmlns="http://schemas.openxmlformats.org/package/2006/relationships"><Relationship Id="rId8" Type="http://schemas.openxmlformats.org/officeDocument/2006/relationships/audio" Target="../media/audio45.wav"/><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45.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audio" Target="../media/audio46.wav"/><Relationship Id="rId2" Type="http://schemas.openxmlformats.org/officeDocument/2006/relationships/image" Target="../media/image107.png"/><Relationship Id="rId1" Type="http://schemas.openxmlformats.org/officeDocument/2006/relationships/slideLayout" Target="../slideLayouts/slideLayout7.xml"/><Relationship Id="rId5" Type="http://schemas.openxmlformats.org/officeDocument/2006/relationships/image" Target="../media/image110.png"/><Relationship Id="rId4" Type="http://schemas.openxmlformats.org/officeDocument/2006/relationships/image" Target="../media/image109.png"/></Relationships>
</file>

<file path=ppt/slides/_rels/slide46.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7.xml"/><Relationship Id="rId5" Type="http://schemas.openxmlformats.org/officeDocument/2006/relationships/audio" Target="../media/audio47.wav"/></Relationships>
</file>

<file path=ppt/slides/_rels/slide47.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7.xml"/><Relationship Id="rId5" Type="http://schemas.openxmlformats.org/officeDocument/2006/relationships/audio" Target="../media/audio48.wav"/></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3510" y="1335405"/>
            <a:ext cx="2607945" cy="58477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bodyPr>
          <a:lstStyle/>
          <a:p>
            <a:r>
              <a:rPr lang="zh-CN" altLang="en-US" sz="3200" b="1" spc="5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rPr>
              <a:t>货物运输车</a:t>
            </a:r>
            <a:endParaRPr lang="zh-CN" altLang="en-US" sz="3200" b="1" spc="50" dirty="0">
              <a:ln w="9525" cmpd="sng">
                <a:solidFill>
                  <a:schemeClr val="accent1"/>
                </a:solidFill>
                <a:prstDash val="solid"/>
              </a:ln>
              <a:solidFill>
                <a:srgbClr val="70AD47">
                  <a:tint val="1000"/>
                </a:srgbClr>
              </a:solidFill>
              <a:effectLst>
                <a:glow rad="38100">
                  <a:schemeClr val="accent1">
                    <a:alpha val="40000"/>
                  </a:schemeClr>
                </a:glo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4" y="2143125"/>
            <a:ext cx="5822191" cy="584775"/>
          </a:xfrm>
          <a:prstGeom prst="rect">
            <a:avLst/>
          </a:prstGeom>
          <a:noFill/>
          <a:ln w="9525">
            <a:noFill/>
            <a:miter lim="800000"/>
          </a:ln>
          <a:effectLst/>
        </p:spPr>
        <p:txBody>
          <a:bodyPr wrap="square">
            <a:spAutoFit/>
          </a:bodyPr>
          <a:lstStyle/>
          <a:p>
            <a:r>
              <a:rPr lang="en-US" altLang="zh-CN" sz="3200" b="1" spc="50" dirty="0">
                <a:ln w="9525" cmpd="sng">
                  <a:solidFill>
                    <a:schemeClr val="accent1"/>
                  </a:solidFill>
                  <a:prstDash val="solid"/>
                </a:ln>
                <a:solidFill>
                  <a:srgbClr val="70AD47">
                    <a:tint val="1000"/>
                  </a:srgbClr>
                </a:solidFill>
                <a:effectLst>
                  <a:glow rad="38100">
                    <a:schemeClr val="accent1">
                      <a:alpha val="40000"/>
                    </a:schemeClr>
                  </a:glow>
                </a:effectLst>
                <a:ea typeface="微软雅黑" panose="020B0503020204020204" pitchFamily="34" charset="-122"/>
              </a:rPr>
              <a:t>4G</a:t>
            </a:r>
            <a:r>
              <a:rPr lang="zh-CN" altLang="en-US" sz="3200" b="1" spc="50" dirty="0">
                <a:ln w="9525" cmpd="sng">
                  <a:solidFill>
                    <a:schemeClr val="accent1"/>
                  </a:solidFill>
                  <a:prstDash val="solid"/>
                </a:ln>
                <a:solidFill>
                  <a:srgbClr val="70AD47">
                    <a:tint val="1000"/>
                  </a:srgbClr>
                </a:solidFill>
                <a:effectLst>
                  <a:glow rad="38100">
                    <a:schemeClr val="accent1">
                      <a:alpha val="40000"/>
                    </a:schemeClr>
                  </a:glow>
                </a:effectLst>
                <a:ea typeface="微软雅黑" panose="020B0503020204020204" pitchFamily="34" charset="-122"/>
              </a:rPr>
              <a:t>视频</a:t>
            </a:r>
            <a:r>
              <a:rPr lang="en-US" altLang="zh-CN" sz="3200" b="1" spc="50" dirty="0">
                <a:ln w="9525" cmpd="sng">
                  <a:solidFill>
                    <a:schemeClr val="accent1"/>
                  </a:solidFill>
                  <a:prstDash val="solid"/>
                </a:ln>
                <a:solidFill>
                  <a:srgbClr val="70AD47">
                    <a:tint val="1000"/>
                  </a:srgbClr>
                </a:solidFill>
                <a:effectLst>
                  <a:glow rad="38100">
                    <a:schemeClr val="accent1">
                      <a:alpha val="40000"/>
                    </a:schemeClr>
                  </a:glow>
                </a:effectLst>
                <a:ea typeface="微软雅黑" panose="020B0503020204020204" pitchFamily="34" charset="-122"/>
              </a:rPr>
              <a:t>+BD</a:t>
            </a:r>
            <a:r>
              <a:rPr lang="zh-CN" altLang="en-US" sz="3200" b="1" spc="50" dirty="0">
                <a:ln w="9525" cmpd="sng">
                  <a:solidFill>
                    <a:schemeClr val="accent1"/>
                  </a:solidFill>
                  <a:prstDash val="solid"/>
                </a:ln>
                <a:solidFill>
                  <a:srgbClr val="70AD47">
                    <a:tint val="1000"/>
                  </a:srgbClr>
                </a:solidFill>
                <a:effectLst>
                  <a:glow rad="38100">
                    <a:schemeClr val="accent1">
                      <a:alpha val="40000"/>
                    </a:schemeClr>
                  </a:glow>
                </a:effectLst>
                <a:ea typeface="微软雅黑" panose="020B0503020204020204" pitchFamily="34" charset="-122"/>
              </a:rPr>
              <a:t>定位</a:t>
            </a:r>
            <a:r>
              <a:rPr lang="zh-CN" sz="3200" b="1" spc="50" dirty="0">
                <a:ln w="9525" cmpd="sng">
                  <a:solidFill>
                    <a:schemeClr val="accent1"/>
                  </a:solidFill>
                  <a:prstDash val="solid"/>
                </a:ln>
                <a:solidFill>
                  <a:srgbClr val="70AD47">
                    <a:tint val="1000"/>
                  </a:srgbClr>
                </a:solidFill>
                <a:effectLst>
                  <a:glow rad="38100">
                    <a:schemeClr val="accent1">
                      <a:alpha val="40000"/>
                    </a:schemeClr>
                  </a:glow>
                </a:effectLst>
                <a:ea typeface="微软雅黑" panose="020B0503020204020204" pitchFamily="34" charset="-122"/>
              </a:rPr>
              <a:t>远程管理平台</a:t>
            </a: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1285852" y="4714888"/>
            <a:ext cx="1143008" cy="1000112"/>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2500298" y="4714888"/>
            <a:ext cx="1250162"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5"/>
          <a:srcRect/>
          <a:stretch>
            <a:fillRect/>
          </a:stretch>
        </p:blipFill>
        <p:spPr bwMode="auto">
          <a:xfrm>
            <a:off x="72364" y="4741768"/>
            <a:ext cx="1142050" cy="900945"/>
          </a:xfrm>
          <a:prstGeom prst="rect">
            <a:avLst/>
          </a:prstGeom>
          <a:noFill/>
          <a:ln w="9525">
            <a:noFill/>
            <a:miter lim="800000"/>
            <a:headEnd/>
            <a:tailEnd/>
          </a:ln>
          <a:effectLst/>
        </p:spPr>
      </p:pic>
      <p:pic>
        <p:nvPicPr>
          <p:cNvPr id="1032" name="Picture 8"/>
          <p:cNvPicPr>
            <a:picLocks noChangeAspect="1" noChangeArrowheads="1"/>
          </p:cNvPicPr>
          <p:nvPr/>
        </p:nvPicPr>
        <p:blipFill>
          <a:blip r:embed="rId6"/>
          <a:srcRect/>
          <a:stretch>
            <a:fillRect/>
          </a:stretch>
        </p:blipFill>
        <p:spPr bwMode="auto">
          <a:xfrm>
            <a:off x="5143504" y="4714889"/>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7"/>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36"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45"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产</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品</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介</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绍</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pic>
        <p:nvPicPr>
          <p:cNvPr id="4" name="图片 3"/>
          <p:cNvPicPr>
            <a:picLocks noChangeAspect="1"/>
          </p:cNvPicPr>
          <p:nvPr/>
        </p:nvPicPr>
        <p:blipFill>
          <a:blip r:embed="rId9"/>
          <a:stretch>
            <a:fillRect/>
          </a:stretch>
        </p:blipFill>
        <p:spPr>
          <a:xfrm>
            <a:off x="7823076" y="4754251"/>
            <a:ext cx="1285240" cy="92138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5110">
        <p:fade/>
      </p:transition>
    </mc:Choice>
    <mc:Fallback xmlns="">
      <p:transition spd="med" advTm="511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ea typeface="微软雅黑" panose="020B0503020204020204" pitchFamily="34" charset="-122"/>
            </a:endParaRPr>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ea typeface="微软雅黑" panose="020B0503020204020204" pitchFamily="34" charset="-122"/>
            </a:endParaRPr>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ea typeface="微软雅黑" panose="020B0503020204020204" pitchFamily="34" charset="-122"/>
            </a:endParaRPr>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ea typeface="微软雅黑" panose="020B0503020204020204" pitchFamily="34" charset="-122"/>
            </a:endParaRPr>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ea typeface="微软雅黑" panose="020B0503020204020204" pitchFamily="34" charset="-122"/>
            </a:endParaRPr>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微软雅黑" panose="020B0503020204020204" pitchFamily="34" charset="-122"/>
                <a:ea typeface="微软雅黑" panose="020B0503020204020204" pitchFamily="34" charset="-122"/>
              </a:rPr>
              <a:t>产品介绍</a:t>
            </a:r>
            <a:endParaRPr lang="en-US" sz="2000" dirty="0">
              <a:latin typeface="微软雅黑" panose="020B0503020204020204" pitchFamily="34" charset="-122"/>
              <a:ea typeface="微软雅黑" panose="020B0503020204020204" pitchFamily="34"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微软雅黑" panose="020B0503020204020204" pitchFamily="34" charset="-122"/>
                <a:ea typeface="微软雅黑" panose="020B0503020204020204" pitchFamily="34" charset="-122"/>
              </a:rPr>
              <a:t>应用场景</a:t>
            </a:r>
            <a:endParaRPr lang="en-US" sz="2000" dirty="0">
              <a:latin typeface="微软雅黑" panose="020B0503020204020204" pitchFamily="34" charset="-122"/>
              <a:ea typeface="微软雅黑" panose="020B0503020204020204" pitchFamily="34"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微软雅黑" panose="020B0503020204020204" pitchFamily="34" charset="-122"/>
                <a:ea typeface="微软雅黑" panose="020B0503020204020204" pitchFamily="34" charset="-122"/>
              </a:rPr>
              <a:t>功能特点</a:t>
            </a:r>
            <a:endParaRPr lang="en-US" sz="2000" dirty="0">
              <a:latin typeface="微软雅黑" panose="020B0503020204020204" pitchFamily="34" charset="-122"/>
              <a:ea typeface="微软雅黑" panose="020B0503020204020204" pitchFamily="34"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微软雅黑" panose="020B0503020204020204" pitchFamily="34" charset="-122"/>
                <a:ea typeface="微软雅黑" panose="020B0503020204020204" pitchFamily="34" charset="-122"/>
              </a:rPr>
              <a:t>平台介绍</a:t>
            </a:r>
            <a:endParaRPr lang="en-US" sz="2000" dirty="0">
              <a:latin typeface="微软雅黑" panose="020B0503020204020204" pitchFamily="34" charset="-122"/>
              <a:ea typeface="微软雅黑" panose="020B0503020204020204" pitchFamily="34"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微软雅黑" panose="020B0503020204020204" pitchFamily="34" charset="-122"/>
                <a:ea typeface="微软雅黑" panose="020B0503020204020204" pitchFamily="34" charset="-122"/>
              </a:rPr>
              <a:t>平台特点</a:t>
            </a:r>
            <a:endParaRPr lang="en-US" sz="2000" dirty="0">
              <a:latin typeface="微软雅黑" panose="020B0503020204020204" pitchFamily="34" charset="-122"/>
              <a:ea typeface="微软雅黑" panose="020B0503020204020204" pitchFamily="34"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ea typeface="微软雅黑" panose="020B0503020204020204" pitchFamily="34" charset="-122"/>
                <a:cs typeface="Arial" panose="020B0604020202020204" pitchFamily="34" charset="0"/>
              </a:rPr>
              <a:t>1</a:t>
            </a: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ea typeface="微软雅黑" panose="020B0503020204020204" pitchFamily="34" charset="-122"/>
                <a:cs typeface="Arial" panose="020B0604020202020204" pitchFamily="34" charset="0"/>
              </a:rPr>
              <a:t>2</a:t>
            </a: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ea typeface="微软雅黑" panose="020B0503020204020204" pitchFamily="34" charset="-122"/>
                <a:cs typeface="Arial" panose="020B0604020202020204" pitchFamily="34" charset="0"/>
              </a:rPr>
              <a:t>3</a:t>
            </a: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ea typeface="微软雅黑" panose="020B0503020204020204" pitchFamily="34" charset="-122"/>
                <a:cs typeface="Arial" panose="020B0604020202020204" pitchFamily="34" charset="0"/>
              </a:rPr>
              <a:t>4</a:t>
            </a: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ea typeface="微软雅黑" panose="020B0503020204020204" pitchFamily="34" charset="-122"/>
                <a:cs typeface="Arial" panose="020B0604020202020204" pitchFamily="34" charset="0"/>
              </a:rPr>
              <a:t>5</a:t>
            </a:r>
          </a:p>
        </p:txBody>
      </p:sp>
      <p:cxnSp>
        <p:nvCxnSpPr>
          <p:cNvPr id="332" name="直接连接符 331"/>
          <p:cNvCxnSpPr/>
          <p:nvPr/>
        </p:nvCxnSpPr>
        <p:spPr bwMode="auto">
          <a:xfrm flipH="1">
            <a:off x="2714625" y="963930"/>
            <a:ext cx="57785" cy="4300220"/>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338" name="等腰三角形 337"/>
          <p:cNvSpPr/>
          <p:nvPr/>
        </p:nvSpPr>
        <p:spPr bwMode="auto">
          <a:xfrm rot="5400000">
            <a:off x="2643174" y="2923541"/>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9" advTm="9542"/>
    </mc:Choice>
    <mc:Fallback xmlns="">
      <p:transition advTm="95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ea typeface="微软雅黑" panose="020B0503020204020204" pitchFamily="34" charset="-122"/>
                <a:cs typeface="Arial" panose="020B0604020202020204" pitchFamily="34" charset="0"/>
              </a:rPr>
              <a:t>1</a:t>
            </a: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第一部分</a:t>
            </a: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bg1"/>
                </a:solidFill>
                <a:ea typeface="微软雅黑" panose="020B0503020204020204" pitchFamily="34" charset="-122"/>
              </a:rPr>
              <a:t>产品介绍</a:t>
            </a:r>
            <a:endParaRPr kumimoji="0" lang="zh-CN" altLang="en-US" sz="2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面板介绍</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4" name="矩形 83"/>
          <p:cNvSpPr/>
          <p:nvPr/>
        </p:nvSpPr>
        <p:spPr bwMode="auto">
          <a:xfrm>
            <a:off x="3232661" y="3240475"/>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en-US" altLang="zh-CN"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 </a:t>
            </a:r>
            <a:r>
              <a:rPr kumimoji="0" lang="zh-CN" altLang="en-US"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简介</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3717"/>
    </mc:Choice>
    <mc:Fallback xmlns="">
      <p:transition advTm="37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95" name="Picture 12" descr="cir_lighteffect0"/>
            <p:cNvPicPr>
              <a:picLocks noChangeAspect="1" noChangeArrowheads="1"/>
            </p:cNvPicPr>
            <p:nvPr/>
          </p:nvPicPr>
          <p:blipFill>
            <a:blip r:embed="rId2">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1</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latin typeface="微软雅黑" panose="020B0503020204020204" pitchFamily="34" charset="-122"/>
                <a:ea typeface="微软雅黑" panose="020B0503020204020204" pitchFamily="34" charset="-122"/>
              </a:rPr>
              <a:t>产品介绍</a:t>
            </a:r>
            <a:endPar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a:solidFill>
                  <a:schemeClr val="accent1">
                    <a:lumMod val="60000"/>
                    <a:lumOff val="40000"/>
                  </a:schemeClr>
                </a:solidFill>
                <a:ea typeface="微软雅黑" panose="020B0503020204020204" pitchFamily="34" charset="-122"/>
              </a:rPr>
              <a:t>RSB-6504-4G</a:t>
            </a:r>
            <a:endParaRPr kumimoji="0" lang="zh-CN" altLang="en-US" sz="3600" b="1"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sp>
        <p:nvSpPr>
          <p:cNvPr id="107" name="矩形 106"/>
          <p:cNvSpPr/>
          <p:nvPr/>
        </p:nvSpPr>
        <p:spPr bwMode="auto">
          <a:xfrm>
            <a:off x="5873119" y="786448"/>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微软雅黑" panose="020B0503020204020204" pitchFamily="34" charset="-122"/>
                <a:ea typeface="微软雅黑" panose="020B0503020204020204" pitchFamily="34" charset="-122"/>
              </a:rPr>
              <a:t>简介</a:t>
            </a:r>
          </a:p>
        </p:txBody>
      </p:sp>
      <p:sp>
        <p:nvSpPr>
          <p:cNvPr id="108" name="矩形 107"/>
          <p:cNvSpPr/>
          <p:nvPr/>
        </p:nvSpPr>
        <p:spPr bwMode="auto">
          <a:xfrm>
            <a:off x="4159252" y="1156017"/>
            <a:ext cx="4460263"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a:solidFill>
                  <a:schemeClr val="accent1">
                    <a:lumMod val="60000"/>
                    <a:lumOff val="40000"/>
                  </a:schemeClr>
                </a:solidFill>
                <a:latin typeface="微软雅黑" panose="020B0503020204020204" pitchFamily="34" charset="-122"/>
                <a:ea typeface="微软雅黑" panose="020B0503020204020204" pitchFamily="34" charset="-122"/>
              </a:rPr>
              <a:t>RSB-6504-4G</a:t>
            </a:r>
            <a:r>
              <a:rPr lang="zh-CN" altLang="en-US" dirty="0">
                <a:latin typeface="微软雅黑" panose="020B0503020204020204" pitchFamily="34" charset="-122"/>
                <a:ea typeface="微软雅黑" panose="020B0503020204020204" pitchFamily="34" charset="-122"/>
              </a:rPr>
              <a:t>是一</a:t>
            </a:r>
            <a:r>
              <a:rPr lang="zh-CN" altLang="en-US">
                <a:latin typeface="微软雅黑" panose="020B0503020204020204" pitchFamily="34" charset="-122"/>
                <a:ea typeface="微软雅黑" panose="020B0503020204020204" pitchFamily="34" charset="-122"/>
              </a:rPr>
              <a:t>款专为货运车辆车载</a:t>
            </a:r>
            <a:r>
              <a:rPr lang="zh-CN" altLang="en-US" dirty="0">
                <a:latin typeface="微软雅黑" panose="020B0503020204020204" pitchFamily="34" charset="-122"/>
                <a:ea typeface="微软雅黑" panose="020B0503020204020204" pitchFamily="34" charset="-122"/>
              </a:rPr>
              <a:t>监控设计的</a:t>
            </a:r>
            <a:r>
              <a:rPr lang="en-GB" dirty="0">
                <a:latin typeface="微软雅黑" panose="020B0503020204020204" pitchFamily="34" charset="-122"/>
                <a:ea typeface="微软雅黑" panose="020B0503020204020204" pitchFamily="34" charset="-122"/>
              </a:rPr>
              <a:t>AH</a:t>
            </a:r>
            <a:r>
              <a:rPr lang="en-US" altLang="en-GB" dirty="0">
                <a:latin typeface="微软雅黑" panose="020B0503020204020204" pitchFamily="34" charset="-122"/>
                <a:ea typeface="微软雅黑" panose="020B0503020204020204" pitchFamily="34" charset="-122"/>
              </a:rPr>
              <a:t>D</a:t>
            </a:r>
            <a:r>
              <a:rPr lang="zh-CN" altLang="en-US" dirty="0">
                <a:latin typeface="微软雅黑" panose="020B0503020204020204" pitchFamily="34" charset="-122"/>
                <a:ea typeface="微软雅黑" panose="020B0503020204020204" pitchFamily="34" charset="-122"/>
              </a:rPr>
              <a:t>高清硬盘录像机。内置高性能图像处理芯片，结合</a:t>
            </a:r>
            <a:r>
              <a:rPr lang="en-GB" dirty="0">
                <a:latin typeface="微软雅黑" panose="020B0503020204020204" pitchFamily="34" charset="-122"/>
                <a:ea typeface="微软雅黑" panose="020B0503020204020204" pitchFamily="34" charset="-122"/>
              </a:rPr>
              <a:t>H.264</a:t>
            </a:r>
            <a:r>
              <a:rPr lang="zh-CN" altLang="en-US" dirty="0">
                <a:latin typeface="微软雅黑" panose="020B0503020204020204" pitchFamily="34" charset="-122"/>
                <a:ea typeface="微软雅黑" panose="020B0503020204020204" pitchFamily="34" charset="-122"/>
              </a:rPr>
              <a:t>视频编解码技术，实现了高清视频录像、存储及回放。                            </a:t>
            </a:r>
          </a:p>
          <a:p>
            <a:r>
              <a:rPr lang="en-GB" dirty="0">
                <a:latin typeface="微软雅黑" panose="020B0503020204020204" pitchFamily="34" charset="-122"/>
                <a:ea typeface="微软雅黑" panose="020B0503020204020204" pitchFamily="34" charset="-122"/>
              </a:rPr>
              <a:t>RSB-6504-4G</a:t>
            </a:r>
            <a:r>
              <a:rPr lang="zh-CN" altLang="en-US" dirty="0">
                <a:latin typeface="微软雅黑" panose="020B0503020204020204" pitchFamily="34" charset="-122"/>
                <a:ea typeface="微软雅黑" panose="020B0503020204020204" pitchFamily="34" charset="-122"/>
              </a:rPr>
              <a:t>内置</a:t>
            </a:r>
            <a:r>
              <a:rPr lang="en-GB" dirty="0">
                <a:latin typeface="微软雅黑" panose="020B0503020204020204" pitchFamily="34" charset="-122"/>
                <a:ea typeface="微软雅黑" panose="020B0503020204020204" pitchFamily="34" charset="-122"/>
              </a:rPr>
              <a:t>4G/WIFI</a:t>
            </a:r>
            <a:r>
              <a:rPr lang="en-US" altLang="en-GB" dirty="0">
                <a:latin typeface="微软雅黑" panose="020B0503020204020204" pitchFamily="34" charset="-122"/>
                <a:ea typeface="微软雅黑" panose="020B0503020204020204" pitchFamily="34" charset="-122"/>
              </a:rPr>
              <a:t>/BD</a:t>
            </a:r>
            <a:r>
              <a:rPr lang="zh-CN" altLang="en-US" dirty="0">
                <a:latin typeface="微软雅黑" panose="020B0503020204020204" pitchFamily="34" charset="-122"/>
                <a:ea typeface="微软雅黑" panose="020B0503020204020204" pitchFamily="34" charset="-122"/>
              </a:rPr>
              <a:t>模块，配合我司功能丰富的控制协议，实现了车辆信息的</a:t>
            </a:r>
            <a:r>
              <a:rPr lang="zh-CN" altLang="en-US" dirty="0">
                <a:latin typeface="微软雅黑" panose="020B0503020204020204" pitchFamily="34" charset="-122"/>
                <a:ea typeface="微软雅黑" panose="020B0503020204020204" pitchFamily="34" charset="-122"/>
                <a:sym typeface="+mn-ea"/>
              </a:rPr>
              <a:t>远程监控、远程定位、</a:t>
            </a:r>
            <a:r>
              <a:rPr lang="zh-CN" altLang="en-US" dirty="0">
                <a:latin typeface="微软雅黑" panose="020B0503020204020204" pitchFamily="34" charset="-122"/>
                <a:ea typeface="微软雅黑" panose="020B0503020204020204" pitchFamily="34" charset="-122"/>
              </a:rPr>
              <a:t>远程断油断电、一键锁定车辆位置、行车轨迹、语音对讲、广播、超速报警、远程回放录像、一键紧急报警、报警联动。 </a:t>
            </a:r>
          </a:p>
          <a:p>
            <a:r>
              <a:rPr lang="en-GB" dirty="0">
                <a:latin typeface="微软雅黑" panose="020B0503020204020204" pitchFamily="34" charset="-122"/>
                <a:ea typeface="微软雅黑" panose="020B0503020204020204" pitchFamily="34" charset="-122"/>
              </a:rPr>
              <a:t>RSB-6504-4G</a:t>
            </a:r>
            <a:r>
              <a:rPr lang="zh-CN" altLang="en-US" dirty="0">
                <a:latin typeface="微软雅黑" panose="020B0503020204020204" pitchFamily="34" charset="-122"/>
                <a:ea typeface="微软雅黑" panose="020B0503020204020204" pitchFamily="34" charset="-122"/>
              </a:rPr>
              <a:t>支持智能电源管理，</a:t>
            </a:r>
            <a:r>
              <a:rPr lang="en-US" altLang="zh-CN" dirty="0">
                <a:latin typeface="微软雅黑" panose="020B0503020204020204" pitchFamily="34" charset="-122"/>
                <a:ea typeface="微软雅黑" panose="020B0503020204020204" pitchFamily="34" charset="-122"/>
              </a:rPr>
              <a:t>10-36V</a:t>
            </a:r>
            <a:r>
              <a:rPr lang="zh-CN" altLang="en-US" dirty="0">
                <a:latin typeface="微软雅黑" panose="020B0503020204020204" pitchFamily="34" charset="-122"/>
                <a:ea typeface="微软雅黑" panose="020B0503020204020204" pitchFamily="34" charset="-122"/>
              </a:rPr>
              <a:t>宽电压输入，自动识别电源类别，低电自动关机，熄火低功耗。</a:t>
            </a: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pic>
        <p:nvPicPr>
          <p:cNvPr id="3" name="Picture 2" descr="正45"/>
          <p:cNvPicPr>
            <a:picLocks noChangeAspect="1" noChangeArrowheads="1"/>
          </p:cNvPicPr>
          <p:nvPr/>
        </p:nvPicPr>
        <p:blipFill>
          <a:blip r:embed="rId3"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9" advTm="31101"/>
    </mc:Choice>
    <mc:Fallback xmlns="">
      <p:transition advTm="311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95" name="Picture 12" descr="cir_lighteffect0"/>
            <p:cNvPicPr>
              <a:picLocks noChangeAspect="1" noChangeArrowheads="1"/>
            </p:cNvPicPr>
            <p:nvPr/>
          </p:nvPicPr>
          <p:blipFill>
            <a:blip r:embed="rId2">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1</a:t>
            </a:r>
            <a:endParaRPr lang="en-US" sz="2400" dirty="0">
              <a:solidFill>
                <a:schemeClr val="bg1"/>
              </a:solidFill>
              <a:latin typeface="微软雅黑" panose="020B0503020204020204" pitchFamily="34" charset="-122"/>
              <a:ea typeface="微软雅黑" panose="020B0503020204020204" pitchFamily="34"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latin typeface="微软雅黑" panose="020B0503020204020204" pitchFamily="34" charset="-122"/>
                <a:ea typeface="微软雅黑" panose="020B0503020204020204" pitchFamily="34" charset="-122"/>
              </a:rPr>
              <a:t>产品介绍</a:t>
            </a:r>
            <a:endPar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a:solidFill>
                  <a:schemeClr val="accent1">
                    <a:lumMod val="60000"/>
                    <a:lumOff val="40000"/>
                  </a:schemeClr>
                </a:solidFill>
                <a:ea typeface="微软雅黑" panose="020B0503020204020204" pitchFamily="34" charset="-122"/>
              </a:rPr>
              <a:t>RSB-6504-4G</a:t>
            </a:r>
            <a:endParaRPr kumimoji="0" lang="zh-CN" altLang="en-US" sz="3600" b="1"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a:latin typeface="微软雅黑" panose="020B0503020204020204" pitchFamily="34" charset="-122"/>
                <a:ea typeface="微软雅黑" panose="020B0503020204020204" pitchFamily="34" charset="-122"/>
              </a:rPr>
              <a:t>面板介绍</a:t>
            </a:r>
            <a:endParaRPr kumimoji="0" lang="zh-CN" altLang="en-US" sz="2400" b="0" i="0" u="none" strike="noStrike" cap="none" normalizeH="0" baseline="0" dirty="0">
              <a:ln>
                <a:noFill/>
              </a:ln>
              <a:effectLst/>
              <a:latin typeface="微软雅黑" panose="020B0503020204020204" pitchFamily="34" charset="-122"/>
              <a:ea typeface="微软雅黑" panose="020B0503020204020204" pitchFamily="34" charset="-122"/>
            </a:endParaRPr>
          </a:p>
        </p:txBody>
      </p:sp>
      <p:pic>
        <p:nvPicPr>
          <p:cNvPr id="15" name="Picture 2" descr="正45"/>
          <p:cNvPicPr>
            <a:picLocks noChangeAspect="1" noChangeArrowheads="1"/>
          </p:cNvPicPr>
          <p:nvPr/>
        </p:nvPicPr>
        <p:blipFill>
          <a:blip r:embed="rId3" cstate="print"/>
          <a:srcRect/>
          <a:stretch>
            <a:fillRect/>
          </a:stretch>
        </p:blipFill>
        <p:spPr bwMode="auto">
          <a:xfrm>
            <a:off x="785786" y="2643186"/>
            <a:ext cx="2857520" cy="1466091"/>
          </a:xfrm>
          <a:prstGeom prst="rect">
            <a:avLst/>
          </a:prstGeom>
          <a:noFill/>
          <a:ln w="9525">
            <a:noFill/>
            <a:miter lim="800000"/>
            <a:headEnd/>
            <a:tailEnd/>
          </a:ln>
        </p:spPr>
      </p:pic>
      <p:pic>
        <p:nvPicPr>
          <p:cNvPr id="2051" name="Picture 3" descr="后面板"/>
          <p:cNvPicPr>
            <a:picLocks noChangeAspect="1" noChangeArrowheads="1"/>
          </p:cNvPicPr>
          <p:nvPr/>
        </p:nvPicPr>
        <p:blipFill>
          <a:blip r:embed="rId4" cstate="print"/>
          <a:srcRect/>
          <a:stretch>
            <a:fillRect/>
          </a:stretch>
        </p:blipFill>
        <p:spPr bwMode="auto">
          <a:xfrm>
            <a:off x="5143504" y="3429004"/>
            <a:ext cx="3071833" cy="1594243"/>
          </a:xfrm>
          <a:prstGeom prst="rect">
            <a:avLst/>
          </a:prstGeom>
          <a:noFill/>
          <a:ln w="9525">
            <a:noFill/>
            <a:miter lim="800000"/>
            <a:headEnd/>
            <a:tailEnd/>
          </a:ln>
        </p:spPr>
      </p:pic>
      <p:pic>
        <p:nvPicPr>
          <p:cNvPr id="3" name="图片 2" descr="微信图片_20181106102908_副本"/>
          <p:cNvPicPr>
            <a:picLocks noChangeAspect="1"/>
          </p:cNvPicPr>
          <p:nvPr/>
        </p:nvPicPr>
        <p:blipFill>
          <a:blip r:embed="rId5"/>
          <a:stretch>
            <a:fillRect/>
          </a:stretch>
        </p:blipFill>
        <p:spPr>
          <a:xfrm>
            <a:off x="5415280" y="1579245"/>
            <a:ext cx="2634615" cy="162814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3343"/>
    </mc:Choice>
    <mc:Fallback xmlns="">
      <p:transition advTm="33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32688" y="2141299"/>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r>
              <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第</a:t>
            </a:r>
            <a:r>
              <a:rPr lang="zh-CN" altLang="en-US" dirty="0">
                <a:solidFill>
                  <a:schemeClr val="bg1"/>
                </a:solidFill>
                <a:latin typeface="微软雅黑" panose="020B0503020204020204" pitchFamily="34" charset="-122"/>
                <a:ea typeface="微软雅黑" panose="020B0503020204020204" pitchFamily="34" charset="-122"/>
              </a:rPr>
              <a:t>二</a:t>
            </a:r>
            <a:r>
              <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部分</a:t>
            </a:r>
            <a:r>
              <a:rPr kumimoji="0" lang="en-US" altLang="zh-CN"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应用场景</a:t>
            </a: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 适用场景</a:t>
            </a: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84" name="矩形 83"/>
          <p:cNvSpPr/>
          <p:nvPr/>
        </p:nvSpPr>
        <p:spPr bwMode="auto">
          <a:xfrm>
            <a:off x="3178959"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r>
              <a:rPr kumimoji="0" lang="en-US" altLang="zh-CN" sz="18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 </a:t>
            </a:r>
            <a:r>
              <a:rPr kumimoji="0" lang="zh-CN" altLang="en-US" sz="18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产品组成</a:t>
            </a: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2</a:t>
            </a: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2855"/>
    </mc:Choice>
    <mc:Fallback xmlns="">
      <p:transition advTm="28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0" y="262430"/>
            <a:ext cx="9144000" cy="5170646"/>
          </a:xfrm>
          <a:prstGeom prst="rect">
            <a:avLst/>
          </a:prstGeom>
          <a:noFill/>
          <a:ln w="9525">
            <a:noFill/>
          </a:ln>
        </p:spPr>
        <p:txBody>
          <a:bodyPr wrap="square">
            <a:spAutoFit/>
          </a:bodyPr>
          <a:lstStyle/>
          <a:p>
            <a:pPr marL="0" indent="247650"/>
            <a:r>
              <a:rPr lang="zh-CN">
                <a:latin typeface="微软雅黑" panose="020B0503020204020204" pitchFamily="34" charset="-122"/>
                <a:ea typeface="微软雅黑" panose="020B0503020204020204" pitchFamily="34" charset="-122"/>
              </a:rPr>
              <a:t>系统概述</a:t>
            </a:r>
          </a:p>
          <a:p>
            <a:endParaRPr lang="en-US" altLang="zh-CN" sz="1200">
              <a:latin typeface="微软雅黑" panose="020B0503020204020204" pitchFamily="34" charset="-122"/>
              <a:ea typeface="微软雅黑" panose="020B0503020204020204" pitchFamily="34" charset="-122"/>
            </a:endParaRPr>
          </a:p>
          <a:p>
            <a:r>
              <a:rPr lang="zh-CN" altLang="en-US">
                <a:latin typeface="微软雅黑" panose="020B0503020204020204" pitchFamily="34" charset="-122"/>
                <a:ea typeface="微软雅黑" panose="020B0503020204020204" pitchFamily="34" charset="-122"/>
              </a:rPr>
              <a:t>对于货运公司，实现对运输全过程中车辆、人员、环境及危化品状态等情况的实时动态监控； 为企业提供运行线路规划、资源分配、经济分析等决策支持； 有助于企业对危化品车辆动态监管，弥补管理上的漏洞； 通过行车记录数据分析，及时在事故发生前促发告警，保障安全； 事故发生后，有助于迅速准确定位事故原因。</a:t>
            </a:r>
            <a:endParaRPr lang="en-US" altLang="zh-CN">
              <a:latin typeface="微软雅黑" panose="020B0503020204020204" pitchFamily="34" charset="-122"/>
              <a:ea typeface="微软雅黑" panose="020B0503020204020204" pitchFamily="34" charset="-122"/>
            </a:endParaRPr>
          </a:p>
          <a:p>
            <a:endParaRPr lang="en-US" altLang="zh-CN">
              <a:latin typeface="微软雅黑" panose="020B0503020204020204" pitchFamily="34" charset="-122"/>
              <a:ea typeface="微软雅黑" panose="020B0503020204020204" pitchFamily="34" charset="-122"/>
            </a:endParaRPr>
          </a:p>
          <a:p>
            <a:r>
              <a:rPr lang="zh-CN" altLang="zh-CN">
                <a:latin typeface="微软雅黑" panose="020B0503020204020204" pitchFamily="34" charset="-122"/>
                <a:ea typeface="微软雅黑" panose="020B0503020204020204" pitchFamily="34" charset="-122"/>
              </a:rPr>
              <a:t>另外，对于</a:t>
            </a:r>
            <a:r>
              <a:rPr lang="zh-CN" altLang="en-US">
                <a:latin typeface="微软雅黑" panose="020B0503020204020204" pitchFamily="34" charset="-122"/>
                <a:ea typeface="微软雅黑" panose="020B0503020204020204" pitchFamily="34" charset="-122"/>
              </a:rPr>
              <a:t>货运</a:t>
            </a:r>
            <a:r>
              <a:rPr lang="zh-CN" altLang="zh-CN">
                <a:latin typeface="微软雅黑" panose="020B0503020204020204" pitchFamily="34" charset="-122"/>
                <a:ea typeface="微软雅黑" panose="020B0503020204020204" pitchFamily="34" charset="-122"/>
              </a:rPr>
              <a:t>公司的客户来说，非常关心货物的托运状态，比如货物处于什么位置、是否及时送达、以及何时送达等，而要知道这些信息，通常只能通过电话查询或网络查询获取到大概信息，而</a:t>
            </a:r>
            <a:r>
              <a:rPr lang="zh-CN" altLang="en-US">
                <a:latin typeface="微软雅黑" panose="020B0503020204020204" pitchFamily="34" charset="-122"/>
                <a:ea typeface="微软雅黑" panose="020B0503020204020204" pitchFamily="34" charset="-122"/>
              </a:rPr>
              <a:t>货运</a:t>
            </a:r>
            <a:r>
              <a:rPr lang="zh-CN" altLang="zh-CN">
                <a:latin typeface="微软雅黑" panose="020B0503020204020204" pitchFamily="34" charset="-122"/>
                <a:ea typeface="微软雅黑" panose="020B0503020204020204" pitchFamily="34" charset="-122"/>
              </a:rPr>
              <a:t>公司也疲于应付客户关于发出货物走向和货品质量的追问。而对于货物在运输途中发生的损坏、丢失等问题，由于无法举证区分事件责任，</a:t>
            </a:r>
            <a:r>
              <a:rPr lang="zh-CN" altLang="en-US">
                <a:latin typeface="微软雅黑" panose="020B0503020204020204" pitchFamily="34" charset="-122"/>
                <a:ea typeface="微软雅黑" panose="020B0503020204020204" pitchFamily="34" charset="-122"/>
              </a:rPr>
              <a:t>货运</a:t>
            </a:r>
            <a:r>
              <a:rPr lang="zh-CN" altLang="zh-CN">
                <a:latin typeface="微软雅黑" panose="020B0503020204020204" pitchFamily="34" charset="-122"/>
                <a:ea typeface="微软雅黑" panose="020B0503020204020204" pitchFamily="34" charset="-122"/>
              </a:rPr>
              <a:t>公司和客户以及保险公司经常发生货物赔偿的纠纷。</a:t>
            </a:r>
          </a:p>
          <a:p>
            <a:endParaRPr lang="en-US" altLang="zh-CN">
              <a:latin typeface="微软雅黑" panose="020B0503020204020204" pitchFamily="34" charset="-122"/>
              <a:ea typeface="微软雅黑" panose="020B0503020204020204" pitchFamily="34" charset="-122"/>
            </a:endParaRPr>
          </a:p>
          <a:p>
            <a:r>
              <a:rPr lang="zh-CN" altLang="zh-CN">
                <a:latin typeface="微软雅黑" panose="020B0503020204020204" pitchFamily="34" charset="-122"/>
                <a:ea typeface="微软雅黑" panose="020B0503020204020204" pitchFamily="34" charset="-122"/>
              </a:rPr>
              <a:t>通过在货运车辆上安装车载监控系统，可以有效解决</a:t>
            </a:r>
            <a:r>
              <a:rPr lang="zh-CN" altLang="en-US">
                <a:latin typeface="微软雅黑" panose="020B0503020204020204" pitchFamily="34" charset="-122"/>
                <a:ea typeface="微软雅黑" panose="020B0503020204020204" pitchFamily="34" charset="-122"/>
              </a:rPr>
              <a:t>货运</a:t>
            </a:r>
            <a:r>
              <a:rPr lang="zh-CN" altLang="zh-CN">
                <a:latin typeface="微软雅黑" panose="020B0503020204020204" pitchFamily="34" charset="-122"/>
                <a:ea typeface="微软雅黑" panose="020B0503020204020204" pitchFamily="34" charset="-122"/>
              </a:rPr>
              <a:t>企业遇到的上述难题。</a:t>
            </a:r>
          </a:p>
          <a:p>
            <a:endParaRPr lang="en-US" altLang="zh-CN">
              <a:latin typeface="微软雅黑" panose="020B0503020204020204" pitchFamily="34" charset="-122"/>
              <a:ea typeface="微软雅黑" panose="020B0503020204020204" pitchFamily="34" charset="-122"/>
            </a:endParaRPr>
          </a:p>
          <a:p>
            <a:r>
              <a:rPr lang="zh-CN" altLang="en-US">
                <a:latin typeface="微软雅黑" panose="020B0503020204020204" pitchFamily="34" charset="-122"/>
                <a:ea typeface="微软雅黑" panose="020B0503020204020204" pitchFamily="34" charset="-122"/>
              </a:rPr>
              <a:t>货运</a:t>
            </a:r>
            <a:r>
              <a:rPr lang="zh-CN" altLang="zh-CN">
                <a:latin typeface="微软雅黑" panose="020B0503020204020204" pitchFamily="34" charset="-122"/>
                <a:ea typeface="微软雅黑" panose="020B0503020204020204" pitchFamily="34" charset="-122"/>
              </a:rPr>
              <a:t>企业在安全方面的预算和投入比较低，公司专门开发的货运车辆监控管理系统给</a:t>
            </a:r>
            <a:r>
              <a:rPr lang="zh-CN" altLang="en-US">
                <a:latin typeface="微软雅黑" panose="020B0503020204020204" pitchFamily="34" charset="-122"/>
                <a:ea typeface="微软雅黑" panose="020B0503020204020204" pitchFamily="34" charset="-122"/>
              </a:rPr>
              <a:t>货物运输</a:t>
            </a:r>
            <a:r>
              <a:rPr lang="zh-CN" altLang="zh-CN">
                <a:latin typeface="微软雅黑" panose="020B0503020204020204" pitchFamily="34" charset="-122"/>
                <a:ea typeface="微软雅黑" panose="020B0503020204020204" pitchFamily="34" charset="-122"/>
              </a:rPr>
              <a:t>企业提供了一个成本低、性能高的方案，在减少投资的同时最大限度的提升企业效益。</a:t>
            </a:r>
          </a:p>
          <a:p>
            <a:endParaRPr lang="en-US" altLang="zh-CN">
              <a:latin typeface="微软雅黑" panose="020B0503020204020204" pitchFamily="34" charset="-122"/>
              <a:ea typeface="微软雅黑" panose="020B0503020204020204" pitchFamily="34" charset="-122"/>
            </a:endParaRPr>
          </a:p>
          <a:p>
            <a:pPr marL="0" indent="247650"/>
            <a:endParaRPr lang="zh-CN" altLang="en-US" sz="120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10671"/>
    </mc:Choice>
    <mc:Fallback xmlns="">
      <p:transition advTm="106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0" y="409228"/>
            <a:ext cx="9144000" cy="3908378"/>
          </a:xfrm>
          <a:prstGeom prst="rect">
            <a:avLst/>
          </a:prstGeom>
          <a:noFill/>
          <a:ln w="9525">
            <a:noFill/>
          </a:ln>
        </p:spPr>
        <p:txBody>
          <a:bodyPr wrap="square">
            <a:spAutoFit/>
          </a:bodyPr>
          <a:lstStyle/>
          <a:p>
            <a:pPr marL="0" indent="0">
              <a:lnSpc>
                <a:spcPct val="120000"/>
              </a:lnSpc>
            </a:pPr>
            <a:r>
              <a:rPr lang="zh-CN" sz="1600">
                <a:latin typeface="微软雅黑" panose="020B0503020204020204" pitchFamily="34" charset="-122"/>
                <a:ea typeface="微软雅黑" panose="020B0503020204020204" pitchFamily="34" charset="-122"/>
              </a:rPr>
              <a:t>二、需求分析</a:t>
            </a:r>
            <a:endParaRPr lang="en-US" altLang="zh-CN" sz="1600">
              <a:latin typeface="微软雅黑" panose="020B0503020204020204" pitchFamily="34" charset="-122"/>
              <a:ea typeface="微软雅黑" panose="020B0503020204020204" pitchFamily="34" charset="-122"/>
            </a:endParaRPr>
          </a:p>
          <a:p>
            <a:pPr marL="0" indent="0">
              <a:lnSpc>
                <a:spcPct val="120000"/>
              </a:lnSpc>
            </a:pPr>
            <a:endParaRPr lang="zh-CN" sz="1600">
              <a:latin typeface="微软雅黑" panose="020B0503020204020204" pitchFamily="34" charset="-122"/>
              <a:ea typeface="微软雅黑" panose="020B0503020204020204" pitchFamily="34" charset="-122"/>
            </a:endParaRPr>
          </a:p>
          <a:p>
            <a:pPr>
              <a:lnSpc>
                <a:spcPct val="120000"/>
              </a:lnSpc>
            </a:pPr>
            <a:r>
              <a:rPr lang="zh-CN" altLang="en-US" sz="1600">
                <a:latin typeface="微软雅黑" panose="020B0503020204020204" pitchFamily="34" charset="-122"/>
                <a:ea typeface="微软雅黑" panose="020B0503020204020204" pitchFamily="34" charset="-122"/>
              </a:rPr>
              <a:t>货运车安全问题</a:t>
            </a: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货运车在偏远地区若发生被抢劫、偷窃等突发事件，司机一旦无法与外界取得联系，将面临非常危险的处境，事后调查取证也非常困难。</a:t>
            </a:r>
            <a:br>
              <a:rPr lang="zh-CN" altLang="en-US" sz="1600">
                <a:latin typeface="微软雅黑" panose="020B0503020204020204" pitchFamily="34" charset="-122"/>
                <a:ea typeface="微软雅黑" panose="020B0503020204020204" pitchFamily="34" charset="-122"/>
              </a:rPr>
            </a:b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货运司机监管问题</a:t>
            </a: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货运司机的素质参差不齐，有些员工在外偷油偷货私自倒卖的情况屡有发生，给货运公司造成了极大的损失。</a:t>
            </a:r>
            <a:br>
              <a:rPr lang="zh-CN" altLang="en-US" sz="1600">
                <a:latin typeface="微软雅黑" panose="020B0503020204020204" pitchFamily="34" charset="-122"/>
                <a:ea typeface="微软雅黑" panose="020B0503020204020204" pitchFamily="34" charset="-122"/>
              </a:rPr>
            </a:b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货运车视频监控问题</a:t>
            </a: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大部分货运车上的车载监控系统只有</a:t>
            </a:r>
            <a:r>
              <a:rPr lang="en-US" altLang="zh-CN" sz="1600">
                <a:latin typeface="微软雅黑" panose="020B0503020204020204" pitchFamily="34" charset="-122"/>
                <a:ea typeface="微软雅黑" panose="020B0503020204020204" pitchFamily="34" charset="-122"/>
              </a:rPr>
              <a:t>GPS</a:t>
            </a:r>
            <a:r>
              <a:rPr lang="zh-CN" altLang="en-US" sz="1600">
                <a:latin typeface="微软雅黑" panose="020B0503020204020204" pitchFamily="34" charset="-122"/>
                <a:ea typeface="微软雅黑" panose="020B0503020204020204" pitchFamily="34" charset="-122"/>
              </a:rPr>
              <a:t>定位的功能，一旦发生突发状况，无法迅速提取监控录像锁定嫌疑犯。</a:t>
            </a:r>
            <a:endParaRPr lang="zh-CN" altLang="zh-CN" sz="160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11025"/>
    </mc:Choice>
    <mc:Fallback xmlns="">
      <p:transition advTm="110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431540" y="87511"/>
            <a:ext cx="8280920" cy="4801314"/>
          </a:xfrm>
          <a:prstGeom prst="rect">
            <a:avLst/>
          </a:prstGeom>
          <a:noFill/>
          <a:ln w="9525">
            <a:noFill/>
          </a:ln>
        </p:spPr>
        <p:txBody>
          <a:bodyPr wrap="square">
            <a:spAutoFit/>
          </a:bodyPr>
          <a:lstStyle/>
          <a:p>
            <a:pPr marL="0" indent="0"/>
            <a:r>
              <a:rPr lang="zh-CN" b="0">
                <a:latin typeface="微软雅黑" panose="020B0503020204020204" pitchFamily="34" charset="-122"/>
                <a:ea typeface="微软雅黑" panose="020B0503020204020204" pitchFamily="34" charset="-122"/>
              </a:rPr>
              <a:t>三、系统特点</a:t>
            </a:r>
            <a:endParaRPr lang="en-US" altLang="zh-CN" b="0">
              <a:latin typeface="微软雅黑" panose="020B0503020204020204" pitchFamily="34" charset="-122"/>
              <a:ea typeface="微软雅黑" panose="020B0503020204020204" pitchFamily="34" charset="-122"/>
            </a:endParaRPr>
          </a:p>
          <a:p>
            <a:pPr lvl="0"/>
            <a:endParaRPr lang="en-US" altLang="zh-CN" sz="1600">
              <a:latin typeface="微软雅黑" panose="020B0503020204020204" pitchFamily="34" charset="-122"/>
              <a:ea typeface="微软雅黑" panose="020B0503020204020204" pitchFamily="34" charset="-122"/>
            </a:endParaRPr>
          </a:p>
          <a:p>
            <a:pPr lvl="0"/>
            <a:r>
              <a:rPr lang="zh-CN" altLang="en-US" sz="1600">
                <a:latin typeface="微软雅黑" panose="020B0503020204020204" pitchFamily="34" charset="-122"/>
                <a:ea typeface="微软雅黑" panose="020B0503020204020204" pitchFamily="34" charset="-122"/>
              </a:rPr>
              <a:t>方案采用移动视频监控技术、</a:t>
            </a:r>
            <a:r>
              <a:rPr lang="en-US" altLang="zh-CN" sz="1600">
                <a:latin typeface="微软雅黑" panose="020B0503020204020204" pitchFamily="34" charset="-122"/>
                <a:ea typeface="微软雅黑" panose="020B0503020204020204" pitchFamily="34" charset="-122"/>
              </a:rPr>
              <a:t>3G</a:t>
            </a:r>
            <a:r>
              <a:rPr lang="zh-CN" altLang="en-US" sz="1600">
                <a:latin typeface="微软雅黑" panose="020B0503020204020204" pitchFamily="34" charset="-122"/>
                <a:ea typeface="微软雅黑" panose="020B0503020204020204" pitchFamily="34" charset="-122"/>
              </a:rPr>
              <a:t>无线通信传输技术、恶劣环境大容量数据存储技术、</a:t>
            </a:r>
            <a:r>
              <a:rPr lang="en-US" altLang="zh-CN" sz="1600">
                <a:latin typeface="微软雅黑" panose="020B0503020204020204" pitchFamily="34" charset="-122"/>
                <a:ea typeface="微软雅黑" panose="020B0503020204020204" pitchFamily="34" charset="-122"/>
              </a:rPr>
              <a:t>GPS</a:t>
            </a:r>
            <a:r>
              <a:rPr lang="zh-CN" altLang="en-US" sz="1600">
                <a:latin typeface="微软雅黑" panose="020B0503020204020204" pitchFamily="34" charset="-122"/>
                <a:ea typeface="微软雅黑" panose="020B0503020204020204" pitchFamily="34" charset="-122"/>
              </a:rPr>
              <a:t>车辆追踪技术、混合联网传输技术、</a:t>
            </a:r>
            <a:r>
              <a:rPr lang="en-US" altLang="zh-CN" sz="1600">
                <a:latin typeface="微软雅黑" panose="020B0503020204020204" pitchFamily="34" charset="-122"/>
                <a:ea typeface="微软雅黑" panose="020B0503020204020204" pitchFamily="34" charset="-122"/>
              </a:rPr>
              <a:t>GIS</a:t>
            </a:r>
            <a:r>
              <a:rPr lang="zh-CN" altLang="en-US" sz="1600">
                <a:latin typeface="微软雅黑" panose="020B0503020204020204" pitchFamily="34" charset="-122"/>
                <a:ea typeface="微软雅黑" panose="020B0503020204020204" pitchFamily="34" charset="-122"/>
              </a:rPr>
              <a:t>可视化操作技术</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形成一套对所有管辖车辆进行精确监控的综合监控管理平台。</a:t>
            </a:r>
            <a:br>
              <a:rPr lang="zh-CN" altLang="en-US" sz="1600">
                <a:latin typeface="微软雅黑" panose="020B0503020204020204" pitchFamily="34" charset="-122"/>
                <a:ea typeface="微软雅黑" panose="020B0503020204020204" pitchFamily="34" charset="-122"/>
              </a:rPr>
            </a:br>
            <a:br>
              <a:rPr lang="zh-CN" altLang="en-US" sz="1600">
                <a:latin typeface="微软雅黑" panose="020B0503020204020204" pitchFamily="34" charset="-122"/>
                <a:ea typeface="微软雅黑" panose="020B0503020204020204" pitchFamily="34" charset="-122"/>
              </a:rPr>
            </a:br>
            <a:r>
              <a:rPr lang="zh-CN" altLang="en-US" sz="1600">
                <a:latin typeface="微软雅黑" panose="020B0503020204020204" pitchFamily="34" charset="-122"/>
                <a:ea typeface="微软雅黑" panose="020B0503020204020204" pitchFamily="34" charset="-122"/>
              </a:rPr>
              <a:t>综合监控管理平台一方面采集所有车辆实时视频信息</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对及时准确发现违规不当获利活动或消极怠工举动</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调查收集证据</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处置相关人员</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为物流车辆指挥调度决策提供可视化依据</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提高车辆高效调度、低成本运行的科技含量</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另一方面采集所有车辆的运输信息</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通过统计、分析和归纳等科学手段</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为相关业务管理系统提供科学合理的数据资源</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方便相关部门业务的改进提供。</a:t>
            </a:r>
            <a:endParaRPr lang="en-US" altLang="zh-CN" sz="1600">
              <a:latin typeface="微软雅黑" panose="020B0503020204020204" pitchFamily="34" charset="-122"/>
              <a:ea typeface="微软雅黑" panose="020B0503020204020204" pitchFamily="34" charset="-122"/>
            </a:endParaRPr>
          </a:p>
          <a:p>
            <a:pPr lvl="0"/>
            <a:endParaRPr lang="en-US" altLang="zh-CN" sz="1600">
              <a:latin typeface="微软雅黑" panose="020B0503020204020204" pitchFamily="34" charset="-122"/>
              <a:ea typeface="微软雅黑" panose="020B0503020204020204" pitchFamily="34" charset="-122"/>
            </a:endParaRPr>
          </a:p>
          <a:p>
            <a:pPr lvl="0"/>
            <a:r>
              <a:rPr lang="en-US" altLang="zh-CN" sz="1600">
                <a:latin typeface="微软雅黑" panose="020B0503020204020204" pitchFamily="34" charset="-122"/>
                <a:ea typeface="微软雅黑" panose="020B0503020204020204" pitchFamily="34" charset="-122"/>
              </a:rPr>
              <a:t>GPS</a:t>
            </a:r>
            <a:r>
              <a:rPr lang="zh-CN" altLang="zh-CN" sz="1600">
                <a:latin typeface="微软雅黑" panose="020B0503020204020204" pitchFamily="34" charset="-122"/>
                <a:ea typeface="微软雅黑" panose="020B0503020204020204" pitchFamily="34" charset="-122"/>
              </a:rPr>
              <a:t>系统提供的各种报警功能有效的避免了车辆、货物和司乘人员在运行过程中存在的安全隐患； </a:t>
            </a:r>
          </a:p>
          <a:p>
            <a:pPr lvl="0"/>
            <a:endParaRPr lang="en-US" altLang="zh-CN" sz="1600">
              <a:latin typeface="微软雅黑" panose="020B0503020204020204" pitchFamily="34" charset="-122"/>
              <a:ea typeface="微软雅黑" panose="020B0503020204020204" pitchFamily="34" charset="-122"/>
            </a:endParaRPr>
          </a:p>
          <a:p>
            <a:pPr lvl="0"/>
            <a:r>
              <a:rPr lang="en-US" altLang="zh-CN" sz="1600">
                <a:latin typeface="微软雅黑" panose="020B0503020204020204" pitchFamily="34" charset="-122"/>
                <a:ea typeface="微软雅黑" panose="020B0503020204020204" pitchFamily="34" charset="-122"/>
              </a:rPr>
              <a:t>GPS</a:t>
            </a:r>
            <a:r>
              <a:rPr lang="zh-CN" altLang="zh-CN" sz="1600">
                <a:latin typeface="微软雅黑" panose="020B0503020204020204" pitchFamily="34" charset="-122"/>
                <a:ea typeface="微软雅黑" panose="020B0503020204020204" pitchFamily="34" charset="-122"/>
              </a:rPr>
              <a:t>系统所获取的实时道路信息，可以计算出最佳的</a:t>
            </a:r>
            <a:r>
              <a:rPr lang="zh-CN" altLang="en-US" sz="1600">
                <a:latin typeface="微软雅黑" panose="020B0503020204020204" pitchFamily="34" charset="-122"/>
                <a:ea typeface="微软雅黑" panose="020B0503020204020204" pitchFamily="34" charset="-122"/>
              </a:rPr>
              <a:t>货运</a:t>
            </a:r>
            <a:r>
              <a:rPr lang="zh-CN" altLang="zh-CN" sz="1600">
                <a:latin typeface="微软雅黑" panose="020B0503020204020204" pitchFamily="34" charset="-122"/>
                <a:ea typeface="微软雅黑" panose="020B0503020204020204" pitchFamily="34" charset="-122"/>
              </a:rPr>
              <a:t>行驶路径，给运输车辆导航。有效的减少了运行时间，降低运行费用。</a:t>
            </a:r>
            <a:endParaRPr lang="en-US" altLang="zh-CN" sz="1600">
              <a:latin typeface="微软雅黑" panose="020B0503020204020204" pitchFamily="34" charset="-122"/>
              <a:ea typeface="微软雅黑" panose="020B0503020204020204" pitchFamily="34" charset="-122"/>
            </a:endParaRPr>
          </a:p>
          <a:p>
            <a:pPr lvl="0"/>
            <a:endParaRPr lang="zh-CN" altLang="zh-CN" sz="1600">
              <a:latin typeface="微软雅黑" panose="020B0503020204020204" pitchFamily="34" charset="-122"/>
              <a:ea typeface="微软雅黑" panose="020B0503020204020204" pitchFamily="34" charset="-122"/>
            </a:endParaRPr>
          </a:p>
          <a:p>
            <a:r>
              <a:rPr lang="zh-CN" altLang="zh-CN" sz="1600" b="1">
                <a:latin typeface="微软雅黑" panose="020B0503020204020204" pitchFamily="34" charset="-122"/>
                <a:ea typeface="微软雅黑" panose="020B0503020204020204" pitchFamily="34" charset="-122"/>
              </a:rPr>
              <a:t>为客户带来的利益</a:t>
            </a:r>
            <a:r>
              <a:rPr lang="en-US" altLang="zh-CN" sz="1600" b="1">
                <a:latin typeface="微软雅黑" panose="020B0503020204020204" pitchFamily="34" charset="-122"/>
                <a:ea typeface="微软雅黑" panose="020B0503020204020204" pitchFamily="34" charset="-122"/>
              </a:rPr>
              <a:t> </a:t>
            </a:r>
            <a:r>
              <a:rPr lang="zh-CN" altLang="zh-CN" sz="1600" b="1">
                <a:latin typeface="微软雅黑" panose="020B0503020204020204" pitchFamily="34" charset="-122"/>
                <a:ea typeface="微软雅黑" panose="020B0503020204020204" pitchFamily="34" charset="-122"/>
              </a:rPr>
              <a:t>防盗防劫 保驾护航</a:t>
            </a:r>
            <a:r>
              <a:rPr lang="en-US" altLang="zh-CN" sz="1600" b="1">
                <a:latin typeface="微软雅黑" panose="020B0503020204020204" pitchFamily="34" charset="-122"/>
                <a:ea typeface="微软雅黑" panose="020B0503020204020204" pitchFamily="34" charset="-122"/>
              </a:rPr>
              <a:t>  </a:t>
            </a:r>
            <a:r>
              <a:rPr lang="zh-CN" altLang="zh-CN" sz="1600" b="1">
                <a:latin typeface="微软雅黑" panose="020B0503020204020204" pitchFamily="34" charset="-122"/>
                <a:ea typeface="微软雅黑" panose="020B0503020204020204" pitchFamily="34" charset="-122"/>
              </a:rPr>
              <a:t>智能调度 降低成本</a:t>
            </a:r>
            <a:r>
              <a:rPr lang="en-US" altLang="zh-CN" sz="1600" b="1">
                <a:latin typeface="微软雅黑" panose="020B0503020204020204" pitchFamily="34" charset="-122"/>
                <a:ea typeface="微软雅黑" panose="020B0503020204020204" pitchFamily="34" charset="-122"/>
              </a:rPr>
              <a:t>  </a:t>
            </a:r>
            <a:r>
              <a:rPr lang="zh-CN" altLang="zh-CN" sz="1600" b="1">
                <a:latin typeface="微软雅黑" panose="020B0503020204020204" pitchFamily="34" charset="-122"/>
                <a:ea typeface="微软雅黑" panose="020B0503020204020204" pitchFamily="34" charset="-122"/>
              </a:rPr>
              <a:t>可控管理 提高效益</a:t>
            </a:r>
            <a:endParaRPr lang="zh-CN" altLang="zh-CN" sz="160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3421"/>
    </mc:Choice>
    <mc:Fallback xmlns="">
      <p:transition advTm="34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55576" y="913284"/>
            <a:ext cx="6428432" cy="2554545"/>
          </a:xfrm>
          <a:prstGeom prst="rect">
            <a:avLst/>
          </a:prstGeom>
          <a:noFill/>
          <a:ln w="9525">
            <a:noFill/>
          </a:ln>
        </p:spPr>
        <p:txBody>
          <a:bodyPr wrap="square">
            <a:spAutoFit/>
          </a:bodyPr>
          <a:lstStyle/>
          <a:p>
            <a:pPr marL="342900" indent="-342900">
              <a:buAutoNum type="ea1ChsPlain" startAt="4"/>
            </a:pPr>
            <a:r>
              <a:rPr lang="zh-CN" b="0">
                <a:latin typeface="微软雅黑" panose="020B0503020204020204" pitchFamily="34" charset="-122"/>
                <a:ea typeface="微软雅黑" panose="020B0503020204020204" pitchFamily="34" charset="-122"/>
              </a:rPr>
              <a:t>系统组成</a:t>
            </a:r>
            <a:endParaRPr lang="en-US" altLang="zh-CN" b="0">
              <a:latin typeface="微软雅黑" panose="020B0503020204020204" pitchFamily="34" charset="-122"/>
              <a:ea typeface="微软雅黑" panose="020B0503020204020204" pitchFamily="34" charset="-122"/>
            </a:endParaRPr>
          </a:p>
          <a:p>
            <a:endParaRPr lang="zh-CN" b="0">
              <a:latin typeface="微软雅黑" panose="020B0503020204020204" pitchFamily="34" charset="-122"/>
              <a:ea typeface="微软雅黑" panose="020B0503020204020204" pitchFamily="34" charset="-122"/>
            </a:endParaRPr>
          </a:p>
          <a:p>
            <a:r>
              <a:rPr lang="zh-CN" altLang="zh-CN">
                <a:latin typeface="微软雅黑" panose="020B0503020204020204" pitchFamily="34" charset="-122"/>
                <a:ea typeface="微软雅黑" panose="020B0503020204020204" pitchFamily="34" charset="-122"/>
              </a:rPr>
              <a:t>移动视频监控系统是基于移动</a:t>
            </a:r>
            <a:r>
              <a:rPr lang="en-US" altLang="zh-CN">
                <a:latin typeface="微软雅黑" panose="020B0503020204020204" pitchFamily="34" charset="-122"/>
                <a:ea typeface="微软雅黑" panose="020B0503020204020204" pitchFamily="34" charset="-122"/>
              </a:rPr>
              <a:t>4G</a:t>
            </a:r>
            <a:r>
              <a:rPr lang="zh-CN" altLang="zh-CN">
                <a:latin typeface="微软雅黑" panose="020B0503020204020204" pitchFamily="34" charset="-122"/>
                <a:ea typeface="微软雅黑" panose="020B0503020204020204" pitchFamily="34" charset="-122"/>
              </a:rPr>
              <a:t>无线数据业务网</a:t>
            </a:r>
            <a:r>
              <a:rPr lang="zh-CN" altLang="en-US">
                <a:latin typeface="微软雅黑" panose="020B0503020204020204" pitchFamily="34" charset="-122"/>
                <a:ea typeface="微软雅黑" panose="020B0503020204020204" pitchFamily="34" charset="-122"/>
              </a:rPr>
              <a:t>络</a:t>
            </a:r>
            <a:r>
              <a:rPr lang="zh-CN" altLang="zh-CN">
                <a:latin typeface="微软雅黑" panose="020B0503020204020204" pitchFamily="34" charset="-122"/>
                <a:ea typeface="微软雅黑" panose="020B0503020204020204" pitchFamily="34" charset="-122"/>
              </a:rPr>
              <a:t>，主要由以下三部分组成：</a:t>
            </a:r>
          </a:p>
          <a:p>
            <a:r>
              <a:rPr lang="zh-CN" altLang="zh-CN">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a:t>
            </a:r>
            <a:r>
              <a:rPr lang="zh-CN" altLang="zh-CN">
                <a:latin typeface="微软雅黑" panose="020B0503020204020204" pitchFamily="34" charset="-122"/>
                <a:ea typeface="微软雅黑" panose="020B0503020204020204" pitchFamily="34" charset="-122"/>
              </a:rPr>
              <a:t>）车载机监控录像部分</a:t>
            </a:r>
          </a:p>
          <a:p>
            <a:r>
              <a:rPr lang="zh-CN" altLang="zh-CN">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2</a:t>
            </a:r>
            <a:r>
              <a:rPr lang="zh-CN" altLang="zh-CN">
                <a:latin typeface="微软雅黑" panose="020B0503020204020204" pitchFamily="34" charset="-122"/>
                <a:ea typeface="微软雅黑" panose="020B0503020204020204" pitchFamily="34" charset="-122"/>
              </a:rPr>
              <a:t>）网络数据传输部分</a:t>
            </a:r>
          </a:p>
          <a:p>
            <a:r>
              <a:rPr lang="zh-CN" altLang="zh-CN">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3</a:t>
            </a:r>
            <a:r>
              <a:rPr lang="zh-CN" altLang="zh-CN">
                <a:latin typeface="微软雅黑" panose="020B0503020204020204" pitchFamily="34" charset="-122"/>
                <a:ea typeface="微软雅黑" panose="020B0503020204020204" pitchFamily="34" charset="-122"/>
              </a:rPr>
              <a:t>）集中管理中心部分</a:t>
            </a:r>
          </a:p>
          <a:p>
            <a:r>
              <a:rPr lang="zh-CN" altLang="zh-CN">
                <a:latin typeface="微软雅黑" panose="020B0503020204020204" pitchFamily="34" charset="-122"/>
                <a:ea typeface="微软雅黑" panose="020B0503020204020204" pitchFamily="34" charset="-122"/>
              </a:rPr>
              <a:t>系统结构简洁明了，扩展性好，能适应多变的监控要求。 </a:t>
            </a:r>
          </a:p>
          <a:p>
            <a:pPr marL="0" indent="0"/>
            <a:endParaRPr lang="zh-CN" altLang="en-US" sz="1600" b="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11854"/>
    </mc:Choice>
    <mc:Fallback xmlns="">
      <p:transition advTm="1185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95" name="Picture 12" descr="cir_lighteffect0"/>
            <p:cNvPicPr>
              <a:picLocks noChangeAspect="1" noChangeArrowheads="1"/>
            </p:cNvPicPr>
            <p:nvPr/>
          </p:nvPicPr>
          <p:blipFill>
            <a:blip r:embed="rId3">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latin typeface="微软雅黑" panose="020B0503020204020204" pitchFamily="34" charset="-122"/>
                <a:ea typeface="微软雅黑" panose="020B0503020204020204" pitchFamily="34" charset="-122"/>
              </a:rPr>
              <a:t>应用场景</a:t>
            </a:r>
            <a:endPar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RSB-6504-4G</a:t>
            </a:r>
            <a:r>
              <a:rPr kumimoji="0" lang="en-US" altLang="zh-CN" sz="1800" b="0" i="0" u="none" strike="noStrike" cap="none" normalizeH="0" baseline="0" dirty="0">
                <a:ln>
                  <a:noFill/>
                </a:ln>
                <a:effectLst/>
                <a:latin typeface="Arial" panose="020B0604020202020204" pitchFamily="34" charset="0"/>
                <a:ea typeface="微软雅黑" panose="020B0503020204020204" pitchFamily="34" charset="-122"/>
              </a:rPr>
              <a:t>   </a:t>
            </a:r>
            <a:r>
              <a:rPr kumimoji="0" lang="zh-CN" altLang="en-US" sz="1800" b="0" i="0" u="none" strike="noStrike" cap="none" normalizeH="0" baseline="0" dirty="0">
                <a:ln>
                  <a:noFill/>
                </a:ln>
                <a:effectLst/>
                <a:latin typeface="Arial" panose="020B0604020202020204" pitchFamily="34" charset="0"/>
                <a:ea typeface="微软雅黑" panose="020B0503020204020204" pitchFamily="34" charset="-122"/>
              </a:rPr>
              <a:t>产品组成</a:t>
            </a:r>
          </a:p>
        </p:txBody>
      </p:sp>
      <p:pic>
        <p:nvPicPr>
          <p:cNvPr id="2" name="图片 1"/>
          <p:cNvPicPr>
            <a:picLocks noChangeAspect="1"/>
          </p:cNvPicPr>
          <p:nvPr/>
        </p:nvPicPr>
        <p:blipFill>
          <a:blip r:embed="rId4"/>
          <a:stretch>
            <a:fillRect/>
          </a:stretch>
        </p:blipFill>
        <p:spPr>
          <a:xfrm>
            <a:off x="357505" y="828675"/>
            <a:ext cx="8428355" cy="405701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9832"/>
    </mc:Choice>
    <mc:Fallback xmlns="">
      <p:transition advTm="98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形状 29">
            <a:extLst>
              <a:ext uri="{FF2B5EF4-FFF2-40B4-BE49-F238E27FC236}">
                <a16:creationId xmlns:a16="http://schemas.microsoft.com/office/drawing/2014/main" id="{0E710C70-80E6-441D-831D-4AD4C2442E04}"/>
              </a:ext>
            </a:extLst>
          </p:cNvPr>
          <p:cNvSpPr/>
          <p:nvPr/>
        </p:nvSpPr>
        <p:spPr>
          <a:xfrm>
            <a:off x="1655677" y="1710690"/>
            <a:ext cx="6156960" cy="2293620"/>
          </a:xfrm>
          <a:custGeom>
            <a:avLst/>
            <a:gdLst>
              <a:gd name="connsiteX0" fmla="*/ 7875496 w 9121422"/>
              <a:gd name="connsiteY0" fmla="*/ 100310 h 3397956"/>
              <a:gd name="connsiteX1" fmla="*/ 7920761 w 9121422"/>
              <a:gd name="connsiteY1" fmla="*/ 165876 h 3397956"/>
              <a:gd name="connsiteX2" fmla="*/ 8015244 w 9121422"/>
              <a:gd name="connsiteY2" fmla="*/ 566337 h 3397956"/>
              <a:gd name="connsiteX3" fmla="*/ 8015244 w 9121422"/>
              <a:gd name="connsiteY3" fmla="*/ 2831619 h 3397956"/>
              <a:gd name="connsiteX4" fmla="*/ 7920761 w 9121422"/>
              <a:gd name="connsiteY4" fmla="*/ 3232080 h 3397956"/>
              <a:gd name="connsiteX5" fmla="*/ 7873382 w 9121422"/>
              <a:gd name="connsiteY5" fmla="*/ 3300709 h 3397956"/>
              <a:gd name="connsiteX6" fmla="*/ 8478188 w 9121422"/>
              <a:gd name="connsiteY6" fmla="*/ 3300709 h 3397956"/>
              <a:gd name="connsiteX7" fmla="*/ 9011599 w 9121422"/>
              <a:gd name="connsiteY7" fmla="*/ 2767298 h 3397956"/>
              <a:gd name="connsiteX8" fmla="*/ 9011599 w 9121422"/>
              <a:gd name="connsiteY8" fmla="*/ 633721 h 3397956"/>
              <a:gd name="connsiteX9" fmla="*/ 8478188 w 9121422"/>
              <a:gd name="connsiteY9" fmla="*/ 100310 h 3397956"/>
              <a:gd name="connsiteX10" fmla="*/ 6213703 w 9121422"/>
              <a:gd name="connsiteY10" fmla="*/ 100310 h 3397956"/>
              <a:gd name="connsiteX11" fmla="*/ 6252818 w 9121422"/>
              <a:gd name="connsiteY11" fmla="*/ 165876 h 3397956"/>
              <a:gd name="connsiteX12" fmla="*/ 6334463 w 9121422"/>
              <a:gd name="connsiteY12" fmla="*/ 566337 h 3397956"/>
              <a:gd name="connsiteX13" fmla="*/ 6334463 w 9121422"/>
              <a:gd name="connsiteY13" fmla="*/ 2831619 h 3397956"/>
              <a:gd name="connsiteX14" fmla="*/ 6252818 w 9121422"/>
              <a:gd name="connsiteY14" fmla="*/ 3232080 h 3397956"/>
              <a:gd name="connsiteX15" fmla="*/ 6211876 w 9121422"/>
              <a:gd name="connsiteY15" fmla="*/ 3300709 h 3397956"/>
              <a:gd name="connsiteX16" fmla="*/ 7766900 w 9121422"/>
              <a:gd name="connsiteY16" fmla="*/ 3300709 h 3397956"/>
              <a:gd name="connsiteX17" fmla="*/ 7814280 w 9121422"/>
              <a:gd name="connsiteY17" fmla="*/ 3232080 h 3397956"/>
              <a:gd name="connsiteX18" fmla="*/ 7908763 w 9121422"/>
              <a:gd name="connsiteY18" fmla="*/ 2831619 h 3397956"/>
              <a:gd name="connsiteX19" fmla="*/ 7908763 w 9121422"/>
              <a:gd name="connsiteY19" fmla="*/ 566337 h 3397956"/>
              <a:gd name="connsiteX20" fmla="*/ 7814280 w 9121422"/>
              <a:gd name="connsiteY20" fmla="*/ 165876 h 3397956"/>
              <a:gd name="connsiteX21" fmla="*/ 7769015 w 9121422"/>
              <a:gd name="connsiteY21" fmla="*/ 100310 h 3397956"/>
              <a:gd name="connsiteX22" fmla="*/ 636140 w 9121422"/>
              <a:gd name="connsiteY22" fmla="*/ 100310 h 3397956"/>
              <a:gd name="connsiteX23" fmla="*/ 102729 w 9121422"/>
              <a:gd name="connsiteY23" fmla="*/ 633721 h 3397956"/>
              <a:gd name="connsiteX24" fmla="*/ 102729 w 9121422"/>
              <a:gd name="connsiteY24" fmla="*/ 2767298 h 3397956"/>
              <a:gd name="connsiteX25" fmla="*/ 636140 w 9121422"/>
              <a:gd name="connsiteY25" fmla="*/ 3300709 h 3397956"/>
              <a:gd name="connsiteX26" fmla="*/ 6101108 w 9121422"/>
              <a:gd name="connsiteY26" fmla="*/ 3300709 h 3397956"/>
              <a:gd name="connsiteX27" fmla="*/ 6142049 w 9121422"/>
              <a:gd name="connsiteY27" fmla="*/ 3232080 h 3397956"/>
              <a:gd name="connsiteX28" fmla="*/ 6223695 w 9121422"/>
              <a:gd name="connsiteY28" fmla="*/ 2831619 h 3397956"/>
              <a:gd name="connsiteX29" fmla="*/ 6223695 w 9121422"/>
              <a:gd name="connsiteY29" fmla="*/ 566337 h 3397956"/>
              <a:gd name="connsiteX30" fmla="*/ 6142049 w 9121422"/>
              <a:gd name="connsiteY30" fmla="*/ 165876 h 3397956"/>
              <a:gd name="connsiteX31" fmla="*/ 6102935 w 9121422"/>
              <a:gd name="connsiteY31" fmla="*/ 100310 h 3397956"/>
              <a:gd name="connsiteX32" fmla="*/ 566337 w 9121422"/>
              <a:gd name="connsiteY32" fmla="*/ 0 h 3397956"/>
              <a:gd name="connsiteX33" fmla="*/ 5944939 w 9121422"/>
              <a:gd name="connsiteY33" fmla="*/ 0 h 3397956"/>
              <a:gd name="connsiteX34" fmla="*/ 6055708 w 9121422"/>
              <a:gd name="connsiteY34" fmla="*/ 0 h 3397956"/>
              <a:gd name="connsiteX35" fmla="*/ 7586177 w 9121422"/>
              <a:gd name="connsiteY35" fmla="*/ 0 h 3397956"/>
              <a:gd name="connsiteX36" fmla="*/ 7692658 w 9121422"/>
              <a:gd name="connsiteY36" fmla="*/ 0 h 3397956"/>
              <a:gd name="connsiteX37" fmla="*/ 8555085 w 9121422"/>
              <a:gd name="connsiteY37" fmla="*/ 0 h 3397956"/>
              <a:gd name="connsiteX38" fmla="*/ 9121422 w 9121422"/>
              <a:gd name="connsiteY38" fmla="*/ 566337 h 3397956"/>
              <a:gd name="connsiteX39" fmla="*/ 9121422 w 9121422"/>
              <a:gd name="connsiteY39" fmla="*/ 2831619 h 3397956"/>
              <a:gd name="connsiteX40" fmla="*/ 8555085 w 9121422"/>
              <a:gd name="connsiteY40" fmla="*/ 3397956 h 3397956"/>
              <a:gd name="connsiteX41" fmla="*/ 7692658 w 9121422"/>
              <a:gd name="connsiteY41" fmla="*/ 3397956 h 3397956"/>
              <a:gd name="connsiteX42" fmla="*/ 7586177 w 9121422"/>
              <a:gd name="connsiteY42" fmla="*/ 3397956 h 3397956"/>
              <a:gd name="connsiteX43" fmla="*/ 6055708 w 9121422"/>
              <a:gd name="connsiteY43" fmla="*/ 3397956 h 3397956"/>
              <a:gd name="connsiteX44" fmla="*/ 5944939 w 9121422"/>
              <a:gd name="connsiteY44" fmla="*/ 3397956 h 3397956"/>
              <a:gd name="connsiteX45" fmla="*/ 566337 w 9121422"/>
              <a:gd name="connsiteY45" fmla="*/ 3397956 h 3397956"/>
              <a:gd name="connsiteX46" fmla="*/ 0 w 9121422"/>
              <a:gd name="connsiteY46" fmla="*/ 2831619 h 3397956"/>
              <a:gd name="connsiteX47" fmla="*/ 0 w 9121422"/>
              <a:gd name="connsiteY47" fmla="*/ 566337 h 3397956"/>
              <a:gd name="connsiteX48" fmla="*/ 566337 w 9121422"/>
              <a:gd name="connsiteY48" fmla="*/ 0 h 3397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9121422" h="3397956">
                <a:moveTo>
                  <a:pt x="7875496" y="100310"/>
                </a:moveTo>
                <a:lnTo>
                  <a:pt x="7920761" y="165876"/>
                </a:lnTo>
                <a:cubicBezTo>
                  <a:pt x="7979137" y="268363"/>
                  <a:pt x="8015244" y="409948"/>
                  <a:pt x="8015244" y="566337"/>
                </a:cubicBezTo>
                <a:lnTo>
                  <a:pt x="8015244" y="2831619"/>
                </a:lnTo>
                <a:cubicBezTo>
                  <a:pt x="8015244" y="2988009"/>
                  <a:pt x="7979137" y="3129593"/>
                  <a:pt x="7920761" y="3232080"/>
                </a:cubicBezTo>
                <a:lnTo>
                  <a:pt x="7873382" y="3300709"/>
                </a:lnTo>
                <a:lnTo>
                  <a:pt x="8478188" y="3300709"/>
                </a:lnTo>
                <a:cubicBezTo>
                  <a:pt x="8772783" y="3300709"/>
                  <a:pt x="9011599" y="3061893"/>
                  <a:pt x="9011599" y="2767298"/>
                </a:cubicBezTo>
                <a:lnTo>
                  <a:pt x="9011599" y="633721"/>
                </a:lnTo>
                <a:cubicBezTo>
                  <a:pt x="9011599" y="339126"/>
                  <a:pt x="8772783" y="100310"/>
                  <a:pt x="8478188" y="100310"/>
                </a:cubicBezTo>
                <a:close/>
                <a:moveTo>
                  <a:pt x="6213703" y="100310"/>
                </a:moveTo>
                <a:lnTo>
                  <a:pt x="6252818" y="165876"/>
                </a:lnTo>
                <a:cubicBezTo>
                  <a:pt x="6303263" y="268363"/>
                  <a:pt x="6334463" y="409948"/>
                  <a:pt x="6334463" y="566337"/>
                </a:cubicBezTo>
                <a:lnTo>
                  <a:pt x="6334463" y="2831619"/>
                </a:lnTo>
                <a:cubicBezTo>
                  <a:pt x="6334463" y="2988009"/>
                  <a:pt x="6303263" y="3129593"/>
                  <a:pt x="6252818" y="3232080"/>
                </a:cubicBezTo>
                <a:lnTo>
                  <a:pt x="6211876" y="3300709"/>
                </a:lnTo>
                <a:lnTo>
                  <a:pt x="7766900" y="3300709"/>
                </a:lnTo>
                <a:lnTo>
                  <a:pt x="7814280" y="3232080"/>
                </a:lnTo>
                <a:cubicBezTo>
                  <a:pt x="7872656" y="3129593"/>
                  <a:pt x="7908763" y="2988009"/>
                  <a:pt x="7908763" y="2831619"/>
                </a:cubicBezTo>
                <a:lnTo>
                  <a:pt x="7908763" y="566337"/>
                </a:lnTo>
                <a:cubicBezTo>
                  <a:pt x="7908763" y="409948"/>
                  <a:pt x="7872656" y="268363"/>
                  <a:pt x="7814280" y="165876"/>
                </a:cubicBezTo>
                <a:lnTo>
                  <a:pt x="7769015" y="100310"/>
                </a:lnTo>
                <a:close/>
                <a:moveTo>
                  <a:pt x="636140" y="100310"/>
                </a:moveTo>
                <a:cubicBezTo>
                  <a:pt x="341545" y="100310"/>
                  <a:pt x="102729" y="339126"/>
                  <a:pt x="102729" y="633721"/>
                </a:cubicBezTo>
                <a:lnTo>
                  <a:pt x="102729" y="2767298"/>
                </a:lnTo>
                <a:cubicBezTo>
                  <a:pt x="102729" y="3061893"/>
                  <a:pt x="341545" y="3300709"/>
                  <a:pt x="636140" y="3300709"/>
                </a:cubicBezTo>
                <a:lnTo>
                  <a:pt x="6101108" y="3300709"/>
                </a:lnTo>
                <a:lnTo>
                  <a:pt x="6142049" y="3232080"/>
                </a:lnTo>
                <a:cubicBezTo>
                  <a:pt x="6192494" y="3129593"/>
                  <a:pt x="6223695" y="2988009"/>
                  <a:pt x="6223695" y="2831619"/>
                </a:cubicBezTo>
                <a:lnTo>
                  <a:pt x="6223695" y="566337"/>
                </a:lnTo>
                <a:cubicBezTo>
                  <a:pt x="6223695" y="409948"/>
                  <a:pt x="6192494" y="268363"/>
                  <a:pt x="6142049" y="165876"/>
                </a:cubicBezTo>
                <a:lnTo>
                  <a:pt x="6102935" y="100310"/>
                </a:lnTo>
                <a:close/>
                <a:moveTo>
                  <a:pt x="566337" y="0"/>
                </a:moveTo>
                <a:lnTo>
                  <a:pt x="5944939" y="0"/>
                </a:lnTo>
                <a:lnTo>
                  <a:pt x="6055708" y="0"/>
                </a:lnTo>
                <a:lnTo>
                  <a:pt x="7586177" y="0"/>
                </a:lnTo>
                <a:lnTo>
                  <a:pt x="7692658" y="0"/>
                </a:lnTo>
                <a:lnTo>
                  <a:pt x="8555085" y="0"/>
                </a:lnTo>
                <a:cubicBezTo>
                  <a:pt x="8867864" y="0"/>
                  <a:pt x="9121422" y="253558"/>
                  <a:pt x="9121422" y="566337"/>
                </a:cubicBezTo>
                <a:lnTo>
                  <a:pt x="9121422" y="2831619"/>
                </a:lnTo>
                <a:cubicBezTo>
                  <a:pt x="9121422" y="3144398"/>
                  <a:pt x="8867864" y="3397956"/>
                  <a:pt x="8555085" y="3397956"/>
                </a:cubicBezTo>
                <a:lnTo>
                  <a:pt x="7692658" y="3397956"/>
                </a:lnTo>
                <a:lnTo>
                  <a:pt x="7586177" y="3397956"/>
                </a:lnTo>
                <a:lnTo>
                  <a:pt x="6055708" y="3397956"/>
                </a:lnTo>
                <a:lnTo>
                  <a:pt x="5944939" y="3397956"/>
                </a:lnTo>
                <a:lnTo>
                  <a:pt x="566337" y="3397956"/>
                </a:lnTo>
                <a:cubicBezTo>
                  <a:pt x="253558" y="3397956"/>
                  <a:pt x="0" y="3144398"/>
                  <a:pt x="0" y="2831619"/>
                </a:cubicBezTo>
                <a:lnTo>
                  <a:pt x="0" y="566337"/>
                </a:lnTo>
                <a:cubicBezTo>
                  <a:pt x="0" y="253558"/>
                  <a:pt x="253558" y="0"/>
                  <a:pt x="566337" y="0"/>
                </a:cubicBezTo>
                <a:close/>
              </a:path>
            </a:pathLst>
          </a:cu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19" name="矩形: 圆顶角 18">
            <a:extLst>
              <a:ext uri="{FF2B5EF4-FFF2-40B4-BE49-F238E27FC236}">
                <a16:creationId xmlns:a16="http://schemas.microsoft.com/office/drawing/2014/main" id="{6308EB36-D741-4981-AD13-E76D9E2BC781}"/>
              </a:ext>
            </a:extLst>
          </p:cNvPr>
          <p:cNvSpPr/>
          <p:nvPr/>
        </p:nvSpPr>
        <p:spPr>
          <a:xfrm rot="5400000">
            <a:off x="6173628" y="2001459"/>
            <a:ext cx="343428" cy="289619"/>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0" name="矩形: 圆顶角 19">
            <a:extLst>
              <a:ext uri="{FF2B5EF4-FFF2-40B4-BE49-F238E27FC236}">
                <a16:creationId xmlns:a16="http://schemas.microsoft.com/office/drawing/2014/main" id="{063B124C-D1A6-4437-BCE4-4BAEB06A2D96}"/>
              </a:ext>
            </a:extLst>
          </p:cNvPr>
          <p:cNvSpPr/>
          <p:nvPr/>
        </p:nvSpPr>
        <p:spPr>
          <a:xfrm>
            <a:off x="6172079" y="1923871"/>
            <a:ext cx="170717" cy="50565"/>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1" name="矩形: 圆顶角 20">
            <a:extLst>
              <a:ext uri="{FF2B5EF4-FFF2-40B4-BE49-F238E27FC236}">
                <a16:creationId xmlns:a16="http://schemas.microsoft.com/office/drawing/2014/main" id="{EE497135-5963-425A-AF55-3781985D83CE}"/>
              </a:ext>
            </a:extLst>
          </p:cNvPr>
          <p:cNvSpPr/>
          <p:nvPr/>
        </p:nvSpPr>
        <p:spPr>
          <a:xfrm rot="16200000">
            <a:off x="5983129" y="2100577"/>
            <a:ext cx="343427" cy="91379"/>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2" name="矩形: 圆顶角 21">
            <a:extLst>
              <a:ext uri="{FF2B5EF4-FFF2-40B4-BE49-F238E27FC236}">
                <a16:creationId xmlns:a16="http://schemas.microsoft.com/office/drawing/2014/main" id="{BCF5869F-E5E0-4B55-AD05-60E91E594BCB}"/>
              </a:ext>
            </a:extLst>
          </p:cNvPr>
          <p:cNvSpPr/>
          <p:nvPr/>
        </p:nvSpPr>
        <p:spPr>
          <a:xfrm flipV="1">
            <a:off x="6164165" y="2317981"/>
            <a:ext cx="170717" cy="50565"/>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3" name="矩形: 圆顶角 22">
            <a:extLst>
              <a:ext uri="{FF2B5EF4-FFF2-40B4-BE49-F238E27FC236}">
                <a16:creationId xmlns:a16="http://schemas.microsoft.com/office/drawing/2014/main" id="{2D0D19B9-1EE7-42C5-9DBB-4AF8A2C99ABB}"/>
              </a:ext>
            </a:extLst>
          </p:cNvPr>
          <p:cNvSpPr/>
          <p:nvPr/>
        </p:nvSpPr>
        <p:spPr>
          <a:xfrm rot="5400000">
            <a:off x="6173628" y="3352764"/>
            <a:ext cx="343428" cy="289619"/>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4" name="矩形: 圆顶角 23">
            <a:extLst>
              <a:ext uri="{FF2B5EF4-FFF2-40B4-BE49-F238E27FC236}">
                <a16:creationId xmlns:a16="http://schemas.microsoft.com/office/drawing/2014/main" id="{28AD93A0-4C14-42AC-ABE8-957688630359}"/>
              </a:ext>
            </a:extLst>
          </p:cNvPr>
          <p:cNvSpPr/>
          <p:nvPr/>
        </p:nvSpPr>
        <p:spPr>
          <a:xfrm>
            <a:off x="6172079" y="3275177"/>
            <a:ext cx="170717" cy="50565"/>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5" name="矩形: 圆顶角 24">
            <a:extLst>
              <a:ext uri="{FF2B5EF4-FFF2-40B4-BE49-F238E27FC236}">
                <a16:creationId xmlns:a16="http://schemas.microsoft.com/office/drawing/2014/main" id="{0628C7AE-C28B-45ED-903C-A9FE27EB15DE}"/>
              </a:ext>
            </a:extLst>
          </p:cNvPr>
          <p:cNvSpPr/>
          <p:nvPr/>
        </p:nvSpPr>
        <p:spPr>
          <a:xfrm rot="16200000">
            <a:off x="5983129" y="3451882"/>
            <a:ext cx="343427" cy="91379"/>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6" name="矩形: 圆顶角 25">
            <a:extLst>
              <a:ext uri="{FF2B5EF4-FFF2-40B4-BE49-F238E27FC236}">
                <a16:creationId xmlns:a16="http://schemas.microsoft.com/office/drawing/2014/main" id="{5B4A8492-30D1-4D0D-AA49-7ADFA577B4E0}"/>
              </a:ext>
            </a:extLst>
          </p:cNvPr>
          <p:cNvSpPr/>
          <p:nvPr/>
        </p:nvSpPr>
        <p:spPr>
          <a:xfrm flipV="1">
            <a:off x="6164165" y="3669286"/>
            <a:ext cx="170717" cy="50565"/>
          </a:xfrm>
          <a:prstGeom prst="round2Same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31" name="椭圆 30">
            <a:extLst>
              <a:ext uri="{FF2B5EF4-FFF2-40B4-BE49-F238E27FC236}">
                <a16:creationId xmlns:a16="http://schemas.microsoft.com/office/drawing/2014/main" id="{859983A2-2EAF-468F-8922-5187FF66CC34}"/>
              </a:ext>
            </a:extLst>
          </p:cNvPr>
          <p:cNvSpPr/>
          <p:nvPr/>
        </p:nvSpPr>
        <p:spPr>
          <a:xfrm>
            <a:off x="6947083" y="2749781"/>
            <a:ext cx="264523" cy="26452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32" name="椭圆 31">
            <a:extLst>
              <a:ext uri="{FF2B5EF4-FFF2-40B4-BE49-F238E27FC236}">
                <a16:creationId xmlns:a16="http://schemas.microsoft.com/office/drawing/2014/main" id="{DD904255-89DD-458B-9798-228FEBC37F0D}"/>
              </a:ext>
            </a:extLst>
          </p:cNvPr>
          <p:cNvSpPr/>
          <p:nvPr/>
        </p:nvSpPr>
        <p:spPr>
          <a:xfrm>
            <a:off x="1384368" y="2764545"/>
            <a:ext cx="264523" cy="26452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42" name="任意多边形: 形状 41">
            <a:extLst>
              <a:ext uri="{FF2B5EF4-FFF2-40B4-BE49-F238E27FC236}">
                <a16:creationId xmlns:a16="http://schemas.microsoft.com/office/drawing/2014/main" id="{807F368F-FEA5-4EF5-AB4E-BC0532D6F063}"/>
              </a:ext>
            </a:extLst>
          </p:cNvPr>
          <p:cNvSpPr/>
          <p:nvPr/>
        </p:nvSpPr>
        <p:spPr>
          <a:xfrm rot="5400000">
            <a:off x="5427747" y="2286821"/>
            <a:ext cx="2165228" cy="1137966"/>
          </a:xfrm>
          <a:custGeom>
            <a:avLst/>
            <a:gdLst>
              <a:gd name="connsiteX0" fmla="*/ 0 w 3207745"/>
              <a:gd name="connsiteY0" fmla="*/ 837631 h 1182378"/>
              <a:gd name="connsiteX1" fmla="*/ 464896 w 3207745"/>
              <a:gd name="connsiteY1" fmla="*/ 593858 h 1182378"/>
              <a:gd name="connsiteX2" fmla="*/ 482249 w 3207745"/>
              <a:gd name="connsiteY2" fmla="*/ 590748 h 1182378"/>
              <a:gd name="connsiteX3" fmla="*/ 1616191 w 3207745"/>
              <a:gd name="connsiteY3" fmla="*/ 0 h 1182378"/>
              <a:gd name="connsiteX4" fmla="*/ 2767562 w 3207745"/>
              <a:gd name="connsiteY4" fmla="*/ 609113 h 1182378"/>
              <a:gd name="connsiteX5" fmla="*/ 2903430 w 3207745"/>
              <a:gd name="connsiteY5" fmla="*/ 644879 h 1182378"/>
              <a:gd name="connsiteX6" fmla="*/ 3142261 w 3207745"/>
              <a:gd name="connsiteY6" fmla="*/ 768152 h 1182378"/>
              <a:gd name="connsiteX7" fmla="*/ 3166369 w 3207745"/>
              <a:gd name="connsiteY7" fmla="*/ 820095 h 1182378"/>
              <a:gd name="connsiteX8" fmla="*/ 3207745 w 3207745"/>
              <a:gd name="connsiteY8" fmla="*/ 841984 h 1182378"/>
              <a:gd name="connsiteX9" fmla="*/ 3172488 w 3207745"/>
              <a:gd name="connsiteY9" fmla="*/ 841984 h 1182378"/>
              <a:gd name="connsiteX10" fmla="*/ 3142261 w 3207745"/>
              <a:gd name="connsiteY10" fmla="*/ 907110 h 1182378"/>
              <a:gd name="connsiteX11" fmla="*/ 1587254 w 3207745"/>
              <a:gd name="connsiteY11" fmla="*/ 1182378 h 1182378"/>
              <a:gd name="connsiteX12" fmla="*/ 32247 w 3207745"/>
              <a:gd name="connsiteY12" fmla="*/ 907110 h 1182378"/>
              <a:gd name="connsiteX13" fmla="*/ 2020 w 3207745"/>
              <a:gd name="connsiteY13" fmla="*/ 841984 h 1182378"/>
              <a:gd name="connsiteX14" fmla="*/ 1 w 3207745"/>
              <a:gd name="connsiteY14" fmla="*/ 841984 h 1182378"/>
              <a:gd name="connsiteX15" fmla="*/ 1627 w 3207745"/>
              <a:gd name="connsiteY15" fmla="*/ 841137 h 1182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07745" h="1182378">
                <a:moveTo>
                  <a:pt x="0" y="837631"/>
                </a:moveTo>
                <a:cubicBezTo>
                  <a:pt x="0" y="742431"/>
                  <a:pt x="177659" y="656245"/>
                  <a:pt x="464896" y="593858"/>
                </a:cubicBezTo>
                <a:lnTo>
                  <a:pt x="482249" y="590748"/>
                </a:lnTo>
                <a:lnTo>
                  <a:pt x="1616191" y="0"/>
                </a:lnTo>
                <a:lnTo>
                  <a:pt x="2767562" y="609113"/>
                </a:lnTo>
                <a:lnTo>
                  <a:pt x="2903430" y="644879"/>
                </a:lnTo>
                <a:cubicBezTo>
                  <a:pt x="3017526" y="681561"/>
                  <a:pt x="3099973" y="723268"/>
                  <a:pt x="3142261" y="768152"/>
                </a:cubicBezTo>
                <a:lnTo>
                  <a:pt x="3166369" y="820095"/>
                </a:lnTo>
                <a:lnTo>
                  <a:pt x="3207745" y="841984"/>
                </a:lnTo>
                <a:lnTo>
                  <a:pt x="3172488" y="841984"/>
                </a:lnTo>
                <a:lnTo>
                  <a:pt x="3142261" y="907110"/>
                </a:lnTo>
                <a:cubicBezTo>
                  <a:pt x="2994255" y="1064205"/>
                  <a:pt x="2354293" y="1182378"/>
                  <a:pt x="1587254" y="1182378"/>
                </a:cubicBezTo>
                <a:cubicBezTo>
                  <a:pt x="820215" y="1182378"/>
                  <a:pt x="180253" y="1064205"/>
                  <a:pt x="32247" y="907110"/>
                </a:cubicBezTo>
                <a:lnTo>
                  <a:pt x="2020" y="841984"/>
                </a:lnTo>
                <a:lnTo>
                  <a:pt x="1" y="841984"/>
                </a:lnTo>
                <a:lnTo>
                  <a:pt x="1627" y="841137"/>
                </a:lnTo>
                <a:close/>
              </a:path>
            </a:pathLst>
          </a:custGeom>
          <a:solidFill>
            <a:srgbClr val="FF000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44" name="任意多边形: 形状 43">
            <a:extLst>
              <a:ext uri="{FF2B5EF4-FFF2-40B4-BE49-F238E27FC236}">
                <a16:creationId xmlns:a16="http://schemas.microsoft.com/office/drawing/2014/main" id="{61A55420-7A55-44BD-AF7E-80EEA4D5A4FA}"/>
              </a:ext>
            </a:extLst>
          </p:cNvPr>
          <p:cNvSpPr/>
          <p:nvPr/>
        </p:nvSpPr>
        <p:spPr>
          <a:xfrm rot="16200000" flipH="1">
            <a:off x="6598248" y="2355924"/>
            <a:ext cx="2165228" cy="1072899"/>
          </a:xfrm>
          <a:custGeom>
            <a:avLst/>
            <a:gdLst>
              <a:gd name="connsiteX0" fmla="*/ 0 w 3207745"/>
              <a:gd name="connsiteY0" fmla="*/ 837631 h 1182378"/>
              <a:gd name="connsiteX1" fmla="*/ 464896 w 3207745"/>
              <a:gd name="connsiteY1" fmla="*/ 593858 h 1182378"/>
              <a:gd name="connsiteX2" fmla="*/ 482249 w 3207745"/>
              <a:gd name="connsiteY2" fmla="*/ 590748 h 1182378"/>
              <a:gd name="connsiteX3" fmla="*/ 1616191 w 3207745"/>
              <a:gd name="connsiteY3" fmla="*/ 0 h 1182378"/>
              <a:gd name="connsiteX4" fmla="*/ 2767562 w 3207745"/>
              <a:gd name="connsiteY4" fmla="*/ 609113 h 1182378"/>
              <a:gd name="connsiteX5" fmla="*/ 2903430 w 3207745"/>
              <a:gd name="connsiteY5" fmla="*/ 644879 h 1182378"/>
              <a:gd name="connsiteX6" fmla="*/ 3142261 w 3207745"/>
              <a:gd name="connsiteY6" fmla="*/ 768152 h 1182378"/>
              <a:gd name="connsiteX7" fmla="*/ 3166369 w 3207745"/>
              <a:gd name="connsiteY7" fmla="*/ 820095 h 1182378"/>
              <a:gd name="connsiteX8" fmla="*/ 3207745 w 3207745"/>
              <a:gd name="connsiteY8" fmla="*/ 841984 h 1182378"/>
              <a:gd name="connsiteX9" fmla="*/ 3172488 w 3207745"/>
              <a:gd name="connsiteY9" fmla="*/ 841984 h 1182378"/>
              <a:gd name="connsiteX10" fmla="*/ 3142261 w 3207745"/>
              <a:gd name="connsiteY10" fmla="*/ 907110 h 1182378"/>
              <a:gd name="connsiteX11" fmla="*/ 1587254 w 3207745"/>
              <a:gd name="connsiteY11" fmla="*/ 1182378 h 1182378"/>
              <a:gd name="connsiteX12" fmla="*/ 32247 w 3207745"/>
              <a:gd name="connsiteY12" fmla="*/ 907110 h 1182378"/>
              <a:gd name="connsiteX13" fmla="*/ 2020 w 3207745"/>
              <a:gd name="connsiteY13" fmla="*/ 841984 h 1182378"/>
              <a:gd name="connsiteX14" fmla="*/ 1 w 3207745"/>
              <a:gd name="connsiteY14" fmla="*/ 841984 h 1182378"/>
              <a:gd name="connsiteX15" fmla="*/ 1627 w 3207745"/>
              <a:gd name="connsiteY15" fmla="*/ 841137 h 1182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07745" h="1182378">
                <a:moveTo>
                  <a:pt x="0" y="837631"/>
                </a:moveTo>
                <a:cubicBezTo>
                  <a:pt x="0" y="742431"/>
                  <a:pt x="177659" y="656245"/>
                  <a:pt x="464896" y="593858"/>
                </a:cubicBezTo>
                <a:lnTo>
                  <a:pt x="482249" y="590748"/>
                </a:lnTo>
                <a:lnTo>
                  <a:pt x="1616191" y="0"/>
                </a:lnTo>
                <a:lnTo>
                  <a:pt x="2767562" y="609113"/>
                </a:lnTo>
                <a:lnTo>
                  <a:pt x="2903430" y="644879"/>
                </a:lnTo>
                <a:cubicBezTo>
                  <a:pt x="3017526" y="681561"/>
                  <a:pt x="3099973" y="723268"/>
                  <a:pt x="3142261" y="768152"/>
                </a:cubicBezTo>
                <a:lnTo>
                  <a:pt x="3166369" y="820095"/>
                </a:lnTo>
                <a:lnTo>
                  <a:pt x="3207745" y="841984"/>
                </a:lnTo>
                <a:lnTo>
                  <a:pt x="3172488" y="841984"/>
                </a:lnTo>
                <a:lnTo>
                  <a:pt x="3142261" y="907110"/>
                </a:lnTo>
                <a:cubicBezTo>
                  <a:pt x="2994255" y="1064205"/>
                  <a:pt x="2354293" y="1182378"/>
                  <a:pt x="1587254" y="1182378"/>
                </a:cubicBezTo>
                <a:cubicBezTo>
                  <a:pt x="820215" y="1182378"/>
                  <a:pt x="180253" y="1064205"/>
                  <a:pt x="32247" y="907110"/>
                </a:cubicBezTo>
                <a:lnTo>
                  <a:pt x="2020" y="841984"/>
                </a:lnTo>
                <a:lnTo>
                  <a:pt x="1" y="841984"/>
                </a:lnTo>
                <a:lnTo>
                  <a:pt x="1627" y="841137"/>
                </a:lnTo>
                <a:close/>
              </a:path>
            </a:pathLst>
          </a:custGeom>
          <a:solidFill>
            <a:srgbClr val="FF000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18" name="任意多边形: 形状 17">
            <a:extLst>
              <a:ext uri="{FF2B5EF4-FFF2-40B4-BE49-F238E27FC236}">
                <a16:creationId xmlns:a16="http://schemas.microsoft.com/office/drawing/2014/main" id="{24965779-3360-4C79-92B4-32DE794F5AE2}"/>
              </a:ext>
            </a:extLst>
          </p:cNvPr>
          <p:cNvSpPr/>
          <p:nvPr/>
        </p:nvSpPr>
        <p:spPr>
          <a:xfrm rot="5400000">
            <a:off x="81169" y="2459487"/>
            <a:ext cx="2165228" cy="792633"/>
          </a:xfrm>
          <a:custGeom>
            <a:avLst/>
            <a:gdLst>
              <a:gd name="connsiteX0" fmla="*/ 0 w 3207745"/>
              <a:gd name="connsiteY0" fmla="*/ 837631 h 1182378"/>
              <a:gd name="connsiteX1" fmla="*/ 464896 w 3207745"/>
              <a:gd name="connsiteY1" fmla="*/ 593858 h 1182378"/>
              <a:gd name="connsiteX2" fmla="*/ 482249 w 3207745"/>
              <a:gd name="connsiteY2" fmla="*/ 590748 h 1182378"/>
              <a:gd name="connsiteX3" fmla="*/ 1616191 w 3207745"/>
              <a:gd name="connsiteY3" fmla="*/ 0 h 1182378"/>
              <a:gd name="connsiteX4" fmla="*/ 2767562 w 3207745"/>
              <a:gd name="connsiteY4" fmla="*/ 609113 h 1182378"/>
              <a:gd name="connsiteX5" fmla="*/ 2903430 w 3207745"/>
              <a:gd name="connsiteY5" fmla="*/ 644879 h 1182378"/>
              <a:gd name="connsiteX6" fmla="*/ 3142261 w 3207745"/>
              <a:gd name="connsiteY6" fmla="*/ 768152 h 1182378"/>
              <a:gd name="connsiteX7" fmla="*/ 3166369 w 3207745"/>
              <a:gd name="connsiteY7" fmla="*/ 820095 h 1182378"/>
              <a:gd name="connsiteX8" fmla="*/ 3207745 w 3207745"/>
              <a:gd name="connsiteY8" fmla="*/ 841984 h 1182378"/>
              <a:gd name="connsiteX9" fmla="*/ 3172488 w 3207745"/>
              <a:gd name="connsiteY9" fmla="*/ 841984 h 1182378"/>
              <a:gd name="connsiteX10" fmla="*/ 3142261 w 3207745"/>
              <a:gd name="connsiteY10" fmla="*/ 907110 h 1182378"/>
              <a:gd name="connsiteX11" fmla="*/ 1587254 w 3207745"/>
              <a:gd name="connsiteY11" fmla="*/ 1182378 h 1182378"/>
              <a:gd name="connsiteX12" fmla="*/ 32247 w 3207745"/>
              <a:gd name="connsiteY12" fmla="*/ 907110 h 1182378"/>
              <a:gd name="connsiteX13" fmla="*/ 2020 w 3207745"/>
              <a:gd name="connsiteY13" fmla="*/ 841984 h 1182378"/>
              <a:gd name="connsiteX14" fmla="*/ 1 w 3207745"/>
              <a:gd name="connsiteY14" fmla="*/ 841984 h 1182378"/>
              <a:gd name="connsiteX15" fmla="*/ 1627 w 3207745"/>
              <a:gd name="connsiteY15" fmla="*/ 841137 h 1182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07745" h="1182378">
                <a:moveTo>
                  <a:pt x="0" y="837631"/>
                </a:moveTo>
                <a:cubicBezTo>
                  <a:pt x="0" y="742431"/>
                  <a:pt x="177659" y="656245"/>
                  <a:pt x="464896" y="593858"/>
                </a:cubicBezTo>
                <a:lnTo>
                  <a:pt x="482249" y="590748"/>
                </a:lnTo>
                <a:lnTo>
                  <a:pt x="1616191" y="0"/>
                </a:lnTo>
                <a:lnTo>
                  <a:pt x="2767562" y="609113"/>
                </a:lnTo>
                <a:lnTo>
                  <a:pt x="2903430" y="644879"/>
                </a:lnTo>
                <a:cubicBezTo>
                  <a:pt x="3017526" y="681561"/>
                  <a:pt x="3099973" y="723268"/>
                  <a:pt x="3142261" y="768152"/>
                </a:cubicBezTo>
                <a:lnTo>
                  <a:pt x="3166369" y="820095"/>
                </a:lnTo>
                <a:lnTo>
                  <a:pt x="3207745" y="841984"/>
                </a:lnTo>
                <a:lnTo>
                  <a:pt x="3172488" y="841984"/>
                </a:lnTo>
                <a:lnTo>
                  <a:pt x="3142261" y="907110"/>
                </a:lnTo>
                <a:cubicBezTo>
                  <a:pt x="2994255" y="1064205"/>
                  <a:pt x="2354293" y="1182378"/>
                  <a:pt x="1587254" y="1182378"/>
                </a:cubicBezTo>
                <a:cubicBezTo>
                  <a:pt x="820215" y="1182378"/>
                  <a:pt x="180253" y="1064205"/>
                  <a:pt x="32247" y="907110"/>
                </a:cubicBezTo>
                <a:lnTo>
                  <a:pt x="2020" y="841984"/>
                </a:lnTo>
                <a:lnTo>
                  <a:pt x="1" y="841984"/>
                </a:lnTo>
                <a:lnTo>
                  <a:pt x="1627" y="841137"/>
                </a:lnTo>
                <a:close/>
              </a:path>
            </a:pathLst>
          </a:custGeom>
          <a:solidFill>
            <a:srgbClr val="FF000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 name="文本框 1">
            <a:extLst>
              <a:ext uri="{FF2B5EF4-FFF2-40B4-BE49-F238E27FC236}">
                <a16:creationId xmlns:a16="http://schemas.microsoft.com/office/drawing/2014/main" id="{71E5BF9C-8A20-4EA0-94F2-2DB4D3C1DC6C}"/>
              </a:ext>
            </a:extLst>
          </p:cNvPr>
          <p:cNvSpPr txBox="1"/>
          <p:nvPr/>
        </p:nvSpPr>
        <p:spPr>
          <a:xfrm>
            <a:off x="5184720" y="1089116"/>
            <a:ext cx="392415" cy="401683"/>
          </a:xfrm>
          <a:prstGeom prst="rect">
            <a:avLst/>
          </a:prstGeom>
          <a:noFill/>
        </p:spPr>
        <p:txBody>
          <a:bodyPr vert="eaVert" wrap="square" rtlCol="0">
            <a:spAutoFit/>
          </a:bodyPr>
          <a:lstStyle/>
          <a:p>
            <a:pPr defTabSz="685800" fontAlgn="auto">
              <a:spcBef>
                <a:spcPts val="0"/>
              </a:spcBef>
              <a:spcAft>
                <a:spcPts val="0"/>
              </a:spcAft>
            </a:pPr>
            <a:endParaRPr lang="zh-CN" altLang="en-US" sz="1350">
              <a:solidFill>
                <a:prstClr val="black"/>
              </a:solidFill>
              <a:latin typeface="等线" panose="020F0502020204030204"/>
              <a:ea typeface="等线" panose="02010600030101010101" pitchFamily="2" charset="-122"/>
            </a:endParaRPr>
          </a:p>
        </p:txBody>
      </p:sp>
      <p:sp>
        <p:nvSpPr>
          <p:cNvPr id="3" name="文本框 2">
            <a:extLst>
              <a:ext uri="{FF2B5EF4-FFF2-40B4-BE49-F238E27FC236}">
                <a16:creationId xmlns:a16="http://schemas.microsoft.com/office/drawing/2014/main" id="{081005DC-EFE4-4CBF-82E5-88EF6B0AD989}"/>
              </a:ext>
            </a:extLst>
          </p:cNvPr>
          <p:cNvSpPr txBox="1"/>
          <p:nvPr/>
        </p:nvSpPr>
        <p:spPr>
          <a:xfrm>
            <a:off x="6939161" y="2718735"/>
            <a:ext cx="327334" cy="369332"/>
          </a:xfrm>
          <a:prstGeom prst="rect">
            <a:avLst/>
          </a:prstGeom>
          <a:noFill/>
        </p:spPr>
        <p:txBody>
          <a:bodyPr wrap="none" rtlCol="0">
            <a:spAutoFit/>
          </a:bodyPr>
          <a:lstStyle/>
          <a:p>
            <a:pPr defTabSz="685800" fontAlgn="auto">
              <a:spcBef>
                <a:spcPts val="0"/>
              </a:spcBef>
              <a:spcAft>
                <a:spcPts val="0"/>
              </a:spcAft>
            </a:pPr>
            <a:r>
              <a:rPr lang="en-US" altLang="zh-CN" b="1">
                <a:solidFill>
                  <a:prstClr val="white"/>
                </a:solidFill>
                <a:latin typeface="微软雅黑" panose="020B0503020204020204" pitchFamily="34" charset="-122"/>
                <a:ea typeface="微软雅黑" panose="020B0503020204020204" pitchFamily="34" charset="-122"/>
              </a:rPr>
              <a:t>1</a:t>
            </a:r>
            <a:endParaRPr lang="zh-CN" altLang="en-US" b="1">
              <a:solidFill>
                <a:prstClr val="white"/>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a16="http://schemas.microsoft.com/office/drawing/2014/main" id="{F45EC7F6-4D7E-4E24-9D30-D9EC82AF9B48}"/>
              </a:ext>
            </a:extLst>
          </p:cNvPr>
          <p:cNvSpPr txBox="1"/>
          <p:nvPr/>
        </p:nvSpPr>
        <p:spPr>
          <a:xfrm>
            <a:off x="1378303" y="2723683"/>
            <a:ext cx="493727" cy="369332"/>
          </a:xfrm>
          <a:prstGeom prst="rect">
            <a:avLst/>
          </a:prstGeom>
          <a:noFill/>
        </p:spPr>
        <p:txBody>
          <a:bodyPr wrap="square" rtlCol="0">
            <a:spAutoFit/>
          </a:bodyPr>
          <a:lstStyle/>
          <a:p>
            <a:pPr defTabSz="685800" fontAlgn="auto">
              <a:spcBef>
                <a:spcPts val="0"/>
              </a:spcBef>
              <a:spcAft>
                <a:spcPts val="0"/>
              </a:spcAft>
            </a:pPr>
            <a:r>
              <a:rPr lang="en-US" altLang="zh-CN" b="1">
                <a:solidFill>
                  <a:prstClr val="white"/>
                </a:solidFill>
                <a:latin typeface="微软雅黑" panose="020B0503020204020204" pitchFamily="34" charset="-122"/>
                <a:ea typeface="微软雅黑" panose="020B0503020204020204" pitchFamily="34" charset="-122"/>
              </a:rPr>
              <a:t>4</a:t>
            </a:r>
            <a:endParaRPr lang="zh-CN" altLang="en-US" b="1">
              <a:solidFill>
                <a:prstClr val="white"/>
              </a:solidFill>
              <a:latin typeface="微软雅黑" panose="020B0503020204020204" pitchFamily="34" charset="-122"/>
              <a:ea typeface="微软雅黑" panose="020B0503020204020204" pitchFamily="34" charset="-122"/>
            </a:endParaRPr>
          </a:p>
        </p:txBody>
      </p:sp>
      <p:sp>
        <p:nvSpPr>
          <p:cNvPr id="27" name="椭圆 26">
            <a:extLst>
              <a:ext uri="{FF2B5EF4-FFF2-40B4-BE49-F238E27FC236}">
                <a16:creationId xmlns:a16="http://schemas.microsoft.com/office/drawing/2014/main" id="{77598D32-9665-45B8-ACDB-47485134F0E5}"/>
              </a:ext>
            </a:extLst>
          </p:cNvPr>
          <p:cNvSpPr/>
          <p:nvPr/>
        </p:nvSpPr>
        <p:spPr>
          <a:xfrm>
            <a:off x="6731865" y="1432408"/>
            <a:ext cx="264523" cy="26452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28" name="文本框 27">
            <a:extLst>
              <a:ext uri="{FF2B5EF4-FFF2-40B4-BE49-F238E27FC236}">
                <a16:creationId xmlns:a16="http://schemas.microsoft.com/office/drawing/2014/main" id="{F7A94366-7E1A-4097-889C-7F90C2DC018C}"/>
              </a:ext>
            </a:extLst>
          </p:cNvPr>
          <p:cNvSpPr txBox="1"/>
          <p:nvPr/>
        </p:nvSpPr>
        <p:spPr>
          <a:xfrm>
            <a:off x="6725800" y="1391546"/>
            <a:ext cx="493727" cy="369332"/>
          </a:xfrm>
          <a:prstGeom prst="rect">
            <a:avLst/>
          </a:prstGeom>
          <a:noFill/>
        </p:spPr>
        <p:txBody>
          <a:bodyPr wrap="square" rtlCol="0">
            <a:spAutoFit/>
          </a:bodyPr>
          <a:lstStyle/>
          <a:p>
            <a:pPr defTabSz="685800" fontAlgn="auto">
              <a:spcBef>
                <a:spcPts val="0"/>
              </a:spcBef>
              <a:spcAft>
                <a:spcPts val="0"/>
              </a:spcAft>
            </a:pPr>
            <a:r>
              <a:rPr lang="en-US" altLang="zh-CN" b="1">
                <a:solidFill>
                  <a:prstClr val="white"/>
                </a:solidFill>
                <a:latin typeface="微软雅黑" panose="020B0503020204020204" pitchFamily="34" charset="-122"/>
                <a:ea typeface="微软雅黑" panose="020B0503020204020204" pitchFamily="34" charset="-122"/>
              </a:rPr>
              <a:t>3</a:t>
            </a:r>
            <a:endParaRPr lang="zh-CN" altLang="en-US" b="1">
              <a:solidFill>
                <a:prstClr val="white"/>
              </a:solidFill>
              <a:latin typeface="微软雅黑" panose="020B0503020204020204" pitchFamily="34" charset="-122"/>
              <a:ea typeface="微软雅黑" panose="020B0503020204020204" pitchFamily="34" charset="-122"/>
            </a:endParaRPr>
          </a:p>
        </p:txBody>
      </p:sp>
      <p:sp>
        <p:nvSpPr>
          <p:cNvPr id="29" name="椭圆 28">
            <a:extLst>
              <a:ext uri="{FF2B5EF4-FFF2-40B4-BE49-F238E27FC236}">
                <a16:creationId xmlns:a16="http://schemas.microsoft.com/office/drawing/2014/main" id="{181699B7-A644-42DD-BCAF-9E2182E4AC56}"/>
              </a:ext>
            </a:extLst>
          </p:cNvPr>
          <p:cNvSpPr/>
          <p:nvPr/>
        </p:nvSpPr>
        <p:spPr>
          <a:xfrm>
            <a:off x="6755589" y="4010326"/>
            <a:ext cx="264523" cy="26452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22" tIns="30861" rIns="61722" bIns="30861"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620">
              <a:solidFill>
                <a:prstClr val="white"/>
              </a:solidFill>
              <a:latin typeface="等线" panose="020F0502020204030204"/>
              <a:ea typeface="等线" panose="02010600030101010101" pitchFamily="2" charset="-122"/>
            </a:endParaRPr>
          </a:p>
        </p:txBody>
      </p:sp>
      <p:sp>
        <p:nvSpPr>
          <p:cNvPr id="34" name="文本框 33">
            <a:extLst>
              <a:ext uri="{FF2B5EF4-FFF2-40B4-BE49-F238E27FC236}">
                <a16:creationId xmlns:a16="http://schemas.microsoft.com/office/drawing/2014/main" id="{BB6EE3DD-7634-4942-A96A-8BEB2C4EBF5E}"/>
              </a:ext>
            </a:extLst>
          </p:cNvPr>
          <p:cNvSpPr txBox="1"/>
          <p:nvPr/>
        </p:nvSpPr>
        <p:spPr>
          <a:xfrm>
            <a:off x="6749524" y="3969464"/>
            <a:ext cx="493727" cy="369332"/>
          </a:xfrm>
          <a:prstGeom prst="rect">
            <a:avLst/>
          </a:prstGeom>
          <a:noFill/>
        </p:spPr>
        <p:txBody>
          <a:bodyPr wrap="square" rtlCol="0">
            <a:spAutoFit/>
          </a:bodyPr>
          <a:lstStyle/>
          <a:p>
            <a:pPr defTabSz="685800" fontAlgn="auto">
              <a:spcBef>
                <a:spcPts val="0"/>
              </a:spcBef>
              <a:spcAft>
                <a:spcPts val="0"/>
              </a:spcAft>
            </a:pPr>
            <a:r>
              <a:rPr lang="en-US" altLang="zh-CN" b="1">
                <a:solidFill>
                  <a:prstClr val="white"/>
                </a:solidFill>
                <a:latin typeface="微软雅黑" panose="020B0503020204020204" pitchFamily="34" charset="-122"/>
                <a:ea typeface="微软雅黑" panose="020B0503020204020204" pitchFamily="34" charset="-122"/>
              </a:rPr>
              <a:t>4</a:t>
            </a:r>
            <a:endParaRPr lang="zh-CN" altLang="en-US" b="1">
              <a:solidFill>
                <a:prstClr val="white"/>
              </a:solidFill>
              <a:latin typeface="微软雅黑" panose="020B0503020204020204" pitchFamily="34" charset="-122"/>
              <a:ea typeface="微软雅黑" panose="020B0503020204020204" pitchFamily="34" charset="-122"/>
            </a:endParaRPr>
          </a:p>
        </p:txBody>
      </p:sp>
      <p:sp>
        <p:nvSpPr>
          <p:cNvPr id="40" name="任意多边形: 形状 39">
            <a:extLst>
              <a:ext uri="{FF2B5EF4-FFF2-40B4-BE49-F238E27FC236}">
                <a16:creationId xmlns:a16="http://schemas.microsoft.com/office/drawing/2014/main" id="{2406782E-0D94-4026-889A-10A04B90D3E3}"/>
              </a:ext>
            </a:extLst>
          </p:cNvPr>
          <p:cNvSpPr/>
          <p:nvPr/>
        </p:nvSpPr>
        <p:spPr>
          <a:xfrm>
            <a:off x="5583199" y="643140"/>
            <a:ext cx="1172390" cy="936031"/>
          </a:xfrm>
          <a:custGeom>
            <a:avLst/>
            <a:gdLst>
              <a:gd name="connsiteX0" fmla="*/ 680901 w 1542815"/>
              <a:gd name="connsiteY0" fmla="*/ 0 h 1248041"/>
              <a:gd name="connsiteX1" fmla="*/ 1542815 w 1542815"/>
              <a:gd name="connsiteY1" fmla="*/ 1248040 h 1248041"/>
              <a:gd name="connsiteX2" fmla="*/ 680901 w 1542815"/>
              <a:gd name="connsiteY2" fmla="*/ 1248040 h 1248041"/>
              <a:gd name="connsiteX3" fmla="*/ 457207 w 1542815"/>
              <a:gd name="connsiteY3" fmla="*/ 1248040 h 1248041"/>
              <a:gd name="connsiteX4" fmla="*/ 457200 w 1542815"/>
              <a:gd name="connsiteY4" fmla="*/ 1248041 h 1248041"/>
              <a:gd name="connsiteX5" fmla="*/ 0 w 1542815"/>
              <a:gd name="connsiteY5" fmla="*/ 624099 h 1248041"/>
              <a:gd name="connsiteX6" fmla="*/ 457200 w 1542815"/>
              <a:gd name="connsiteY6" fmla="*/ 157 h 1248041"/>
              <a:gd name="connsiteX7" fmla="*/ 680901 w 1542815"/>
              <a:gd name="connsiteY7" fmla="*/ 157 h 1248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2815" h="1248041">
                <a:moveTo>
                  <a:pt x="680901" y="0"/>
                </a:moveTo>
                <a:lnTo>
                  <a:pt x="1542815" y="1248040"/>
                </a:lnTo>
                <a:lnTo>
                  <a:pt x="680901" y="1248040"/>
                </a:lnTo>
                <a:lnTo>
                  <a:pt x="457207" y="1248040"/>
                </a:lnTo>
                <a:lnTo>
                  <a:pt x="457200" y="1248041"/>
                </a:lnTo>
                <a:cubicBezTo>
                  <a:pt x="204695" y="1248041"/>
                  <a:pt x="0" y="968693"/>
                  <a:pt x="0" y="624099"/>
                </a:cubicBezTo>
                <a:cubicBezTo>
                  <a:pt x="0" y="279505"/>
                  <a:pt x="204695" y="157"/>
                  <a:pt x="457200" y="157"/>
                </a:cubicBezTo>
                <a:lnTo>
                  <a:pt x="680901" y="157"/>
                </a:lnTo>
                <a:close/>
              </a:path>
            </a:pathLst>
          </a:custGeom>
          <a:solidFill>
            <a:srgbClr val="FF000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350">
              <a:solidFill>
                <a:prstClr val="white"/>
              </a:solidFill>
              <a:latin typeface="等线" panose="020F0502020204030204"/>
              <a:ea typeface="等线" panose="02010600030101010101" pitchFamily="2" charset="-122"/>
            </a:endParaRPr>
          </a:p>
        </p:txBody>
      </p:sp>
      <p:sp>
        <p:nvSpPr>
          <p:cNvPr id="41" name="任意多边形: 形状 40">
            <a:extLst>
              <a:ext uri="{FF2B5EF4-FFF2-40B4-BE49-F238E27FC236}">
                <a16:creationId xmlns:a16="http://schemas.microsoft.com/office/drawing/2014/main" id="{72A96181-74F6-49E4-A5DB-7815A4F5C892}"/>
              </a:ext>
            </a:extLst>
          </p:cNvPr>
          <p:cNvSpPr/>
          <p:nvPr/>
        </p:nvSpPr>
        <p:spPr>
          <a:xfrm flipV="1">
            <a:off x="5631904" y="4118492"/>
            <a:ext cx="1172390" cy="936031"/>
          </a:xfrm>
          <a:custGeom>
            <a:avLst/>
            <a:gdLst>
              <a:gd name="connsiteX0" fmla="*/ 680901 w 1542815"/>
              <a:gd name="connsiteY0" fmla="*/ 0 h 1248041"/>
              <a:gd name="connsiteX1" fmla="*/ 1542815 w 1542815"/>
              <a:gd name="connsiteY1" fmla="*/ 1248040 h 1248041"/>
              <a:gd name="connsiteX2" fmla="*/ 680901 w 1542815"/>
              <a:gd name="connsiteY2" fmla="*/ 1248040 h 1248041"/>
              <a:gd name="connsiteX3" fmla="*/ 457207 w 1542815"/>
              <a:gd name="connsiteY3" fmla="*/ 1248040 h 1248041"/>
              <a:gd name="connsiteX4" fmla="*/ 457200 w 1542815"/>
              <a:gd name="connsiteY4" fmla="*/ 1248041 h 1248041"/>
              <a:gd name="connsiteX5" fmla="*/ 0 w 1542815"/>
              <a:gd name="connsiteY5" fmla="*/ 624099 h 1248041"/>
              <a:gd name="connsiteX6" fmla="*/ 457200 w 1542815"/>
              <a:gd name="connsiteY6" fmla="*/ 157 h 1248041"/>
              <a:gd name="connsiteX7" fmla="*/ 680901 w 1542815"/>
              <a:gd name="connsiteY7" fmla="*/ 157 h 1248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2815" h="1248041">
                <a:moveTo>
                  <a:pt x="680901" y="0"/>
                </a:moveTo>
                <a:lnTo>
                  <a:pt x="1542815" y="1248040"/>
                </a:lnTo>
                <a:lnTo>
                  <a:pt x="680901" y="1248040"/>
                </a:lnTo>
                <a:lnTo>
                  <a:pt x="457207" y="1248040"/>
                </a:lnTo>
                <a:lnTo>
                  <a:pt x="457200" y="1248041"/>
                </a:lnTo>
                <a:cubicBezTo>
                  <a:pt x="204695" y="1248041"/>
                  <a:pt x="0" y="968693"/>
                  <a:pt x="0" y="624099"/>
                </a:cubicBezTo>
                <a:cubicBezTo>
                  <a:pt x="0" y="279505"/>
                  <a:pt x="204695" y="157"/>
                  <a:pt x="457200" y="157"/>
                </a:cubicBezTo>
                <a:lnTo>
                  <a:pt x="680901" y="157"/>
                </a:lnTo>
                <a:close/>
              </a:path>
            </a:pathLst>
          </a:custGeom>
          <a:solidFill>
            <a:srgbClr val="FF000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fontAlgn="auto">
              <a:spcBef>
                <a:spcPts val="0"/>
              </a:spcBef>
              <a:spcAft>
                <a:spcPts val="0"/>
              </a:spcAft>
            </a:pPr>
            <a:endParaRPr lang="zh-CN" altLang="en-US" sz="1350">
              <a:solidFill>
                <a:prstClr val="white"/>
              </a:solidFill>
              <a:latin typeface="等线" panose="020F0502020204030204"/>
              <a:ea typeface="等线" panose="02010600030101010101" pitchFamily="2" charset="-122"/>
            </a:endParaRPr>
          </a:p>
        </p:txBody>
      </p:sp>
      <p:sp>
        <p:nvSpPr>
          <p:cNvPr id="5" name="文本框 4">
            <a:extLst>
              <a:ext uri="{FF2B5EF4-FFF2-40B4-BE49-F238E27FC236}">
                <a16:creationId xmlns:a16="http://schemas.microsoft.com/office/drawing/2014/main" id="{40440A4B-1B74-4B47-B491-2D3A1E8E46B0}"/>
              </a:ext>
            </a:extLst>
          </p:cNvPr>
          <p:cNvSpPr txBox="1"/>
          <p:nvPr/>
        </p:nvSpPr>
        <p:spPr>
          <a:xfrm>
            <a:off x="215846" y="181475"/>
            <a:ext cx="3312368" cy="46166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效果拓扑图</a:t>
            </a:r>
          </a:p>
        </p:txBody>
      </p:sp>
      <p:sp>
        <p:nvSpPr>
          <p:cNvPr id="6" name="文本框 5">
            <a:extLst>
              <a:ext uri="{FF2B5EF4-FFF2-40B4-BE49-F238E27FC236}">
                <a16:creationId xmlns:a16="http://schemas.microsoft.com/office/drawing/2014/main" id="{826E3DBC-6D36-4FCE-B520-5FB2C28AA471}"/>
              </a:ext>
            </a:extLst>
          </p:cNvPr>
          <p:cNvSpPr txBox="1"/>
          <p:nvPr/>
        </p:nvSpPr>
        <p:spPr>
          <a:xfrm>
            <a:off x="3959281" y="873841"/>
            <a:ext cx="2113217" cy="523220"/>
          </a:xfrm>
          <a:prstGeom prst="rect">
            <a:avLst/>
          </a:prstGeom>
          <a:noFill/>
        </p:spPr>
        <p:txBody>
          <a:bodyPr wrap="square" rtlCol="0">
            <a:spAutoFit/>
          </a:bodyPr>
          <a:lstStyle/>
          <a:p>
            <a:pPr algn="ctr"/>
            <a:r>
              <a:rPr lang="zh-CN" altLang="en-US" sz="1400"/>
              <a:t>摄像头</a:t>
            </a:r>
            <a:endParaRPr lang="en-US" altLang="zh-CN" sz="1400"/>
          </a:p>
          <a:p>
            <a:pPr algn="ctr"/>
            <a:r>
              <a:rPr lang="zh-CN" altLang="en-US" sz="1400"/>
              <a:t>（左后侧方向）</a:t>
            </a:r>
          </a:p>
        </p:txBody>
      </p:sp>
      <p:sp>
        <p:nvSpPr>
          <p:cNvPr id="33" name="文本框 32">
            <a:extLst>
              <a:ext uri="{FF2B5EF4-FFF2-40B4-BE49-F238E27FC236}">
                <a16:creationId xmlns:a16="http://schemas.microsoft.com/office/drawing/2014/main" id="{701DCD2D-AF5C-448D-9E9E-E3F8376E4B7E}"/>
              </a:ext>
            </a:extLst>
          </p:cNvPr>
          <p:cNvSpPr txBox="1"/>
          <p:nvPr/>
        </p:nvSpPr>
        <p:spPr>
          <a:xfrm>
            <a:off x="4017660" y="4280577"/>
            <a:ext cx="2113217" cy="523220"/>
          </a:xfrm>
          <a:prstGeom prst="rect">
            <a:avLst/>
          </a:prstGeom>
          <a:noFill/>
        </p:spPr>
        <p:txBody>
          <a:bodyPr wrap="square" rtlCol="0">
            <a:spAutoFit/>
          </a:bodyPr>
          <a:lstStyle/>
          <a:p>
            <a:pPr algn="ctr"/>
            <a:r>
              <a:rPr lang="zh-CN" altLang="en-US" sz="1400"/>
              <a:t>摄像头</a:t>
            </a:r>
            <a:endParaRPr lang="en-US" altLang="zh-CN" sz="1400"/>
          </a:p>
          <a:p>
            <a:pPr algn="ctr"/>
            <a:r>
              <a:rPr lang="zh-CN" altLang="en-US" sz="1400"/>
              <a:t>（左后侧方向）</a:t>
            </a:r>
          </a:p>
        </p:txBody>
      </p:sp>
      <p:sp>
        <p:nvSpPr>
          <p:cNvPr id="7" name="文本框 6">
            <a:extLst>
              <a:ext uri="{FF2B5EF4-FFF2-40B4-BE49-F238E27FC236}">
                <a16:creationId xmlns:a16="http://schemas.microsoft.com/office/drawing/2014/main" id="{13D3B99B-23F3-4AE4-970C-A475A1AC7F31}"/>
              </a:ext>
            </a:extLst>
          </p:cNvPr>
          <p:cNvSpPr txBox="1"/>
          <p:nvPr/>
        </p:nvSpPr>
        <p:spPr>
          <a:xfrm>
            <a:off x="7211606" y="2532612"/>
            <a:ext cx="1248826" cy="523220"/>
          </a:xfrm>
          <a:prstGeom prst="rect">
            <a:avLst/>
          </a:prstGeom>
          <a:noFill/>
        </p:spPr>
        <p:txBody>
          <a:bodyPr wrap="square" rtlCol="0">
            <a:spAutoFit/>
          </a:bodyPr>
          <a:lstStyle/>
          <a:p>
            <a:pPr algn="ctr"/>
            <a:r>
              <a:rPr lang="zh-CN" altLang="en-US" sz="1400"/>
              <a:t>摄像头</a:t>
            </a:r>
            <a:endParaRPr lang="en-US" altLang="zh-CN" sz="1400"/>
          </a:p>
          <a:p>
            <a:pPr algn="ctr"/>
            <a:r>
              <a:rPr lang="zh-CN" altLang="en-US" sz="1400"/>
              <a:t>（车前方）</a:t>
            </a:r>
          </a:p>
        </p:txBody>
      </p:sp>
      <p:sp>
        <p:nvSpPr>
          <p:cNvPr id="35" name="文本框 34">
            <a:extLst>
              <a:ext uri="{FF2B5EF4-FFF2-40B4-BE49-F238E27FC236}">
                <a16:creationId xmlns:a16="http://schemas.microsoft.com/office/drawing/2014/main" id="{A8CBF780-9599-467D-9771-E5E859394F7D}"/>
              </a:ext>
            </a:extLst>
          </p:cNvPr>
          <p:cNvSpPr txBox="1"/>
          <p:nvPr/>
        </p:nvSpPr>
        <p:spPr>
          <a:xfrm>
            <a:off x="5747441" y="2572869"/>
            <a:ext cx="1331903" cy="523220"/>
          </a:xfrm>
          <a:prstGeom prst="rect">
            <a:avLst/>
          </a:prstGeom>
          <a:noFill/>
        </p:spPr>
        <p:txBody>
          <a:bodyPr wrap="square" rtlCol="0">
            <a:spAutoFit/>
          </a:bodyPr>
          <a:lstStyle/>
          <a:p>
            <a:pPr algn="ctr"/>
            <a:r>
              <a:rPr lang="zh-CN" altLang="en-US" sz="1400"/>
              <a:t>摄像头</a:t>
            </a:r>
            <a:endParaRPr lang="en-US" altLang="zh-CN" sz="1400"/>
          </a:p>
          <a:p>
            <a:pPr algn="ctr"/>
            <a:r>
              <a:rPr lang="zh-CN" altLang="en-US" sz="1400"/>
              <a:t>（驾驶室方向）</a:t>
            </a:r>
          </a:p>
        </p:txBody>
      </p:sp>
      <p:sp>
        <p:nvSpPr>
          <p:cNvPr id="37" name="文本框 36">
            <a:extLst>
              <a:ext uri="{FF2B5EF4-FFF2-40B4-BE49-F238E27FC236}">
                <a16:creationId xmlns:a16="http://schemas.microsoft.com/office/drawing/2014/main" id="{D358B794-0489-49AA-9CF5-AC2C69878F97}"/>
              </a:ext>
            </a:extLst>
          </p:cNvPr>
          <p:cNvSpPr txBox="1"/>
          <p:nvPr/>
        </p:nvSpPr>
        <p:spPr>
          <a:xfrm>
            <a:off x="-289143" y="2572869"/>
            <a:ext cx="2113217" cy="523220"/>
          </a:xfrm>
          <a:prstGeom prst="rect">
            <a:avLst/>
          </a:prstGeom>
          <a:noFill/>
        </p:spPr>
        <p:txBody>
          <a:bodyPr wrap="square" rtlCol="0">
            <a:spAutoFit/>
          </a:bodyPr>
          <a:lstStyle/>
          <a:p>
            <a:pPr algn="ctr"/>
            <a:r>
              <a:rPr lang="zh-CN" altLang="en-US" sz="1400"/>
              <a:t>摄像头</a:t>
            </a:r>
            <a:endParaRPr lang="en-US" altLang="zh-CN" sz="1400"/>
          </a:p>
          <a:p>
            <a:pPr algn="ctr"/>
            <a:r>
              <a:rPr lang="zh-CN" altLang="en-US" sz="1400"/>
              <a:t>（车后方向）</a:t>
            </a:r>
          </a:p>
        </p:txBody>
      </p:sp>
    </p:spTree>
    <p:extLst>
      <p:ext uri="{BB962C8B-B14F-4D97-AF65-F5344CB8AC3E}">
        <p14:creationId xmlns:p14="http://schemas.microsoft.com/office/powerpoint/2010/main" val="457253603"/>
      </p:ext>
    </p:extLst>
  </p:cSld>
  <p:clrMapOvr>
    <a:masterClrMapping/>
  </p:clrMapOvr>
  <mc:AlternateContent xmlns:mc="http://schemas.openxmlformats.org/markup-compatibility/2006" xmlns:p14="http://schemas.microsoft.com/office/powerpoint/2010/main">
    <mc:Choice Requires="p14">
      <p:transition spd="slow" p14:dur="2000" advTm="13982"/>
    </mc:Choice>
    <mc:Fallback xmlns="">
      <p:transition spd="slow" advTm="139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a typeface="微软雅黑" panose="020B0503020204020204" pitchFamily="34" charset="-122"/>
              </a:endParaRPr>
            </a:p>
          </p:txBody>
        </p:sp>
        <p:pic>
          <p:nvPicPr>
            <p:cNvPr id="95" name="Picture 12" descr="cir_lighteffect0"/>
            <p:cNvPicPr>
              <a:picLocks noChangeAspect="1" noChangeArrowheads="1"/>
            </p:cNvPicPr>
            <p:nvPr/>
          </p:nvPicPr>
          <p:blipFill>
            <a:blip r:embed="rId2">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ea typeface="微软雅黑" panose="020B0503020204020204" pitchFamily="34" charset="-122"/>
              </a:rPr>
              <a:t>应用场景</a:t>
            </a:r>
            <a:endPar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RSB-6504-4G</a:t>
            </a:r>
          </a:p>
        </p:txBody>
      </p:sp>
      <p:pic>
        <p:nvPicPr>
          <p:cNvPr id="1030" name="Picture 6" descr="C:\Documents and Settings\Administrator\桌面\ziliao\u=4157876066,3200616566&amp;fm=21&amp;gp=0.jpg"/>
          <p:cNvPicPr>
            <a:picLocks noChangeAspect="1" noChangeArrowheads="1"/>
          </p:cNvPicPr>
          <p:nvPr/>
        </p:nvPicPr>
        <p:blipFill>
          <a:blip r:embed="rId3"/>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3"/>
          <a:srcRect/>
          <a:stretch>
            <a:fillRect/>
          </a:stretch>
        </p:blipFill>
        <p:spPr bwMode="auto">
          <a:xfrm>
            <a:off x="2928926" y="4428183"/>
            <a:ext cx="873492" cy="714380"/>
          </a:xfrm>
          <a:prstGeom prst="rect">
            <a:avLst/>
          </a:prstGeom>
          <a:noFill/>
        </p:spPr>
      </p:pic>
      <p:pic>
        <p:nvPicPr>
          <p:cNvPr id="1033" name="Picture 9"/>
          <p:cNvPicPr>
            <a:picLocks noChangeAspect="1" noChangeArrowheads="1"/>
          </p:cNvPicPr>
          <p:nvPr/>
        </p:nvPicPr>
        <p:blipFill>
          <a:blip r:embed="rId4"/>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a:latin typeface="微软雅黑" panose="020B0503020204020204" pitchFamily="34" charset="-122"/>
                <a:ea typeface="微软雅黑" panose="020B0503020204020204" pitchFamily="34" charset="-122"/>
              </a:rPr>
              <a:t>适用场景</a:t>
            </a:r>
            <a:endParaRPr kumimoji="0" lang="zh-CN" altLang="en-US" sz="2400" b="0" i="0" u="none" strike="noStrike" cap="none" normalizeH="0" baseline="0" dirty="0">
              <a:ln>
                <a:noFill/>
              </a:ln>
              <a:effectLst/>
              <a:latin typeface="微软雅黑" panose="020B0503020204020204" pitchFamily="34" charset="-122"/>
              <a:ea typeface="微软雅黑" panose="020B0503020204020204" pitchFamily="34"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pic>
        <p:nvPicPr>
          <p:cNvPr id="21" name="Picture 9"/>
          <p:cNvPicPr>
            <a:picLocks noChangeAspect="1" noChangeArrowheads="1"/>
          </p:cNvPicPr>
          <p:nvPr/>
        </p:nvPicPr>
        <p:blipFill>
          <a:blip r:embed="rId5"/>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6"/>
          <a:srcRect/>
          <a:stretch>
            <a:fillRect/>
          </a:stretch>
        </p:blipFill>
        <p:spPr bwMode="auto">
          <a:xfrm>
            <a:off x="5786445" y="1857368"/>
            <a:ext cx="1214447" cy="1000132"/>
          </a:xfrm>
          <a:prstGeom prst="rect">
            <a:avLst/>
          </a:prstGeom>
          <a:noFill/>
          <a:ln w="9525">
            <a:noFill/>
            <a:miter lim="800000"/>
            <a:headEnd/>
            <a:tailEnd/>
          </a:ln>
          <a:effectLst/>
        </p:spPr>
      </p:pic>
      <p:pic>
        <p:nvPicPr>
          <p:cNvPr id="23" name="Picture 4"/>
          <p:cNvPicPr>
            <a:picLocks noChangeAspect="1" noChangeArrowheads="1"/>
          </p:cNvPicPr>
          <p:nvPr/>
        </p:nvPicPr>
        <p:blipFill>
          <a:blip r:embed="rId7"/>
          <a:srcRect/>
          <a:stretch>
            <a:fillRect/>
          </a:stretch>
        </p:blipFill>
        <p:spPr bwMode="auto">
          <a:xfrm>
            <a:off x="4214810" y="3071814"/>
            <a:ext cx="1250162" cy="1000112"/>
          </a:xfrm>
          <a:prstGeom prst="rect">
            <a:avLst/>
          </a:prstGeom>
          <a:noFill/>
          <a:ln w="9525">
            <a:noFill/>
            <a:miter lim="800000"/>
            <a:headEnd/>
            <a:tailEnd/>
          </a:ln>
          <a:effectLst/>
        </p:spPr>
      </p:pic>
      <p:pic>
        <p:nvPicPr>
          <p:cNvPr id="24" name="Picture 8"/>
          <p:cNvPicPr>
            <a:picLocks noChangeAspect="1" noChangeArrowheads="1"/>
          </p:cNvPicPr>
          <p:nvPr/>
        </p:nvPicPr>
        <p:blipFill>
          <a:blip r:embed="rId8"/>
          <a:srcRect/>
          <a:stretch>
            <a:fillRect/>
          </a:stretch>
        </p:blipFill>
        <p:spPr bwMode="auto">
          <a:xfrm>
            <a:off x="7358082" y="1857368"/>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9"/>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10"/>
          <a:srcRect/>
          <a:stretch>
            <a:fillRect/>
          </a:stretch>
        </p:blipFill>
        <p:spPr bwMode="auto">
          <a:xfrm>
            <a:off x="4277775" y="1846281"/>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被</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为</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11"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2"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3"/>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3"/>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4"/>
          <a:stretch>
            <a:fillRect/>
          </a:stretch>
        </p:blipFill>
        <p:spPr>
          <a:xfrm>
            <a:off x="7358082" y="3030898"/>
            <a:ext cx="1293495" cy="1012825"/>
          </a:xfrm>
          <a:prstGeom prst="rect">
            <a:avLst/>
          </a:prstGeom>
        </p:spPr>
      </p:pic>
      <p:pic>
        <p:nvPicPr>
          <p:cNvPr id="19" name="图片 1"/>
          <p:cNvPicPr>
            <a:picLocks noChangeAspect="1"/>
          </p:cNvPicPr>
          <p:nvPr/>
        </p:nvPicPr>
        <p:blipFill>
          <a:blip r:embed="rId15"/>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6"/>
          <a:stretch>
            <a:fillRect/>
          </a:stretch>
        </p:blipFill>
        <p:spPr>
          <a:xfrm>
            <a:off x="5732780" y="3065145"/>
            <a:ext cx="1313180" cy="9728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975"/>
    </mc:Choice>
    <mc:Fallback xmlns="">
      <p:transition advTm="197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02B13DA8-091E-49FF-A3C0-E5B413957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4" y="167210"/>
            <a:ext cx="4104456" cy="538057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239"/>
    </mc:Choice>
    <mc:Fallback xmlns="">
      <p:transition advTm="12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5"/>
            <a:ext cx="9144000"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r>
              <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第</a:t>
            </a:r>
            <a:r>
              <a:rPr lang="zh-CN" altLang="en-US" dirty="0">
                <a:solidFill>
                  <a:schemeClr val="bg1"/>
                </a:solidFill>
                <a:latin typeface="微软雅黑" panose="020B0503020204020204" pitchFamily="34" charset="-122"/>
                <a:ea typeface="微软雅黑" panose="020B0503020204020204" pitchFamily="34" charset="-122"/>
              </a:rPr>
              <a:t>三</a:t>
            </a:r>
            <a:r>
              <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部分</a:t>
            </a:r>
            <a:r>
              <a:rPr kumimoji="0" lang="en-US" altLang="zh-CN"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功能特点</a:t>
            </a:r>
          </a:p>
        </p:txBody>
      </p:sp>
      <p:sp>
        <p:nvSpPr>
          <p:cNvPr id="82" name="矩形 81"/>
          <p:cNvSpPr/>
          <p:nvPr/>
        </p:nvSpPr>
        <p:spPr bwMode="auto">
          <a:xfrm>
            <a:off x="5793423" y="350933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超低功耗</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84" name="矩形 83"/>
          <p:cNvSpPr/>
          <p:nvPr/>
        </p:nvSpPr>
        <p:spPr bwMode="auto">
          <a:xfrm>
            <a:off x="4643746" y="350933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r>
              <a:rPr kumimoji="0" lang="en-US" altLang="zh-CN" sz="14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 </a:t>
            </a:r>
            <a:r>
              <a:rPr kumimoji="0" lang="zh-CN" altLang="en-US" sz="14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超宽电压</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ea typeface="微软雅黑" panose="020B0503020204020204" pitchFamily="34" charset="-122"/>
                <a:cs typeface="Arial" panose="020B0604020202020204" pitchFamily="34" charset="0"/>
              </a:rPr>
              <a:t>3</a:t>
            </a:r>
          </a:p>
        </p:txBody>
      </p:sp>
      <p:sp>
        <p:nvSpPr>
          <p:cNvPr id="57" name="矩形 56"/>
          <p:cNvSpPr/>
          <p:nvPr/>
        </p:nvSpPr>
        <p:spPr bwMode="auto">
          <a:xfrm>
            <a:off x="7045334"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a:t>
            </a:r>
            <a:r>
              <a:rPr lang="en-US" altLang="zh-CN"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超级电容</a:t>
            </a:r>
            <a:endParaRPr kumimoji="0" lang="zh-CN" altLang="en-US"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59" name="矩形 58"/>
          <p:cNvSpPr/>
          <p:nvPr/>
        </p:nvSpPr>
        <p:spPr bwMode="auto">
          <a:xfrm>
            <a:off x="3285826" y="3800160"/>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rPr>
              <a:t>√</a:t>
            </a:r>
            <a:r>
              <a:rPr kumimoji="0" lang="en-US" altLang="zh-CN" sz="14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 </a:t>
            </a:r>
            <a:r>
              <a:rPr kumimoji="0" lang="zh-CN" altLang="en-US" sz="1400" b="0" i="0" u="none" strike="noStrike" cap="none" normalizeH="0" dirty="0">
                <a:ln>
                  <a:noFill/>
                </a:ln>
                <a:solidFill>
                  <a:schemeClr val="bg1"/>
                </a:solidFill>
                <a:effectLst/>
                <a:latin typeface="微软雅黑" panose="020B0503020204020204" pitchFamily="34" charset="-122"/>
                <a:ea typeface="微软雅黑" panose="020B0503020204020204" pitchFamily="34" charset="-122"/>
              </a:rPr>
              <a:t>视频兼容性好</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0" name="矩形 59"/>
          <p:cNvSpPr/>
          <p:nvPr/>
        </p:nvSpPr>
        <p:spPr bwMode="auto">
          <a:xfrm>
            <a:off x="4643746" y="3795082"/>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易使用</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1" name="矩形 60"/>
          <p:cNvSpPr/>
          <p:nvPr/>
        </p:nvSpPr>
        <p:spPr bwMode="auto">
          <a:xfrm>
            <a:off x="5793423" y="378619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一键向导</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2" name="矩形 61"/>
          <p:cNvSpPr/>
          <p:nvPr/>
        </p:nvSpPr>
        <p:spPr bwMode="auto">
          <a:xfrm>
            <a:off x="7045334" y="350044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TTS</a:t>
            </a:r>
            <a:r>
              <a:rPr lang="zh-CN" altLang="en-US" sz="1400" dirty="0">
                <a:solidFill>
                  <a:schemeClr val="bg1"/>
                </a:solidFill>
                <a:latin typeface="微软雅黑" panose="020B0503020204020204" pitchFamily="34" charset="-122"/>
                <a:ea typeface="微软雅黑" panose="020B0503020204020204" pitchFamily="34" charset="-122"/>
              </a:rPr>
              <a:t>语言播报</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3" name="矩形 62"/>
          <p:cNvSpPr/>
          <p:nvPr/>
        </p:nvSpPr>
        <p:spPr bwMode="auto">
          <a:xfrm>
            <a:off x="3285826" y="4103692"/>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en-US" altLang="zh-CN" sz="1400" dirty="0" err="1">
                <a:solidFill>
                  <a:schemeClr val="bg1"/>
                </a:solidFill>
                <a:latin typeface="微软雅黑" panose="020B0503020204020204" pitchFamily="34" charset="-122"/>
                <a:ea typeface="微软雅黑" panose="020B0503020204020204" pitchFamily="34" charset="-122"/>
              </a:rPr>
              <a:t>wifi</a:t>
            </a:r>
            <a:r>
              <a:rPr lang="zh-CN" altLang="en-US" sz="1400" dirty="0">
                <a:solidFill>
                  <a:schemeClr val="bg1"/>
                </a:solidFill>
                <a:latin typeface="微软雅黑" panose="020B0503020204020204" pitchFamily="34" charset="-122"/>
                <a:ea typeface="微软雅黑" panose="020B0503020204020204" pitchFamily="34" charset="-122"/>
              </a:rPr>
              <a:t>自动下载</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4" name="矩形 63"/>
          <p:cNvSpPr/>
          <p:nvPr/>
        </p:nvSpPr>
        <p:spPr bwMode="auto">
          <a:xfrm>
            <a:off x="464374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电子围栏</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5" name="矩形 64"/>
          <p:cNvSpPr/>
          <p:nvPr/>
        </p:nvSpPr>
        <p:spPr bwMode="auto">
          <a:xfrm>
            <a:off x="5793423"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油量传感器</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en-US" altLang="zh-CN" sz="1200" i="1" dirty="0">
              <a:ea typeface="微软雅黑" panose="020B0503020204020204" pitchFamily="34" charset="-122"/>
            </a:endParaRPr>
          </a:p>
        </p:txBody>
      </p:sp>
      <p:sp>
        <p:nvSpPr>
          <p:cNvPr id="70" name="矩形 69"/>
          <p:cNvSpPr/>
          <p:nvPr/>
        </p:nvSpPr>
        <p:spPr bwMode="auto">
          <a:xfrm>
            <a:off x="7045334"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倒车影像</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电视墙</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solidFill>
                  <a:schemeClr val="bg1"/>
                </a:solidFill>
                <a:latin typeface="微软雅黑" panose="020B0503020204020204" pitchFamily="34" charset="-122"/>
                <a:ea typeface="微软雅黑" panose="020B0503020204020204" pitchFamily="34" charset="-122"/>
              </a:rPr>
              <a:t>个性化定制</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 name="文本框 1"/>
          <p:cNvSpPr txBox="1"/>
          <p:nvPr/>
        </p:nvSpPr>
        <p:spPr>
          <a:xfrm>
            <a:off x="3286125" y="3215005"/>
            <a:ext cx="1441420" cy="307777"/>
          </a:xfrm>
          <a:prstGeom prst="rect">
            <a:avLst/>
          </a:prstGeom>
          <a:noFill/>
        </p:spPr>
        <p:txBody>
          <a:bodyPr wrap="none" rtlCol="0" anchor="t">
            <a:spAutoFit/>
          </a:bodyPr>
          <a:lstStyle/>
          <a:p>
            <a:r>
              <a:rPr lang="en-US" altLang="zh-CN" sz="1400" dirty="0">
                <a:ln>
                  <a:noFill/>
                </a:ln>
                <a:solidFill>
                  <a:schemeClr val="bg1"/>
                </a:solidFill>
                <a:effectLst/>
                <a:latin typeface="微软雅黑" panose="020B0503020204020204" pitchFamily="34" charset="-122"/>
                <a:ea typeface="微软雅黑" panose="020B0503020204020204" pitchFamily="34" charset="-122"/>
                <a:sym typeface="+mn-ea"/>
              </a:rPr>
              <a:t>√ </a:t>
            </a:r>
            <a:r>
              <a:rPr lang="zh-CN" altLang="en-US" sz="1400" dirty="0">
                <a:ln>
                  <a:noFill/>
                </a:ln>
                <a:solidFill>
                  <a:schemeClr val="bg1"/>
                </a:solidFill>
                <a:effectLst/>
                <a:latin typeface="微软雅黑" panose="020B0503020204020204" pitchFamily="34" charset="-122"/>
                <a:ea typeface="微软雅黑" panose="020B0503020204020204" pitchFamily="34" charset="-122"/>
                <a:sym typeface="+mn-ea"/>
              </a:rPr>
              <a:t>远程断油断电</a:t>
            </a:r>
          </a:p>
        </p:txBody>
      </p:sp>
      <p:sp>
        <p:nvSpPr>
          <p:cNvPr id="3" name="矩形 2"/>
          <p:cNvSpPr/>
          <p:nvPr/>
        </p:nvSpPr>
        <p:spPr bwMode="auto">
          <a:xfrm>
            <a:off x="4643764" y="318929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sz="1400" dirty="0">
                <a:solidFill>
                  <a:schemeClr val="bg1"/>
                </a:solidFill>
                <a:latin typeface="微软雅黑" panose="020B0503020204020204" pitchFamily="34" charset="-122"/>
                <a:ea typeface="微软雅黑" panose="020B0503020204020204" pitchFamily="34" charset="-122"/>
              </a:rPr>
              <a:t>语音对讲</a:t>
            </a:r>
            <a:endParaRPr kumimoji="0" 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5" name="矩形 4"/>
          <p:cNvSpPr/>
          <p:nvPr/>
        </p:nvSpPr>
        <p:spPr bwMode="auto">
          <a:xfrm>
            <a:off x="3285499" y="350933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sz="1400" dirty="0">
                <a:solidFill>
                  <a:schemeClr val="bg1"/>
                </a:solidFill>
                <a:latin typeface="微软雅黑" panose="020B0503020204020204" pitchFamily="34" charset="-122"/>
                <a:ea typeface="微软雅黑" panose="020B0503020204020204" pitchFamily="34" charset="-122"/>
              </a:rPr>
              <a:t>超速报警</a:t>
            </a:r>
            <a:endParaRPr kumimoji="0" 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6" name="矩形 5"/>
          <p:cNvSpPr/>
          <p:nvPr/>
        </p:nvSpPr>
        <p:spPr bwMode="auto">
          <a:xfrm>
            <a:off x="7045334" y="318929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ln>
                  <a:noFill/>
                </a:ln>
                <a:solidFill>
                  <a:schemeClr val="bg1"/>
                </a:solidFill>
                <a:effectLst/>
                <a:latin typeface="微软雅黑" panose="020B0503020204020204" pitchFamily="34" charset="-122"/>
                <a:ea typeface="微软雅黑" panose="020B0503020204020204" pitchFamily="34" charset="-122"/>
                <a:sym typeface="+mn-ea"/>
              </a:rPr>
              <a:t>双存储</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a:p>
            <a:endParaRPr kumimoji="0" 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7" name="矩形 6"/>
          <p:cNvSpPr/>
          <p:nvPr/>
        </p:nvSpPr>
        <p:spPr bwMode="auto">
          <a:xfrm>
            <a:off x="5793749" y="319945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latin typeface="微软雅黑" panose="020B0503020204020204" pitchFamily="34" charset="-122"/>
                <a:ea typeface="微软雅黑" panose="020B0503020204020204" pitchFamily="34" charset="-122"/>
              </a:rPr>
              <a:t>√ </a:t>
            </a:r>
            <a:r>
              <a:rPr lang="zh-CN" altLang="en-US" sz="1400" dirty="0">
                <a:ln>
                  <a:noFill/>
                </a:ln>
                <a:solidFill>
                  <a:schemeClr val="bg1"/>
                </a:solidFill>
                <a:effectLst/>
                <a:latin typeface="微软雅黑" panose="020B0503020204020204" pitchFamily="34" charset="-122"/>
                <a:ea typeface="微软雅黑" panose="020B0503020204020204" pitchFamily="34" charset="-122"/>
                <a:sym typeface="+mn-ea"/>
              </a:rPr>
              <a:t>一键紧急报警</a:t>
            </a:r>
            <a:endParaRPr kumimoji="0" lang="zh-CN" altLang="en-US"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a:p>
            <a:endParaRPr kumimoji="0" lang="zh-CN" sz="14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Tree>
  </p:cSld>
  <p:clrMapOvr>
    <a:masterClrMapping/>
  </p:clrMapOvr>
  <p:transition advTm="2075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8688" y="3000613"/>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rPr>
              <a:t>功能特点</a:t>
            </a: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微软雅黑" panose="020B0503020204020204" pitchFamily="34" charset="-122"/>
                <a:ea typeface="微软雅黑" panose="020B0503020204020204" pitchFamily="34" charset="-122"/>
              </a:rPr>
              <a:t>远程断油断电</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●遇险指挥中心控制车辆断油断电</a:t>
            </a:r>
          </a:p>
          <a:p>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通过</a:t>
            </a:r>
            <a:r>
              <a:rPr lang="zh-CN" dirty="0">
                <a:latin typeface="Calibri" panose="020F0502020204030204" pitchFamily="34" charset="0"/>
                <a:ea typeface="微软雅黑" panose="020B0503020204020204" pitchFamily="34" charset="-122"/>
                <a:sym typeface="Calibri" panose="020F0502020204030204" pitchFamily="34" charset="0"/>
              </a:rPr>
              <a:t>远程监控平台</a:t>
            </a:r>
            <a:r>
              <a:rPr dirty="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切断</a:t>
            </a:r>
            <a:r>
              <a:rPr lang="zh-CN" dirty="0">
                <a:latin typeface="Calibri" panose="020F0502020204030204" pitchFamily="34" charset="0"/>
                <a:ea typeface="微软雅黑" panose="020B0503020204020204" pitchFamily="34" charset="-122"/>
                <a:sym typeface="Calibri" panose="020F0502020204030204" pitchFamily="34" charset="0"/>
              </a:rPr>
              <a:t>或打开</a:t>
            </a:r>
            <a:r>
              <a:rPr dirty="0">
                <a:latin typeface="Calibri" panose="020F0502020204030204" pitchFamily="34" charset="0"/>
                <a:ea typeface="微软雅黑" panose="020B0503020204020204" pitchFamily="34" charset="-122"/>
                <a:sym typeface="Calibri" panose="020F0502020204030204" pitchFamily="34" charset="0"/>
              </a:rPr>
              <a:t>油路/电路</a:t>
            </a: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2" name="图片 1"/>
          <p:cNvPicPr>
            <a:picLocks noChangeAspect="1"/>
          </p:cNvPicPr>
          <p:nvPr/>
        </p:nvPicPr>
        <p:blipFill>
          <a:blip r:embed="rId2"/>
          <a:stretch>
            <a:fillRect/>
          </a:stretch>
        </p:blipFill>
        <p:spPr>
          <a:xfrm>
            <a:off x="3643630" y="1099185"/>
            <a:ext cx="5358130" cy="38036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p14:dur="9" advTm="18784"/>
    </mc:Choice>
    <mc:Fallback xmlns="">
      <p:transition advTm="187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rPr>
              <a:t>功能特点</a:t>
            </a: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微软雅黑" panose="020B0503020204020204" pitchFamily="34" charset="-122"/>
                <a:ea typeface="微软雅黑" panose="020B0503020204020204" pitchFamily="34" charset="-122"/>
              </a:rPr>
              <a:t>语音对讲</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p>
          <a:p>
            <a:endParaRPr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2" name="图片 1"/>
          <p:cNvPicPr>
            <a:picLocks noChangeAspect="1"/>
          </p:cNvPicPr>
          <p:nvPr/>
        </p:nvPicPr>
        <p:blipFill>
          <a:blip r:embed="rId2"/>
          <a:stretch>
            <a:fillRect/>
          </a:stretch>
        </p:blipFill>
        <p:spPr>
          <a:xfrm>
            <a:off x="3279140" y="1428750"/>
            <a:ext cx="5727700" cy="31432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5017"/>
    </mc:Choice>
    <mc:Fallback xmlns="">
      <p:transition advTm="1501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rPr>
              <a:t>功能特点</a:t>
            </a: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微软雅黑" panose="020B0503020204020204" pitchFamily="34" charset="-122"/>
                <a:ea typeface="微软雅黑" panose="020B0503020204020204" pitchFamily="34" charset="-122"/>
              </a:rPr>
              <a:t>一键报警</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p>
          <a:p>
            <a:endParaRPr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a:t>
            </a:r>
          </a:p>
        </p:txBody>
      </p:sp>
      <p:pic>
        <p:nvPicPr>
          <p:cNvPr id="4" name="图片 3"/>
          <p:cNvPicPr>
            <a:picLocks noChangeAspect="1"/>
          </p:cNvPicPr>
          <p:nvPr/>
        </p:nvPicPr>
        <p:blipFill>
          <a:blip r:embed="rId2"/>
          <a:stretch>
            <a:fillRect/>
          </a:stretch>
        </p:blipFill>
        <p:spPr>
          <a:xfrm>
            <a:off x="3235960" y="1536065"/>
            <a:ext cx="5739130" cy="303593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4036"/>
    </mc:Choice>
    <mc:Fallback xmlns="">
      <p:transition advTm="140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rPr>
              <a:t>功能特点</a:t>
            </a: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微软雅黑" panose="020B0503020204020204" pitchFamily="34" charset="-122"/>
                <a:ea typeface="微软雅黑" panose="020B0503020204020204" pitchFamily="34" charset="-122"/>
              </a:rPr>
              <a:t>双存储</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356870" y="1496695"/>
            <a:ext cx="2750820" cy="341503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●支持硬盘</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卡双存储模式</a:t>
            </a:r>
          </a:p>
          <a:p>
            <a:r>
              <a:rPr lang="zh-CN" altLang="en-US" dirty="0">
                <a:latin typeface="Calibri" panose="020F0502020204030204" pitchFamily="34" charset="0"/>
                <a:ea typeface="微软雅黑" panose="020B0503020204020204" pitchFamily="34" charset="-122"/>
                <a:sym typeface="Calibri" panose="020F0502020204030204" pitchFamily="34" charset="0"/>
              </a:rPr>
              <a:t>●模式一：硬盘存储</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卡备用</a:t>
            </a:r>
          </a:p>
          <a:p>
            <a:r>
              <a:rPr lang="zh-CN" altLang="en-US" dirty="0">
                <a:latin typeface="Calibri" panose="020F0502020204030204" pitchFamily="34" charset="0"/>
                <a:ea typeface="微软雅黑" panose="020B0503020204020204" pitchFamily="34" charset="-122"/>
                <a:sym typeface="Calibri" panose="020F0502020204030204" pitchFamily="34" charset="0"/>
              </a:rPr>
              <a:t>●模式二：硬盘存储和</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卡同时存储</a:t>
            </a:r>
          </a:p>
          <a:p>
            <a:r>
              <a:rPr lang="zh-CN" altLang="en-US" dirty="0">
                <a:latin typeface="Calibri" panose="020F0502020204030204" pitchFamily="34" charset="0"/>
                <a:ea typeface="微软雅黑" panose="020B0503020204020204" pitchFamily="34" charset="-122"/>
                <a:sym typeface="Calibri" panose="020F0502020204030204" pitchFamily="34" charset="0"/>
              </a:rPr>
              <a:t>●强力保障数据的安全</a:t>
            </a:r>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2" name="图片 1"/>
          <p:cNvPicPr>
            <a:picLocks noChangeAspect="1"/>
          </p:cNvPicPr>
          <p:nvPr/>
        </p:nvPicPr>
        <p:blipFill>
          <a:blip r:embed="rId2"/>
          <a:stretch>
            <a:fillRect/>
          </a:stretch>
        </p:blipFill>
        <p:spPr>
          <a:xfrm>
            <a:off x="3978910" y="1849120"/>
            <a:ext cx="3942715" cy="159067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2059"/>
    </mc:Choice>
    <mc:Fallback xmlns="">
      <p:transition advTm="120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微软雅黑" panose="020B0503020204020204" pitchFamily="34" charset="-122"/>
                <a:ea typeface="微软雅黑" panose="020B0503020204020204" pitchFamily="34" charset="-122"/>
              </a:rPr>
              <a:t>功能特点</a:t>
            </a: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微软雅黑" panose="020B0503020204020204" pitchFamily="34" charset="-122"/>
                <a:ea typeface="微软雅黑" panose="020B0503020204020204" pitchFamily="34" charset="-122"/>
              </a:rPr>
              <a:t>超速报警</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p>
          <a:p>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2" name="图片 1"/>
          <p:cNvPicPr>
            <a:picLocks noChangeAspect="1"/>
          </p:cNvPicPr>
          <p:nvPr/>
        </p:nvPicPr>
        <p:blipFill>
          <a:blip r:embed="rId2"/>
          <a:stretch>
            <a:fillRect/>
          </a:stretch>
        </p:blipFill>
        <p:spPr>
          <a:xfrm>
            <a:off x="3117850" y="1569085"/>
            <a:ext cx="5863590" cy="305117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1097"/>
    </mc:Choice>
    <mc:Fallback xmlns="">
      <p:transition advTm="1109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6762" y="193204"/>
            <a:ext cx="3230880" cy="706755"/>
          </a:xfrm>
          <a:prstGeom prst="rect">
            <a:avLst/>
          </a:prstGeom>
          <a:noFill/>
        </p:spPr>
        <p:txBody>
          <a:bodyPr wrap="none" rtlCol="0" anchor="t">
            <a:spAutoFit/>
          </a:bodyPr>
          <a:lstStyle/>
          <a:p>
            <a:r>
              <a:rPr lang="zh-CN" altLang="en-US" sz="4000">
                <a:latin typeface="微软雅黑" panose="020B0503020204020204" pitchFamily="34" charset="-122"/>
                <a:ea typeface="微软雅黑" panose="020B0503020204020204" pitchFamily="34" charset="-122"/>
                <a:sym typeface="+mn-ea"/>
              </a:rPr>
              <a:t>疲劳驾驶统计</a:t>
            </a:r>
          </a:p>
        </p:txBody>
      </p:sp>
      <p:pic>
        <p:nvPicPr>
          <p:cNvPr id="4" name="内容占位符 3"/>
          <p:cNvPicPr>
            <a:picLocks noChangeAspect="1"/>
          </p:cNvPicPr>
          <p:nvPr/>
        </p:nvPicPr>
        <p:blipFill>
          <a:blip r:embed="rId2"/>
          <a:stretch>
            <a:fillRect/>
          </a:stretch>
        </p:blipFill>
        <p:spPr>
          <a:xfrm>
            <a:off x="450850" y="1452245"/>
            <a:ext cx="8099425" cy="386842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9" advTm="12143"/>
    </mc:Choice>
    <mc:Fallback xmlns="">
      <p:transition advTm="121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7544" y="193204"/>
            <a:ext cx="3230880" cy="706755"/>
          </a:xfrm>
          <a:prstGeom prst="rect">
            <a:avLst/>
          </a:prstGeom>
          <a:noFill/>
        </p:spPr>
        <p:txBody>
          <a:bodyPr wrap="none" rtlCol="0" anchor="t">
            <a:spAutoFit/>
          </a:bodyPr>
          <a:lstStyle/>
          <a:p>
            <a:r>
              <a:rPr lang="zh-CN" altLang="en-US" sz="4000">
                <a:latin typeface="微软雅黑" panose="020B0503020204020204" pitchFamily="34" charset="-122"/>
                <a:ea typeface="微软雅黑" panose="020B0503020204020204" pitchFamily="34" charset="-122"/>
                <a:sym typeface="+mn-ea"/>
              </a:rPr>
              <a:t>行车里程统计</a:t>
            </a:r>
          </a:p>
        </p:txBody>
      </p:sp>
      <p:pic>
        <p:nvPicPr>
          <p:cNvPr id="6" name="内容占位符 5"/>
          <p:cNvPicPr>
            <a:picLocks noChangeAspect="1"/>
          </p:cNvPicPr>
          <p:nvPr/>
        </p:nvPicPr>
        <p:blipFill>
          <a:blip r:embed="rId2"/>
          <a:stretch>
            <a:fillRect/>
          </a:stretch>
        </p:blipFill>
        <p:spPr>
          <a:xfrm>
            <a:off x="520065" y="1403350"/>
            <a:ext cx="7959725" cy="396748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9" advTm="8751"/>
    </mc:Choice>
    <mc:Fallback xmlns="">
      <p:transition advTm="87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83568" y="265212"/>
            <a:ext cx="2214880" cy="706755"/>
          </a:xfrm>
          <a:prstGeom prst="rect">
            <a:avLst/>
          </a:prstGeom>
          <a:noFill/>
        </p:spPr>
        <p:txBody>
          <a:bodyPr wrap="none" rtlCol="0" anchor="t">
            <a:spAutoFit/>
          </a:bodyPr>
          <a:lstStyle/>
          <a:p>
            <a:r>
              <a:rPr lang="zh-CN" altLang="en-US" sz="4000">
                <a:latin typeface="微软雅黑" panose="020B0503020204020204" pitchFamily="34" charset="-122"/>
                <a:ea typeface="微软雅黑" panose="020B0503020204020204" pitchFamily="34" charset="-122"/>
                <a:sym typeface="+mn-ea"/>
              </a:rPr>
              <a:t>油量统计</a:t>
            </a:r>
          </a:p>
        </p:txBody>
      </p:sp>
      <p:pic>
        <p:nvPicPr>
          <p:cNvPr id="4" name="内容占位符 3"/>
          <p:cNvPicPr>
            <a:picLocks noChangeAspect="1"/>
          </p:cNvPicPr>
          <p:nvPr/>
        </p:nvPicPr>
        <p:blipFill>
          <a:blip r:embed="rId2"/>
          <a:stretch>
            <a:fillRect/>
          </a:stretch>
        </p:blipFill>
        <p:spPr>
          <a:xfrm>
            <a:off x="755650" y="1403350"/>
            <a:ext cx="7489190" cy="396748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9" advTm="1118"/>
    </mc:Choice>
    <mc:Fallback xmlns="">
      <p:transition advTm="11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超宽电压</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a:latin typeface="Calibri" panose="020F0502020204030204" pitchFamily="34" charset="0"/>
                <a:ea typeface="微软雅黑" panose="020B0503020204020204" pitchFamily="34" charset="-122"/>
                <a:sym typeface="Calibri" panose="020F0502020204030204" pitchFamily="34" charset="0"/>
              </a:rPr>
              <a:t>10—</a:t>
            </a:r>
            <a:r>
              <a:rPr lang="en-US" altLang="en-US" dirty="0">
                <a:latin typeface="Calibri" panose="020F0502020204030204" pitchFamily="34" charset="0"/>
                <a:ea typeface="微软雅黑" panose="020B0503020204020204" pitchFamily="34" charset="-122"/>
                <a:sym typeface="Calibri" panose="020F0502020204030204" pitchFamily="34" charset="0"/>
              </a:rPr>
              <a:t>36V</a:t>
            </a:r>
            <a:r>
              <a:rPr lang="zh-CN" altLang="en-US" dirty="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5VDC</a:t>
            </a:r>
            <a:r>
              <a:rPr lang="zh-CN" altLang="en-US" dirty="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19" name="图片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mc:AlternateContent xmlns:mc="http://schemas.openxmlformats.org/markup-compatibility/2006" xmlns:p14="http://schemas.microsoft.com/office/powerpoint/2010/main">
    <mc:Choice Requires="p14">
      <p:transition p14:dur="9" advTm="870"/>
    </mc:Choice>
    <mc:Fallback xmlns="">
      <p:transition advTm="87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超低功耗</a:t>
            </a: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12V</a:t>
            </a:r>
            <a:r>
              <a:rPr lang="zh-CN" altLang="en-US" dirty="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a:latin typeface="Calibri" panose="020F0502020204030204" pitchFamily="34" charset="0"/>
                <a:ea typeface="微软雅黑" panose="020B0503020204020204" pitchFamily="34" charset="-122"/>
                <a:sym typeface="Calibri" panose="020F0502020204030204" pitchFamily="34" charset="0"/>
              </a:rPr>
              <a:t>3.09mA</a:t>
            </a: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a:latin typeface="Calibri" panose="020F0502020204030204" pitchFamily="34" charset="0"/>
                <a:ea typeface="微软雅黑" panose="020B0503020204020204" pitchFamily="34" charset="-122"/>
                <a:sym typeface="Calibri" panose="020F0502020204030204" pitchFamily="34" charset="0"/>
              </a:rPr>
              <a:t>V</a:t>
            </a:r>
            <a:r>
              <a:rPr lang="zh-CN" altLang="en-US" dirty="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a:latin typeface="Calibri" panose="020F0502020204030204" pitchFamily="34" charset="0"/>
                <a:ea typeface="微软雅黑" panose="020B0503020204020204" pitchFamily="34" charset="-122"/>
                <a:sym typeface="Calibri" panose="020F0502020204030204" pitchFamily="34" charset="0"/>
              </a:rPr>
              <a:t>ACC</a:t>
            </a:r>
            <a:r>
              <a:rPr lang="zh-CN" altLang="en-US" dirty="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a:latin typeface="Calibri" panose="020F0502020204030204" pitchFamily="34" charset="0"/>
                <a:ea typeface="微软雅黑" panose="020B0503020204020204" pitchFamily="34" charset="-122"/>
                <a:sym typeface="Calibri" panose="020F0502020204030204" pitchFamily="34" charset="0"/>
              </a:rPr>
              <a:t>3.09mA (</a:t>
            </a:r>
            <a:r>
              <a:rPr lang="zh-CN" altLang="en-US" dirty="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a:latin typeface="Calibri" panose="020F0502020204030204" pitchFamily="34" charset="0"/>
                <a:ea typeface="微软雅黑" panose="020B0503020204020204" pitchFamily="34" charset="-122"/>
                <a:sym typeface="Calibri" panose="020F0502020204030204" pitchFamily="34" charset="0"/>
              </a:rPr>
              <a:t>45Ah</a:t>
            </a:r>
            <a:r>
              <a:rPr lang="zh-CN" altLang="en-US" dirty="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a:latin typeface="Calibri" panose="020F0502020204030204" pitchFamily="34" charset="0"/>
                <a:ea typeface="微软雅黑" panose="020B0503020204020204" pitchFamily="34" charset="-122"/>
                <a:sym typeface="Calibri" panose="020F0502020204030204" pitchFamily="34" charset="0"/>
              </a:rPr>
              <a:t>500</a:t>
            </a:r>
            <a:r>
              <a:rPr lang="zh-CN" altLang="en-US" dirty="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6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9" advTm="320"/>
    </mc:Choice>
    <mc:Fallback xmlns="">
      <p:transition advTm="3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ea typeface="微软雅黑" panose="020B0503020204020204" pitchFamily="34" charset="-122"/>
              </a:rPr>
              <a:t>超级电容</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a:ea typeface="微软雅黑" panose="020B0503020204020204" pitchFamily="34" charset="-122"/>
              </a:rPr>
              <a:t>RSB-6504-4G</a:t>
            </a:r>
            <a:r>
              <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rPr>
              <a:t>产品介绍</a:t>
            </a:r>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ea typeface="微软雅黑" panose="020B0503020204020204" pitchFamily="34" charset="-122"/>
              </a:rPr>
              <a:t>内置超级电容，避免异常断电时的数据丢失和</a:t>
            </a:r>
            <a:r>
              <a:rPr lang="zh-CN" altLang="en-US" dirty="0">
                <a:latin typeface="微软雅黑" panose="020B0503020204020204" pitchFamily="34" charset="-122"/>
                <a:ea typeface="微软雅黑" panose="020B0503020204020204" pitchFamily="34" charset="-122"/>
              </a:rPr>
              <a:t>硬盘和</a:t>
            </a:r>
            <a:r>
              <a:rPr lang="en-US" altLang="zh-CN" dirty="0">
                <a:latin typeface="微软雅黑" panose="020B0503020204020204" pitchFamily="34" charset="-122"/>
                <a:ea typeface="微软雅黑" panose="020B0503020204020204" pitchFamily="34" charset="-122"/>
              </a:rPr>
              <a:t>SD</a:t>
            </a:r>
            <a:r>
              <a:rPr lang="zh-CN" altLang="en-US" dirty="0">
                <a:latin typeface="微软雅黑" panose="020B0503020204020204" pitchFamily="34" charset="-122"/>
                <a:ea typeface="微软雅黑" panose="020B0503020204020204" pitchFamily="34" charset="-122"/>
              </a:rPr>
              <a:t>卡</a:t>
            </a:r>
            <a:r>
              <a:rPr lang="zh-CN" altLang="en-US" dirty="0">
                <a:ea typeface="微软雅黑" panose="020B0503020204020204" pitchFamily="34" charset="-122"/>
              </a:rPr>
              <a:t>损坏</a:t>
            </a:r>
            <a:r>
              <a:rPr lang="en-US" altLang="zh-CN" dirty="0">
                <a:ea typeface="微软雅黑" panose="020B0503020204020204" pitchFamily="34" charset="-122"/>
              </a:rPr>
              <a:t>,</a:t>
            </a:r>
            <a:r>
              <a:rPr lang="zh-CN" altLang="en-US" dirty="0">
                <a:ea typeface="微软雅黑" panose="020B0503020204020204" pitchFamily="34" charset="-122"/>
              </a:rPr>
              <a:t>有效保护数据安全！</a:t>
            </a:r>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ea typeface="微软雅黑" panose="020B0503020204020204" pitchFamily="34" charset="-122"/>
              </a:rPr>
              <a:t>异常断电后启用超级电容电源，正常维持</a:t>
            </a:r>
            <a:r>
              <a:rPr lang="en-US" altLang="zh-CN" dirty="0">
                <a:latin typeface="微软雅黑" panose="020B0503020204020204" pitchFamily="34" charset="-122"/>
                <a:ea typeface="微软雅黑" panose="020B0503020204020204" pitchFamily="34" charset="-122"/>
              </a:rPr>
              <a:t>4</a:t>
            </a:r>
            <a:r>
              <a:rPr lang="zh-CN" altLang="en-US" dirty="0">
                <a:ea typeface="微软雅黑" panose="020B0503020204020204" pitchFamily="34" charset="-122"/>
              </a:rPr>
              <a:t>秒以上</a:t>
            </a:r>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微软雅黑" panose="020B0503020204020204" pitchFamily="34" charset="-122"/>
                <a:ea typeface="微软雅黑" panose="020B0503020204020204" pitchFamily="34" charset="-122"/>
              </a:rPr>
              <a:t>4</a:t>
            </a:r>
            <a:r>
              <a:rPr lang="zh-CN" altLang="en-US" dirty="0">
                <a:ea typeface="微软雅黑" panose="020B0503020204020204" pitchFamily="34" charset="-122"/>
              </a:rPr>
              <a:t>秒保存关键时刻录像，所有数据保存到硬盘和</a:t>
            </a:r>
            <a:r>
              <a:rPr lang="en-US" altLang="zh-CN" dirty="0">
                <a:latin typeface="微软雅黑" panose="020B0503020204020204" pitchFamily="34" charset="-122"/>
                <a:ea typeface="微软雅黑" panose="020B0503020204020204" pitchFamily="34" charset="-122"/>
              </a:rPr>
              <a:t>SD</a:t>
            </a:r>
            <a:r>
              <a:rPr lang="zh-CN" altLang="en-US" dirty="0">
                <a:ea typeface="微软雅黑" panose="020B0503020204020204" pitchFamily="34" charset="-122"/>
              </a:rPr>
              <a:t>卡</a:t>
            </a:r>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ea typeface="微软雅黑" panose="020B0503020204020204" pitchFamily="34" charset="-122"/>
              </a:rPr>
              <a:t>执行系统关机，保证数据完整性及硬盘和</a:t>
            </a:r>
            <a:r>
              <a:rPr lang="en-US" altLang="zh-CN" dirty="0">
                <a:latin typeface="微软雅黑" panose="020B0503020204020204" pitchFamily="34" charset="-122"/>
                <a:ea typeface="微软雅黑" panose="020B0503020204020204" pitchFamily="34" charset="-122"/>
              </a:rPr>
              <a:t>SD</a:t>
            </a:r>
            <a:r>
              <a:rPr lang="zh-CN" altLang="en-US" dirty="0">
                <a:ea typeface="微软雅黑" panose="020B0503020204020204" pitchFamily="34" charset="-122"/>
              </a:rPr>
              <a:t>卡安全</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62" name="图片 61" descr="chaojidianrong.jpg"/>
          <p:cNvPicPr>
            <a:picLocks noChangeAspect="1"/>
          </p:cNvPicPr>
          <p:nvPr/>
        </p:nvPicPr>
        <p:blipFill>
          <a:blip r:embed="rId2"/>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9" advTm="391"/>
    </mc:Choice>
    <mc:Fallback xmlns="">
      <p:transition advTm="39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视频兼容性好</a:t>
            </a: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ea typeface="微软雅黑" panose="020B0503020204020204" pitchFamily="34" charset="-122"/>
            </a:endParaRPr>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571472" y="1785930"/>
            <a:ext cx="2928958"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 4</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en-US" dirty="0">
                <a:latin typeface="Calibri" panose="020F0502020204030204" pitchFamily="34" charset="0"/>
                <a:ea typeface="微软雅黑" panose="020B0503020204020204" pitchFamily="34" charset="-122"/>
                <a:sym typeface="Calibri" panose="020F0502020204030204" pitchFamily="34" charset="0"/>
              </a:rPr>
              <a:t>AHD</a:t>
            </a:r>
            <a:r>
              <a:rPr lang="zh-CN" altLang="en-US" dirty="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a:latin typeface="Calibri" panose="020F0502020204030204" pitchFamily="34" charset="0"/>
                <a:ea typeface="微软雅黑" panose="020B0503020204020204" pitchFamily="34" charset="-122"/>
                <a:sym typeface="Calibri" panose="020F0502020204030204" pitchFamily="34" charset="0"/>
              </a:rPr>
              <a:t>960H/D1</a:t>
            </a:r>
            <a:r>
              <a:rPr lang="zh-CN" altLang="en-US" dirty="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●支持</a:t>
            </a:r>
            <a:r>
              <a:rPr lang="en-US" altLang="en-US"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a:latin typeface="Calibri" panose="020F0502020204030204" pitchFamily="34" charset="0"/>
                <a:ea typeface="微软雅黑" panose="020B0503020204020204" pitchFamily="34" charset="-122"/>
                <a:sym typeface="Calibri" panose="020F0502020204030204" pitchFamily="34" charset="0"/>
              </a:rPr>
              <a:t>1</a:t>
            </a:r>
            <a:r>
              <a:rPr lang="zh-CN" altLang="en-US" dirty="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a:latin typeface="Calibri" panose="020F0502020204030204" pitchFamily="34" charset="0"/>
                <a:ea typeface="微软雅黑" panose="020B0503020204020204" pitchFamily="34" charset="-122"/>
                <a:sym typeface="Calibri" panose="020F0502020204030204" pitchFamily="34" charset="0"/>
              </a:rPr>
              <a:t>1</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zh-CN" dirty="0">
                <a:latin typeface="Calibri" panose="020F0502020204030204" pitchFamily="34" charset="0"/>
                <a:ea typeface="微软雅黑" panose="020B0503020204020204" pitchFamily="34" charset="-122"/>
                <a:sym typeface="Calibri" panose="020F0502020204030204" pitchFamily="34" charset="0"/>
              </a:rPr>
              <a:t>VGA</a:t>
            </a:r>
            <a:r>
              <a:rPr lang="zh-CN" altLang="en-US" dirty="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●实现</a:t>
            </a:r>
            <a:r>
              <a:rPr lang="en-US" altLang="en-US"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en-US" dirty="0">
                <a:latin typeface="Calibri" panose="020F0502020204030204" pitchFamily="34" charset="0"/>
                <a:ea typeface="微软雅黑" panose="020B0503020204020204" pitchFamily="34" charset="-122"/>
                <a:sym typeface="Calibri" panose="020F0502020204030204" pitchFamily="34" charset="0"/>
              </a:rPr>
              <a:t>720P</a:t>
            </a:r>
            <a:r>
              <a:rPr lang="zh-CN" altLang="en-US" dirty="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4</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960H</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输入模式</a:t>
            </a: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2</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720P+2</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960H</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输入模式</a:t>
            </a: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4</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720P</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输入模式</a:t>
            </a: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a:ea typeface="微软雅黑" panose="020B0503020204020204" pitchFamily="34" charset="-122"/>
              </a:rPr>
              <a:t>3</a:t>
            </a:r>
            <a:r>
              <a:rPr lang="zh-CN" altLang="en-US" sz="2000" dirty="0">
                <a:ea typeface="微软雅黑" panose="020B0503020204020204" pitchFamily="34" charset="-122"/>
              </a:rPr>
              <a:t>组录像模式，向下兼容</a:t>
            </a:r>
            <a:r>
              <a:rPr lang="en-US" altLang="zh-CN" sz="2000" dirty="0">
                <a:ea typeface="微软雅黑" panose="020B0503020204020204" pitchFamily="34" charset="-122"/>
              </a:rPr>
              <a:t>960H/D1</a:t>
            </a:r>
            <a:endParaRPr kumimoji="0" lang="zh-CN" altLang="en-US" sz="2000" b="0" i="0" u="none" strike="noStrike" cap="none" normalizeH="0" baseline="0" dirty="0">
              <a:ln>
                <a:noFill/>
              </a:ln>
              <a:effectLst/>
              <a:latin typeface="Arial" panose="020B0604020202020204" pitchFamily="34" charset="0"/>
              <a:ea typeface="微软雅黑" panose="020B0503020204020204" pitchFamily="34" charset="-122"/>
            </a:endParaRPr>
          </a:p>
        </p:txBody>
      </p:sp>
      <p:pic>
        <p:nvPicPr>
          <p:cNvPr id="17" name="Picture 347" descr="fangbao2"/>
          <p:cNvPicPr>
            <a:picLocks noChangeAspect="1"/>
          </p:cNvPicPr>
          <p:nvPr/>
        </p:nvPicPr>
        <p:blipFill>
          <a:blip r:embed="rId3"/>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3"/>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3"/>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3"/>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3"/>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3"/>
          <a:stretch>
            <a:fillRect/>
          </a:stretch>
        </p:blipFill>
        <p:spPr>
          <a:xfrm>
            <a:off x="4107180" y="2000250"/>
            <a:ext cx="789940" cy="75819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p14:dur="9" advTm="1408"/>
    </mc:Choice>
    <mc:Fallback xmlns="">
      <p:transition advTm="1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ea typeface="微软雅黑" panose="020B0503020204020204" pitchFamily="34" charset="-122"/>
              </a:rPr>
              <a:t>易使用</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 </a:t>
            </a:r>
            <a:r>
              <a:rPr lang="zh-CN" altLang="en-US" dirty="0">
                <a:latin typeface="Calibri" panose="020F0502020204030204" pitchFamily="34" charset="0"/>
                <a:ea typeface="微软雅黑" panose="020B0503020204020204" pitchFamily="34" charset="-122"/>
                <a:sym typeface="Calibri" panose="020F0502020204030204" pitchFamily="34" charset="0"/>
              </a:rPr>
              <a:t>全新</a:t>
            </a:r>
            <a:r>
              <a:rPr lang="en-US" altLang="zh-CN" dirty="0">
                <a:latin typeface="Calibri" panose="020F0502020204030204" pitchFamily="34" charset="0"/>
                <a:ea typeface="微软雅黑" panose="020B0503020204020204" pitchFamily="34" charset="-122"/>
                <a:sym typeface="Calibri" panose="020F0502020204030204" pitchFamily="34" charset="0"/>
              </a:rPr>
              <a:t>UI</a:t>
            </a:r>
            <a:r>
              <a:rPr lang="zh-CN" altLang="en-US" dirty="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a:latin typeface="Calibri" panose="020F0502020204030204" pitchFamily="34" charset="0"/>
                <a:ea typeface="微软雅黑" panose="020B0503020204020204" pitchFamily="34" charset="-122"/>
                <a:sym typeface="Calibri" panose="020F0502020204030204" pitchFamily="34" charset="0"/>
              </a:rPr>
              <a:t>USB</a:t>
            </a:r>
            <a:r>
              <a:rPr lang="zh-CN" altLang="en-US" dirty="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4G</a:t>
            </a:r>
            <a:r>
              <a:rPr lang="zh-CN" altLang="en-US" dirty="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a:latin typeface="Calibri" panose="020F0502020204030204" pitchFamily="34" charset="0"/>
                <a:ea typeface="微软雅黑" panose="020B0503020204020204" pitchFamily="34" charset="-122"/>
                <a:sym typeface="Calibri" panose="020F0502020204030204" pitchFamily="34" charset="0"/>
              </a:rPr>
              <a:t>    </a:t>
            </a:r>
            <a:r>
              <a:rPr lang="en-US" altLang="zh-CN" dirty="0" err="1">
                <a:latin typeface="Calibri" panose="020F0502020204030204" pitchFamily="34" charset="0"/>
                <a:ea typeface="微软雅黑" panose="020B0503020204020204" pitchFamily="34" charset="-122"/>
                <a:sym typeface="Calibri" panose="020F0502020204030204" pitchFamily="34" charset="0"/>
              </a:rPr>
              <a:t>wifi</a:t>
            </a:r>
            <a:r>
              <a:rPr lang="zh-CN" altLang="en-US" dirty="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I/O</a:t>
            </a:r>
            <a:r>
              <a:rPr lang="zh-CN" altLang="en-US" dirty="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2"/>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3"/>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4"/>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5"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pic>
        <p:nvPicPr>
          <p:cNvPr id="19" name="图片 18"/>
          <p:cNvPicPr>
            <a:picLocks noChangeAspect="1"/>
          </p:cNvPicPr>
          <p:nvPr/>
        </p:nvPicPr>
        <p:blipFill>
          <a:blip r:embed="rId6" cstate="print"/>
          <a:stretch>
            <a:fillRect/>
          </a:stretch>
        </p:blipFill>
        <p:spPr>
          <a:xfrm>
            <a:off x="6445905" y="1688155"/>
            <a:ext cx="2245418" cy="105481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462"/>
    </mc:Choice>
    <mc:Fallback xmlns="">
      <p:transition advTm="4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ea typeface="微软雅黑" panose="020B0503020204020204" pitchFamily="34" charset="-122"/>
              </a:rPr>
              <a:t>一键向导</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3"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4"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5"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6"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7"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8"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9" advTm="447"/>
    </mc:Choice>
    <mc:Fallback xmlns="">
      <p:transition advTm="44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1026" name="Picture 2"/>
          <p:cNvPicPr>
            <a:picLocks noChangeAspect="1" noChangeArrowheads="1"/>
          </p:cNvPicPr>
          <p:nvPr/>
        </p:nvPicPr>
        <p:blipFill>
          <a:blip r:embed="rId2"/>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p14:dur="9" advTm="1578"/>
    </mc:Choice>
    <mc:Fallback xmlns="">
      <p:transition advTm="15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2050" name="Picture 2"/>
          <p:cNvPicPr>
            <a:picLocks noChangeAspect="1" noChangeArrowheads="1"/>
          </p:cNvPicPr>
          <p:nvPr/>
        </p:nvPicPr>
        <p:blipFill>
          <a:blip r:embed="rId2"/>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4"/>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mc:AlternateContent xmlns:mc="http://schemas.openxmlformats.org/markup-compatibility/2006" xmlns:p14="http://schemas.microsoft.com/office/powerpoint/2010/main">
    <mc:Choice Requires="p14">
      <p:transition p14:dur="9" advTm="495"/>
    </mc:Choice>
    <mc:Fallback xmlns="">
      <p:transition advTm="4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3074" name="Picture 2"/>
          <p:cNvPicPr>
            <a:picLocks noChangeAspect="1" noChangeArrowheads="1"/>
          </p:cNvPicPr>
          <p:nvPr/>
        </p:nvPicPr>
        <p:blipFill>
          <a:blip r:embed="rId2"/>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5"/>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6"/>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7"/>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8"/>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9"/>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10"/>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1"/>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2"/>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3"/>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4"/>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5"/>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6"/>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7"/>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8"/>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9"/>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mc:AlternateContent xmlns:mc="http://schemas.openxmlformats.org/markup-compatibility/2006" xmlns:p14="http://schemas.microsoft.com/office/powerpoint/2010/main">
    <mc:Choice Requires="p14">
      <p:transition p14:dur="9" advTm="863"/>
    </mc:Choice>
    <mc:Fallback xmlns="">
      <p:transition advTm="8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pic>
        <p:nvPicPr>
          <p:cNvPr id="1026" name="Picture 2"/>
          <p:cNvPicPr>
            <a:picLocks noChangeAspect="1" noChangeArrowheads="1"/>
          </p:cNvPicPr>
          <p:nvPr/>
        </p:nvPicPr>
        <p:blipFill>
          <a:blip r:embed="rId2"/>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3"/>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4"/>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5"/>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6"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7"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pic>
        <p:nvPicPr>
          <p:cNvPr id="1034" name="Picture 10" descr="C:\Documents and Settings\Administrator\桌面\未标题-1 拷贝.jpg"/>
          <p:cNvPicPr>
            <a:picLocks noChangeAspect="1" noChangeArrowheads="1"/>
          </p:cNvPicPr>
          <p:nvPr/>
        </p:nvPicPr>
        <p:blipFill>
          <a:blip r:embed="rId8"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9"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10"/>
          <a:stretch>
            <a:fillRect/>
          </a:stretch>
        </p:blipFill>
        <p:spPr>
          <a:xfrm>
            <a:off x="920750" y="1664335"/>
            <a:ext cx="2344420" cy="187134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502"/>
    </mc:Choice>
    <mc:Fallback xmlns="">
      <p:transition advTm="5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倒车影像</a:t>
            </a: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ea typeface="微软雅黑" panose="020B0503020204020204" pitchFamily="34" charset="-122"/>
            </a:endParaRPr>
          </a:p>
        </p:txBody>
      </p:sp>
      <p:pic>
        <p:nvPicPr>
          <p:cNvPr id="62" name="图片 61" descr="未标题-1.jpg"/>
          <p:cNvPicPr>
            <a:picLocks noChangeAspect="1"/>
          </p:cNvPicPr>
          <p:nvPr/>
        </p:nvPicPr>
        <p:blipFill>
          <a:blip r:embed="rId2"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3"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9" advTm="557"/>
    </mc:Choice>
    <mc:Fallback xmlns="">
      <p:transition advTm="55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a:latin typeface="Calibri" panose="020F0502020204030204" pitchFamily="34" charset="0"/>
                <a:ea typeface="微软雅黑" panose="020B0503020204020204" pitchFamily="34" charset="-122"/>
                <a:sym typeface="Calibri" panose="020F0502020204030204" pitchFamily="34" charset="0"/>
              </a:rPr>
              <a:t>100</a:t>
            </a:r>
            <a:r>
              <a:rPr lang="zh-CN" altLang="en-US" dirty="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pic>
        <p:nvPicPr>
          <p:cNvPr id="59" name="图片 58" descr="电视墙.JPG"/>
          <p:cNvPicPr>
            <a:picLocks noChangeAspect="1"/>
          </p:cNvPicPr>
          <p:nvPr/>
        </p:nvPicPr>
        <p:blipFill>
          <a:blip r:embed="rId2"/>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3"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4"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电视墙</a:t>
            </a:r>
          </a:p>
        </p:txBody>
      </p:sp>
    </p:spTree>
  </p:cSld>
  <p:clrMapOvr>
    <a:masterClrMapping/>
  </p:clrMapOvr>
  <mc:AlternateContent xmlns:mc="http://schemas.openxmlformats.org/markup-compatibility/2006" xmlns:p14="http://schemas.microsoft.com/office/powerpoint/2010/main">
    <mc:Choice Requires="p14">
      <p:transition p14:dur="9" advTm="226"/>
    </mc:Choice>
    <mc:Fallback xmlns="">
      <p:transition advTm="22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功能特点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3</a:t>
            </a: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个性化定制</a:t>
            </a:r>
          </a:p>
        </p:txBody>
      </p:sp>
      <p:pic>
        <p:nvPicPr>
          <p:cNvPr id="4099" name="Picture 3"/>
          <p:cNvPicPr>
            <a:picLocks noChangeAspect="1" noChangeArrowheads="1"/>
          </p:cNvPicPr>
          <p:nvPr/>
        </p:nvPicPr>
        <p:blipFill>
          <a:blip r:embed="rId2"/>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3"/>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4"/>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a:latin typeface="Calibri" panose="020F0502020204030204" pitchFamily="34" charset="0"/>
                <a:ea typeface="微软雅黑" panose="020B0503020204020204" pitchFamily="34" charset="-122"/>
                <a:sym typeface="Calibri" panose="020F0502020204030204" pitchFamily="34" charset="0"/>
              </a:rPr>
              <a:t>ID</a:t>
            </a:r>
            <a:r>
              <a:rPr lang="zh-CN" altLang="en-US" dirty="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pic>
        <p:nvPicPr>
          <p:cNvPr id="61" name="图片 60" descr="Catch5.jpg"/>
          <p:cNvPicPr>
            <a:picLocks noChangeAspect="1"/>
          </p:cNvPicPr>
          <p:nvPr/>
        </p:nvPicPr>
        <p:blipFill>
          <a:blip r:embed="rId5"/>
          <a:stretch>
            <a:fillRect/>
          </a:stretch>
        </p:blipFill>
        <p:spPr>
          <a:xfrm>
            <a:off x="3714744" y="2571748"/>
            <a:ext cx="4286280" cy="267952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advTm="172"/>
    </mc:Choice>
    <mc:Fallback xmlns="">
      <p:transition advTm="1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第</a:t>
            </a:r>
            <a:r>
              <a:rPr lang="zh-CN" altLang="en-US" dirty="0">
                <a:solidFill>
                  <a:schemeClr val="bg1"/>
                </a:solidFill>
                <a:ea typeface="微软雅黑" panose="020B0503020204020204" pitchFamily="34" charset="-122"/>
              </a:rPr>
              <a:t>四</a:t>
            </a:r>
            <a:r>
              <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部分</a:t>
            </a: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平台介绍</a:t>
            </a: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系统架构</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en-US" altLang="zh-CN"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 </a:t>
            </a:r>
            <a:r>
              <a:rPr kumimoji="0" lang="zh-CN" altLang="en-US"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平台简介</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ea typeface="微软雅黑" panose="020B0503020204020204" pitchFamily="34" charset="-122"/>
                <a:cs typeface="Arial" panose="020B0604020202020204" pitchFamily="34" charset="0"/>
              </a:rPr>
              <a:t>4</a:t>
            </a: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advTm="170"/>
    </mc:Choice>
    <mc:Fallback xmlns="">
      <p:transition advTm="17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平台介绍</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4</a:t>
            </a: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a:latin typeface="微软雅黑" panose="020B0503020204020204" pitchFamily="34" charset="-122"/>
                <a:ea typeface="微软雅黑" panose="020B0503020204020204" pitchFamily="34" charset="-122"/>
                <a:sym typeface="Calibri" panose="020F0502020204030204" pitchFamily="34" charset="0"/>
              </a:rPr>
              <a:t>●</a:t>
            </a:r>
            <a:r>
              <a:rPr lang="en-US" altLang="en-US" sz="1200" dirty="0">
                <a:latin typeface="微软雅黑" panose="020B0503020204020204" pitchFamily="34" charset="-122"/>
                <a:ea typeface="微软雅黑" panose="020B0503020204020204" pitchFamily="34" charset="-122"/>
                <a:sym typeface="Calibri" panose="020F0502020204030204" pitchFamily="34" charset="0"/>
              </a:rPr>
              <a:t> </a:t>
            </a:r>
            <a:r>
              <a:rPr lang="en-US" dirty="0">
                <a:latin typeface="微软雅黑" panose="020B0503020204020204" pitchFamily="34" charset="-122"/>
                <a:ea typeface="微软雅黑" panose="020B0503020204020204" pitchFamily="34" charset="-122"/>
              </a:rPr>
              <a:t>CMS</a:t>
            </a:r>
            <a:r>
              <a:rPr lang="zh-CN" altLang="en-US" sz="1400" dirty="0">
                <a:latin typeface="微软雅黑" panose="020B0503020204020204" pitchFamily="34" charset="-122"/>
                <a:ea typeface="微软雅黑" panose="020B0503020204020204" pitchFamily="34" charset="-122"/>
              </a:rPr>
              <a:t>是基于无线网络对各类车辆进行集中管理、监控及调度的系统。</a:t>
            </a:r>
            <a:r>
              <a:rPr lang="en-US" sz="1400" dirty="0">
                <a:latin typeface="微软雅黑" panose="020B0503020204020204" pitchFamily="34" charset="-122"/>
                <a:ea typeface="微软雅黑" panose="020B0503020204020204" pitchFamily="34" charset="-122"/>
              </a:rPr>
              <a:t>CMS</a:t>
            </a:r>
            <a:r>
              <a:rPr lang="zh-CN" altLang="en-US" sz="1400" dirty="0">
                <a:latin typeface="微软雅黑" panose="020B0503020204020204" pitchFamily="34" charset="-122"/>
                <a:ea typeface="微软雅黑" panose="020B0503020204020204" pitchFamily="34" charset="-122"/>
              </a:rPr>
              <a:t>以高品质、高效率的集中化、分布式网络管理为架构，以视频、音频、数据等多媒体信息的网络传输为基础，为用户执行实时监视、</a:t>
            </a:r>
            <a:r>
              <a:rPr lang="en-US" sz="1400" dirty="0">
                <a:latin typeface="微软雅黑" panose="020B0503020204020204" pitchFamily="34" charset="-122"/>
                <a:ea typeface="微软雅黑" panose="020B0503020204020204" pitchFamily="34" charset="-122"/>
              </a:rPr>
              <a:t>GPS/BD</a:t>
            </a:r>
            <a:r>
              <a:rPr lang="zh-CN" altLang="en-US" sz="1400" dirty="0">
                <a:latin typeface="微软雅黑" panose="020B0503020204020204" pitchFamily="34" charset="-122"/>
                <a:ea typeface="微软雅黑" panose="020B0503020204020204" pitchFamily="34" charset="-122"/>
              </a:rPr>
              <a:t>定位、录像存储、车辆调度及报警预警的安全防范工作</a:t>
            </a:r>
            <a:r>
              <a:rPr lang="zh-CN" altLang="en-US" sz="1200" dirty="0">
                <a:latin typeface="微软雅黑" panose="020B0503020204020204" pitchFamily="34" charset="-122"/>
                <a:ea typeface="微软雅黑" panose="020B0503020204020204" pitchFamily="34" charset="-122"/>
              </a:rPr>
              <a:t>。</a:t>
            </a:r>
            <a:endParaRPr lang="en-US" altLang="zh-CN" dirty="0">
              <a:latin typeface="微软雅黑" panose="020B0503020204020204" pitchFamily="34" charset="-122"/>
              <a:ea typeface="微软雅黑" panose="020B0503020204020204" pitchFamily="34" charset="-122"/>
            </a:endParaRPr>
          </a:p>
          <a:p>
            <a:r>
              <a:rPr lang="zh-CN" altLang="en-US" dirty="0">
                <a:latin typeface="微软雅黑" panose="020B0503020204020204" pitchFamily="34" charset="-122"/>
                <a:ea typeface="微软雅黑" panose="020B0503020204020204" pitchFamily="34" charset="-122"/>
                <a:sym typeface="Calibri" panose="020F0502020204030204" pitchFamily="34" charset="0"/>
              </a:rPr>
              <a:t>●</a:t>
            </a:r>
            <a:r>
              <a:rPr lang="en-US" dirty="0">
                <a:latin typeface="微软雅黑" panose="020B0503020204020204" pitchFamily="34" charset="-122"/>
                <a:ea typeface="微软雅黑" panose="020B0503020204020204" pitchFamily="34" charset="-122"/>
              </a:rPr>
              <a:t>CMS</a:t>
            </a:r>
            <a:r>
              <a:rPr lang="zh-CN" altLang="en-US" sz="1400" dirty="0">
                <a:latin typeface="微软雅黑" panose="020B0503020204020204" pitchFamily="34" charset="-122"/>
                <a:ea typeface="微软雅黑" panose="020B0503020204020204" pitchFamily="34" charset="-122"/>
              </a:rPr>
              <a:t>系统可实现无线远程实时视频监控、</a:t>
            </a:r>
            <a:r>
              <a:rPr lang="en-US" sz="1400" dirty="0">
                <a:latin typeface="微软雅黑" panose="020B0503020204020204" pitchFamily="34" charset="-122"/>
                <a:ea typeface="微软雅黑" panose="020B0503020204020204" pitchFamily="34" charset="-122"/>
              </a:rPr>
              <a:t>GPS/BD</a:t>
            </a:r>
            <a:r>
              <a:rPr lang="zh-CN" altLang="en-US" sz="1400" dirty="0">
                <a:latin typeface="微软雅黑" panose="020B0503020204020204" pitchFamily="34" charset="-122"/>
                <a:ea typeface="微软雅黑" panose="020B0503020204020204" pitchFamily="34" charset="-122"/>
              </a:rPr>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a:latin typeface="微软雅黑" panose="020B0503020204020204" pitchFamily="34" charset="-122"/>
              <a:ea typeface="微软雅黑" panose="020B0503020204020204" pitchFamily="34" charset="-122"/>
              <a:sym typeface="Calibri" panose="020F0502020204030204" pitchFamily="34" charset="0"/>
            </a:endParaRPr>
          </a:p>
          <a:p>
            <a:endParaRPr lang="en-US" altLang="zh-CN" dirty="0">
              <a:latin typeface="微软雅黑" panose="020B0503020204020204" pitchFamily="34" charset="-122"/>
              <a:ea typeface="微软雅黑" panose="020B0503020204020204" pitchFamily="34" charset="-122"/>
              <a:sym typeface="Calibri" panose="020F0502020204030204" pitchFamily="34" charset="0"/>
            </a:endParaRPr>
          </a:p>
          <a:p>
            <a:endParaRPr lang="zh-CN" altLang="en-US" dirty="0">
              <a:latin typeface="微软雅黑" panose="020B0503020204020204" pitchFamily="34" charset="-122"/>
              <a:ea typeface="微软雅黑" panose="020B0503020204020204" pitchFamily="34" charset="-122"/>
            </a:endParaRPr>
          </a:p>
        </p:txBody>
      </p:sp>
      <p:pic>
        <p:nvPicPr>
          <p:cNvPr id="3074" name="Picture 2"/>
          <p:cNvPicPr>
            <a:picLocks noChangeAspect="1" noChangeArrowheads="1"/>
          </p:cNvPicPr>
          <p:nvPr/>
        </p:nvPicPr>
        <p:blipFill>
          <a:blip r:embed="rId2"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微软雅黑" panose="020B0503020204020204" pitchFamily="34" charset="-122"/>
              </a:rPr>
              <a:t>简介</a:t>
            </a: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3"/>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CMS</a:t>
            </a:r>
            <a:r>
              <a:rPr kumimoji="0" lang="zh-CN" altLang="en-US" sz="32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平台</a:t>
            </a: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微软雅黑" panose="020B0503020204020204" pitchFamily="34" charset="-122"/>
              </a:rPr>
              <a:t>服务器</a:t>
            </a: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微软雅黑" panose="020B0503020204020204" pitchFamily="34" charset="-122"/>
              </a:rPr>
              <a:t>客户端</a:t>
            </a:r>
          </a:p>
        </p:txBody>
      </p:sp>
    </p:spTree>
  </p:cSld>
  <p:clrMapOvr>
    <a:masterClrMapping/>
  </p:clrMapOvr>
  <mc:AlternateContent xmlns:mc="http://schemas.openxmlformats.org/markup-compatibility/2006" xmlns:p14="http://schemas.microsoft.com/office/powerpoint/2010/main">
    <mc:Choice Requires="p14">
      <p:transition p14:dur="9" advTm="6745"/>
    </mc:Choice>
    <mc:Fallback xmlns="">
      <p:transition advTm="674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平台介绍</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pic>
        <p:nvPicPr>
          <p:cNvPr id="2051" name="Picture 3"/>
          <p:cNvPicPr>
            <a:picLocks noChangeAspect="1" noChangeArrowheads="1"/>
          </p:cNvPicPr>
          <p:nvPr/>
        </p:nvPicPr>
        <p:blipFill>
          <a:blip r:embed="rId2"/>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pic>
        <p:nvPicPr>
          <p:cNvPr id="65" name="Picture 4"/>
          <p:cNvPicPr>
            <a:picLocks noChangeAspect="1" noChangeArrowheads="1"/>
          </p:cNvPicPr>
          <p:nvPr/>
        </p:nvPicPr>
        <p:blipFill>
          <a:blip r:embed="rId3"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4"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5"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6"/>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7"/>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微软雅黑" panose="020B0503020204020204" pitchFamily="34" charset="-122"/>
              </a:rPr>
              <a:t>Internet        WIFI</a:t>
            </a:r>
            <a:endParaRPr kumimoji="0" lang="zh-CN" altLang="en-US" sz="16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微软雅黑" panose="020B0503020204020204" pitchFamily="34" charset="-122"/>
            </a:endParaRPr>
          </a:p>
        </p:txBody>
      </p:sp>
      <p:pic>
        <p:nvPicPr>
          <p:cNvPr id="2053" name="Picture 5"/>
          <p:cNvPicPr>
            <a:picLocks noChangeAspect="1" noChangeArrowheads="1"/>
          </p:cNvPicPr>
          <p:nvPr/>
        </p:nvPicPr>
        <p:blipFill>
          <a:blip r:embed="rId8"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9"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3G</a:t>
            </a:r>
            <a:r>
              <a:rPr lang="en-US" altLang="zh-CN" sz="1200" dirty="0">
                <a:solidFill>
                  <a:schemeClr val="accent1">
                    <a:lumMod val="60000"/>
                    <a:lumOff val="40000"/>
                  </a:schemeClr>
                </a:solidFill>
                <a:ea typeface="微软雅黑" panose="020B0503020204020204" pitchFamily="34" charset="-122"/>
              </a:rPr>
              <a:t>4G</a:t>
            </a:r>
            <a:r>
              <a:rPr lang="zh-CN" altLang="en-US" sz="1200" dirty="0">
                <a:solidFill>
                  <a:schemeClr val="accent1">
                    <a:lumMod val="60000"/>
                    <a:lumOff val="40000"/>
                  </a:schemeClr>
                </a:solidFill>
                <a:ea typeface="微软雅黑" panose="020B0503020204020204" pitchFamily="34" charset="-122"/>
              </a:rPr>
              <a:t>基站</a:t>
            </a:r>
            <a:endParaRPr kumimoji="0" lang="zh-CN" altLang="en-US" sz="12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endParaRPr>
          </a:p>
        </p:txBody>
      </p:sp>
      <p:pic>
        <p:nvPicPr>
          <p:cNvPr id="2055" name="Picture 7"/>
          <p:cNvPicPr>
            <a:picLocks noChangeAspect="1" noChangeArrowheads="1"/>
          </p:cNvPicPr>
          <p:nvPr/>
        </p:nvPicPr>
        <p:blipFill>
          <a:blip r:embed="rId10"/>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1"/>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2"/>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4</a:t>
            </a: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系统架构</a:t>
            </a:r>
          </a:p>
        </p:txBody>
      </p:sp>
      <p:pic>
        <p:nvPicPr>
          <p:cNvPr id="71" name="Picture 2" descr="正45"/>
          <p:cNvPicPr>
            <a:picLocks noChangeAspect="1" noChangeArrowheads="1"/>
          </p:cNvPicPr>
          <p:nvPr/>
        </p:nvPicPr>
        <p:blipFill>
          <a:blip r:embed="rId13"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15" name="explode.wav"/>
          </p:stSnd>
        </p:sndAc>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微软雅黑" panose="020B0503020204020204" pitchFamily="34"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第五部分</a:t>
            </a: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平台特点</a:t>
            </a:r>
          </a:p>
        </p:txBody>
      </p:sp>
      <p:sp>
        <p:nvSpPr>
          <p:cNvPr id="82" name="矩形 81"/>
          <p:cNvSpPr/>
          <p:nvPr/>
        </p:nvSpPr>
        <p:spPr bwMode="auto">
          <a:xfrm>
            <a:off x="435768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实时预览</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84" name="矩形 83"/>
          <p:cNvSpPr/>
          <p:nvPr/>
        </p:nvSpPr>
        <p:spPr bwMode="auto">
          <a:xfrm>
            <a:off x="3000364"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rPr>
              <a:t>√</a:t>
            </a:r>
            <a:r>
              <a:rPr kumimoji="0" lang="en-US" altLang="zh-CN"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 </a:t>
            </a:r>
            <a:r>
              <a:rPr kumimoji="0" lang="zh-CN" altLang="en-US" sz="1800" b="0" i="0" u="none" strike="noStrike" cap="none" normalizeH="0" dirty="0">
                <a:ln>
                  <a:noFill/>
                </a:ln>
                <a:solidFill>
                  <a:schemeClr val="bg1"/>
                </a:solidFill>
                <a:effectLst/>
                <a:latin typeface="Arial" panose="020B0604020202020204" pitchFamily="34" charset="0"/>
                <a:ea typeface="微软雅黑" panose="020B0503020204020204" pitchFamily="34" charset="-122"/>
              </a:rPr>
              <a:t>主要功能</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ea typeface="微软雅黑" panose="020B0503020204020204" pitchFamily="34" charset="-122"/>
                <a:cs typeface="Arial" panose="020B0604020202020204" pitchFamily="34" charset="0"/>
              </a:rPr>
              <a:t>5</a:t>
            </a:r>
          </a:p>
        </p:txBody>
      </p:sp>
      <p:sp>
        <p:nvSpPr>
          <p:cNvPr id="157" name="矩形 156"/>
          <p:cNvSpPr/>
          <p:nvPr/>
        </p:nvSpPr>
        <p:spPr bwMode="auto">
          <a:xfrm>
            <a:off x="578644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轨迹回放</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信息管理</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报警联动</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160" name="矩形 159"/>
          <p:cNvSpPr/>
          <p:nvPr/>
        </p:nvSpPr>
        <p:spPr bwMode="auto">
          <a:xfrm>
            <a:off x="721520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录像回放</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161" name="矩形 160"/>
          <p:cNvSpPr/>
          <p:nvPr/>
        </p:nvSpPr>
        <p:spPr bwMode="auto">
          <a:xfrm>
            <a:off x="578644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ea typeface="微软雅黑" panose="020B0503020204020204" pitchFamily="34" charset="-122"/>
              </a:rPr>
              <a:t>√ </a:t>
            </a:r>
            <a:r>
              <a:rPr lang="zh-CN" altLang="en-US" dirty="0">
                <a:solidFill>
                  <a:schemeClr val="bg1"/>
                </a:solidFill>
                <a:ea typeface="微软雅黑" panose="020B0503020204020204" pitchFamily="34" charset="-122"/>
              </a:rPr>
              <a:t>电子地图</a:t>
            </a:r>
            <a:endParaRPr kumimoji="0" lang="zh-CN" altLang="en-US" sz="1800" b="0" i="0" u="none" strike="noStrike" cap="none" normalizeH="0" baseline="0" dirty="0">
              <a:ln>
                <a:noFill/>
              </a:ln>
              <a:solidFill>
                <a:schemeClr val="bg1"/>
              </a:solidFill>
              <a:effectLst/>
              <a:latin typeface="Arial" panose="020B0604020202020204" pitchFamily="34" charset="0"/>
              <a:ea typeface="微软雅黑" panose="020B0503020204020204" pitchFamily="34"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4" name="explode.wav"/>
          </p:stSnd>
        </p:sndAc>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2"/>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a:latin typeface="Calibri" panose="020F0502020204030204" pitchFamily="34" charset="0"/>
                <a:ea typeface="微软雅黑" panose="020B0503020204020204" pitchFamily="34" charset="-122"/>
                <a:sym typeface="Calibri" panose="020F0502020204030204" pitchFamily="34" charset="0"/>
              </a:rPr>
              <a:t>。</a:t>
            </a:r>
            <a:r>
              <a:rPr lang="en-US" altLang="en-US" sz="1200" dirty="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ea typeface="微软雅黑" panose="020B0503020204020204" pitchFamily="34" charset="-122"/>
            </a:endParaRPr>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实时音视频监控</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latin typeface="微软雅黑" panose="020B0503020204020204" pitchFamily="34" charset="-122"/>
                <a:ea typeface="微软雅黑" panose="020B0503020204020204" pitchFamily="34" charset="-122"/>
                <a:sym typeface="Calibri" panose="020F0502020204030204" pitchFamily="34" charset="0"/>
              </a:rPr>
              <a:t>支持云台控制功能，远程断油断电</a:t>
            </a:r>
            <a:endParaRPr lang="zh-CN" altLang="en-US" sz="1200" dirty="0">
              <a:latin typeface="微软雅黑" panose="020B0503020204020204" pitchFamily="34" charset="-122"/>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实时车辆前端图片抓拍功能</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双向语音对讲、车辆广播功能、超速提醒</a:t>
            </a:r>
            <a:endParaRPr lang="zh-CN" altLang="en-US" sz="1400" dirty="0">
              <a:ea typeface="微软雅黑" panose="020B0503020204020204" pitchFamily="34" charset="-122"/>
            </a:endParaRP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微软雅黑" panose="020B0503020204020204" pitchFamily="34"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车辆历史轨迹随时调取回放</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回放过程显示车辆运行状态</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支持速度表生成、里程统计</a:t>
            </a:r>
            <a:endParaRPr lang="en-US" altLang="zh-CN" sz="1200" dirty="0">
              <a:ea typeface="微软雅黑" panose="020B0503020204020204" pitchFamily="34" charset="-122"/>
            </a:endParaRPr>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设备端远程录像搜索、 下载及回放</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服务器端远程录像搜索、下载及回放</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微软雅黑" panose="020B0503020204020204" pitchFamily="34"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规则管理</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运营管理</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强大的报表统计</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微软雅黑" panose="020B0503020204020204" pitchFamily="34"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报警联动配置</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报警屏蔽配置</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系统设置</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录像设置</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报表查询</a:t>
            </a:r>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微软雅黑" panose="020B0503020204020204" pitchFamily="34"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ea typeface="微软雅黑" panose="020B0503020204020204" pitchFamily="34" charset="-122"/>
              </a:rPr>
              <a:t>• </a:t>
            </a:r>
            <a:r>
              <a:rPr lang="zh-CN" altLang="en-US" sz="1200" dirty="0">
                <a:ea typeface="微软雅黑" panose="020B0503020204020204" pitchFamily="34" charset="-122"/>
              </a:rPr>
              <a:t>支持卫星地图</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车辆实时状态显示</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电子围栏地图管理</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车辆的快速定位及跟踪</a:t>
            </a:r>
            <a:endParaRPr lang="en-US" altLang="zh-CN" sz="1200" dirty="0">
              <a:ea typeface="微软雅黑" panose="020B0503020204020204" pitchFamily="34" charset="-122"/>
            </a:endParaRPr>
          </a:p>
          <a:p>
            <a:r>
              <a:rPr lang="en-US" altLang="zh-CN" sz="1200" dirty="0">
                <a:ea typeface="微软雅黑" panose="020B0503020204020204" pitchFamily="34" charset="-122"/>
              </a:rPr>
              <a:t>• </a:t>
            </a:r>
            <a:r>
              <a:rPr lang="zh-CN" altLang="en-US" sz="1200" dirty="0">
                <a:ea typeface="微软雅黑" panose="020B0503020204020204" pitchFamily="34" charset="-122"/>
              </a:rPr>
              <a:t>车辆在线状态及数目统计</a:t>
            </a:r>
            <a:endParaRPr lang="en-US" altLang="zh-CN" sz="1200" dirty="0">
              <a:ea typeface="微软雅黑" panose="020B0503020204020204" pitchFamily="34" charset="-122"/>
            </a:endParaRPr>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4" name="explode.wav"/>
          </p:stSnd>
        </p:sndAc>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实时预览</a:t>
            </a: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pic>
        <p:nvPicPr>
          <p:cNvPr id="229" name="Picture 8"/>
          <p:cNvPicPr>
            <a:picLocks noChangeAspect="1" noChangeArrowheads="1"/>
          </p:cNvPicPr>
          <p:nvPr/>
        </p:nvPicPr>
        <p:blipFill>
          <a:blip r:embed="rId2"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3"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4"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5"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微软雅黑" panose="020B0503020204020204" pitchFamily="34" charset="-122"/>
                <a:ea typeface="微软雅黑" panose="020B0503020204020204" pitchFamily="34" charset="-122"/>
              </a:rPr>
              <a:t> PC</a:t>
            </a:r>
            <a:r>
              <a:rPr lang="zh-CN" altLang="en-US" dirty="0">
                <a:latin typeface="微软雅黑" panose="020B0503020204020204" pitchFamily="34" charset="-122"/>
                <a:ea typeface="微软雅黑" panose="020B0503020204020204" pitchFamily="34" charset="-122"/>
              </a:rPr>
              <a:t>客户端（</a:t>
            </a:r>
            <a:r>
              <a:rPr lang="en-US" altLang="en-US" dirty="0">
                <a:latin typeface="微软雅黑" panose="020B0503020204020204" pitchFamily="34" charset="-122"/>
                <a:ea typeface="微软雅黑" panose="020B0503020204020204" pitchFamily="34" charset="-122"/>
              </a:rPr>
              <a:t>B/S</a:t>
            </a:r>
            <a:r>
              <a:rPr lang="zh-CN" altLang="en-US" dirty="0">
                <a:latin typeface="微软雅黑" panose="020B0503020204020204" pitchFamily="34" charset="-122"/>
                <a:ea typeface="微软雅黑" panose="020B0503020204020204" pitchFamily="34" charset="-122"/>
              </a:rPr>
              <a:t>或</a:t>
            </a:r>
            <a:r>
              <a:rPr lang="en-US" altLang="en-US" dirty="0">
                <a:latin typeface="微软雅黑" panose="020B0503020204020204" pitchFamily="34" charset="-122"/>
                <a:ea typeface="微软雅黑" panose="020B0503020204020204" pitchFamily="34" charset="-122"/>
              </a:rPr>
              <a:t>C/S</a:t>
            </a:r>
            <a:r>
              <a:rPr lang="zh-CN" altLang="en-US" dirty="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移动终端（</a:t>
            </a:r>
            <a:r>
              <a:rPr lang="en-US" altLang="en-US" dirty="0">
                <a:latin typeface="微软雅黑" panose="020B0503020204020204" pitchFamily="34" charset="-122"/>
                <a:ea typeface="微软雅黑" panose="020B0503020204020204" pitchFamily="34" charset="-122"/>
              </a:rPr>
              <a:t>Android</a:t>
            </a:r>
            <a:r>
              <a:rPr lang="zh-CN" altLang="en-US" dirty="0">
                <a:latin typeface="微软雅黑" panose="020B0503020204020204" pitchFamily="34" charset="-122"/>
                <a:ea typeface="微软雅黑" panose="020B0503020204020204" pitchFamily="34" charset="-122"/>
              </a:rPr>
              <a:t>或</a:t>
            </a:r>
            <a:r>
              <a:rPr lang="en-US" altLang="en-US" dirty="0">
                <a:latin typeface="微软雅黑" panose="020B0503020204020204" pitchFamily="34" charset="-122"/>
                <a:ea typeface="微软雅黑" panose="020B0503020204020204" pitchFamily="34" charset="-122"/>
              </a:rPr>
              <a:t>IOS</a:t>
            </a:r>
            <a:r>
              <a:rPr lang="zh-CN" altLang="en-US" dirty="0">
                <a:latin typeface="微软雅黑" panose="020B0503020204020204" pitchFamily="34" charset="-122"/>
                <a:ea typeface="微软雅黑" panose="020B0503020204020204" pitchFamily="34" charset="-122"/>
              </a:rPr>
              <a:t>）实时监控</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endParaRPr lang="zh-CN" altLang="en-US" dirty="0">
              <a:latin typeface="微软雅黑" panose="020B0503020204020204" pitchFamily="34" charset="-122"/>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6" cstate="print"/>
          <a:stretch>
            <a:fillRect/>
          </a:stretch>
        </p:blipFill>
        <p:spPr>
          <a:xfrm>
            <a:off x="3714744" y="2428872"/>
            <a:ext cx="4857784" cy="285255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8" name="explode.wav"/>
          </p:stSnd>
        </p:sndAc>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轨迹回放</a:t>
            </a: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a:latin typeface="微软雅黑" panose="020B0503020204020204" pitchFamily="34" charset="-122"/>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2"/>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3"/>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4"/>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5"/>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7" name="explode.wav"/>
          </p:stSnd>
        </p:sndAc>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录像回放</a:t>
            </a: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a:latin typeface="微软雅黑" panose="020B0503020204020204" pitchFamily="34" charset="-122"/>
              <a:ea typeface="微软雅黑" panose="020B0503020204020204" pitchFamily="34" charset="-122"/>
            </a:endParaRPr>
          </a:p>
          <a:p>
            <a:endParaRPr lang="en-US" altLang="zh-CN" dirty="0">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2"/>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3"/>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4"/>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5"/>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6"/>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8" name="explode.wav"/>
          </p:stSnd>
        </p:sndAc>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信息管理</a:t>
            </a: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2"/>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3"/>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4"/>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5"/>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7" name="explode.wav"/>
          </p:stSnd>
        </p:sndAc>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报警联动</a:t>
            </a: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a:latin typeface="Calibri" panose="020F0502020204030204" pitchFamily="34" charset="0"/>
                <a:ea typeface="微软雅黑" panose="020B0503020204020204" pitchFamily="34" charset="-122"/>
                <a:sym typeface="Calibri" panose="020F0502020204030204" pitchFamily="34" charset="0"/>
              </a:rPr>
              <a:t>I/O</a:t>
            </a:r>
            <a:r>
              <a:rPr lang="zh-CN" altLang="en-US" dirty="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pic>
        <p:nvPicPr>
          <p:cNvPr id="2056" name="Picture 8"/>
          <p:cNvPicPr>
            <a:picLocks noChangeAspect="1" noChangeArrowheads="1"/>
          </p:cNvPicPr>
          <p:nvPr/>
        </p:nvPicPr>
        <p:blipFill>
          <a:blip r:embed="rId2"/>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3"/>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5" name="explode.wav"/>
          </p:stSnd>
        </p:sndAc>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微软雅黑" panose="020B0503020204020204" pitchFamily="34" charset="-122"/>
              </a:rPr>
              <a:t>平台特点</a:t>
            </a: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微软雅黑" panose="020B0503020204020204" pitchFamily="34" charset="-122"/>
              </a:rPr>
              <a:t> </a:t>
            </a:r>
            <a:endParaRPr kumimoji="0" lang="zh-CN" altLang="en-US" sz="1200" b="0" i="1" u="none" strike="noStrike" cap="none" normalizeH="0" baseline="0" dirty="0">
              <a:ln>
                <a:noFill/>
              </a:ln>
              <a:effectLst/>
              <a:latin typeface="Arial" panose="020B0604020202020204" pitchFamily="34" charset="0"/>
              <a:ea typeface="微软雅黑" panose="020B0503020204020204" pitchFamily="34"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微软雅黑" panose="020B0503020204020204" pitchFamily="34" charset="-122"/>
              </a:rPr>
              <a:t>电子地图</a:t>
            </a: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ea typeface="微软雅黑" panose="020B0503020204020204" pitchFamily="34" charset="-122"/>
              </a:endParaRPr>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ea typeface="微软雅黑" panose="020B0503020204020204" pitchFamily="34" charset="-122"/>
                    </a:endParaRPr>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ea typeface="微软雅黑" panose="020B0503020204020204" pitchFamily="34" charset="-122"/>
                    </a:endParaRPr>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ea typeface="微软雅黑" panose="020B0503020204020204" pitchFamily="34" charset="-122"/>
                      </a:endParaRPr>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ea typeface="微软雅黑" panose="020B0503020204020204" pitchFamily="34" charset="-122"/>
                      </a:endParaRPr>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ea typeface="微软雅黑" panose="020B0503020204020204" pitchFamily="34" charset="-122"/>
                <a:cs typeface="Arial" panose="020B0604020202020204" pitchFamily="34" charset="0"/>
              </a:rPr>
              <a:t>5</a:t>
            </a:r>
          </a:p>
        </p:txBody>
      </p:sp>
      <p:sp>
        <p:nvSpPr>
          <p:cNvPr id="232" name="矩形 231"/>
          <p:cNvSpPr/>
          <p:nvPr/>
        </p:nvSpPr>
        <p:spPr>
          <a:xfrm>
            <a:off x="285720" y="1785930"/>
            <a:ext cx="2786082" cy="4247317"/>
          </a:xfrm>
          <a:prstGeom prst="rect">
            <a:avLst/>
          </a:prstGeom>
        </p:spPr>
        <p:txBody>
          <a:bodyPr wrap="square">
            <a:spAutoFit/>
          </a:bodyPr>
          <a:lstStyle/>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采用百度</a:t>
            </a:r>
            <a:r>
              <a:rPr lang="en-US" altLang="zh-CN" dirty="0">
                <a:latin typeface="微软雅黑" panose="020B0503020204020204" pitchFamily="34" charset="-122"/>
                <a:ea typeface="微软雅黑" panose="020B0503020204020204" pitchFamily="34" charset="-122"/>
              </a:rPr>
              <a:t>/GOOGLE</a:t>
            </a:r>
            <a:r>
              <a:rPr lang="zh-CN" altLang="en-US" dirty="0">
                <a:latin typeface="微软雅黑" panose="020B0503020204020204" pitchFamily="34" charset="-122"/>
                <a:ea typeface="微软雅黑" panose="020B0503020204020204" pitchFamily="34" charset="-122"/>
              </a:rPr>
              <a:t>地图直观展现，并提供</a:t>
            </a:r>
            <a:r>
              <a:rPr lang="en-US" altLang="zh-CN" dirty="0">
                <a:latin typeface="微软雅黑" panose="020B0503020204020204" pitchFamily="34" charset="-122"/>
                <a:ea typeface="微软雅黑" panose="020B0503020204020204" pitchFamily="34" charset="-122"/>
              </a:rPr>
              <a:t>24</a:t>
            </a:r>
            <a:r>
              <a:rPr lang="zh-CN" altLang="en-US" dirty="0">
                <a:latin typeface="微软雅黑" panose="020B0503020204020204" pitchFamily="34" charset="-122"/>
                <a:ea typeface="微软雅黑" panose="020B0503020204020204" pitchFamily="34" charset="-122"/>
              </a:rPr>
              <a:t>小时无间断的车辆状态在线服务</a:t>
            </a:r>
            <a:endParaRPr lang="en-US" altLang="zh-CN" dirty="0">
              <a:latin typeface="微软雅黑" panose="020B0503020204020204" pitchFamily="34" charset="-122"/>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ea typeface="微软雅黑" panose="020B0503020204020204" pitchFamily="34" charset="-122"/>
              </a:rPr>
              <a:t> </a:t>
            </a:r>
            <a:r>
              <a:rPr lang="en-US" dirty="0">
                <a:ea typeface="微软雅黑" panose="020B0503020204020204" pitchFamily="34" charset="-122"/>
              </a:rPr>
              <a:t>GPS/BD</a:t>
            </a:r>
            <a:r>
              <a:rPr lang="zh-CN" altLang="en-US" dirty="0">
                <a:ea typeface="微软雅黑" panose="020B0503020204020204" pitchFamily="34" charset="-122"/>
              </a:rPr>
              <a:t>信息，车辆实时状态显示，紧急锁定，跟踪</a:t>
            </a:r>
            <a:endParaRPr lang="en-US" altLang="zh-CN" dirty="0">
              <a:ea typeface="微软雅黑" panose="020B0503020204020204" pitchFamily="34" charset="-122"/>
            </a:endParaRPr>
          </a:p>
          <a:p>
            <a:endParaRPr lang="en-US" altLang="zh-CN" dirty="0">
              <a:ea typeface="微软雅黑" panose="020B0503020204020204" pitchFamily="34" charset="-122"/>
            </a:endParaRPr>
          </a:p>
          <a:p>
            <a:endParaRPr lang="en-US" altLang="zh-CN" dirty="0">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ea typeface="微软雅黑" panose="020B0503020204020204" pitchFamily="34" charset="-122"/>
              </a:rPr>
              <a:t>支持卫星地图</a:t>
            </a: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ea typeface="微软雅黑" panose="020B0503020204020204" pitchFamily="34" charset="-122"/>
            </a:endParaRPr>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2"/>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3"/>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9"/>
    </mc:Choice>
    <mc:Fallback xmlns="">
      <p:transition>
        <p:sndAc>
          <p:stSnd>
            <p:snd r:embed="rId5" name="explode.wav"/>
          </p:stSnd>
        </p:sndAc>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6600" b="1" i="0" u="none" strike="noStrike" kern="1200" cap="all" spc="0" normalizeH="0" baseline="0" noProof="0" dirty="0">
                <a:ln w="9000" cmpd="sng">
                  <a:solidFill>
                    <a:srgbClr val="7030A0"/>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glow rad="101600">
                    <a:srgbClr val="FFFFFF">
                      <a:satMod val="175000"/>
                      <a:alpha val="40000"/>
                    </a:srgbClr>
                  </a:glow>
                  <a:reflection blurRad="12700" stA="28000" endPos="45000" dist="1000" dir="5400000" sy="-100000" algn="bl" rotWithShape="0"/>
                </a:effectLst>
                <a:uLnTx/>
                <a:uFillTx/>
                <a:latin typeface="微软雅黑" panose="020B0503020204020204" pitchFamily="34" charset="-122"/>
                <a:ea typeface="微软雅黑" panose="020B0503020204020204" pitchFamily="34" charset="-122"/>
                <a:cs typeface="+mn-cs"/>
              </a:rPr>
              <a:t>谢谢！</a:t>
            </a: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en-US" altLang="zh-CN" sz="1200" b="0" i="1"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en-US" sz="1200" b="0" i="1"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115</TotalTime>
  <Words>2056</Words>
  <Application>Microsoft Office PowerPoint</Application>
  <PresentationFormat>全屏显示(16:10)</PresentationFormat>
  <Paragraphs>377</Paragraphs>
  <Slides>48</Slides>
  <Notes>3</Notes>
  <HiddenSlides>0</HiddenSlides>
  <MMClips>0</MMClips>
  <ScaleCrop>false</ScaleCrop>
  <HeadingPairs>
    <vt:vector size="6" baseType="variant">
      <vt:variant>
        <vt:lpstr>已用的字体</vt:lpstr>
      </vt:variant>
      <vt:variant>
        <vt:i4>8</vt:i4>
      </vt:variant>
      <vt:variant>
        <vt:lpstr>主题</vt:lpstr>
      </vt:variant>
      <vt:variant>
        <vt:i4>3</vt:i4>
      </vt:variant>
      <vt:variant>
        <vt:lpstr>幻灯片标题</vt:lpstr>
      </vt:variant>
      <vt:variant>
        <vt:i4>48</vt:i4>
      </vt:variant>
    </vt:vector>
  </HeadingPairs>
  <TitlesOfParts>
    <vt:vector size="59" baseType="lpstr">
      <vt:lpstr>等线</vt:lpstr>
      <vt:lpstr>等线 Light</vt:lpstr>
      <vt:lpstr>黑体</vt:lpstr>
      <vt:lpstr>宋体</vt:lpstr>
      <vt:lpstr>微软雅黑</vt:lpstr>
      <vt:lpstr>Arial</vt:lpstr>
      <vt:lpstr>Calibri</vt:lpstr>
      <vt:lpstr>Wingdings</vt:lpstr>
      <vt:lpstr>2_ruideppt</vt:lpstr>
      <vt:lpstr>Office 主题​​</vt:lpstr>
      <vt:lpstr>3_ruideppt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Administrator</cp:lastModifiedBy>
  <cp:revision>927</cp:revision>
  <dcterms:created xsi:type="dcterms:W3CDTF">2013-05-24T02:36:00Z</dcterms:created>
  <dcterms:modified xsi:type="dcterms:W3CDTF">2018-11-12T10:33:38Z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