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9"/>
  </p:notesMasterIdLst>
  <p:handoutMasterIdLst>
    <p:handoutMasterId r:id="rId68"/>
  </p:handoutMasterIdLst>
  <p:sldIdLst>
    <p:sldId id="256" r:id="rId3"/>
    <p:sldId id="297" r:id="rId4"/>
    <p:sldId id="296" r:id="rId5"/>
    <p:sldId id="301" r:id="rId6"/>
    <p:sldId id="302" r:id="rId7"/>
    <p:sldId id="303" r:id="rId8"/>
    <p:sldId id="521" r:id="rId10"/>
    <p:sldId id="383" r:id="rId11"/>
    <p:sldId id="299" r:id="rId12"/>
    <p:sldId id="304" r:id="rId13"/>
    <p:sldId id="522" r:id="rId14"/>
    <p:sldId id="385" r:id="rId15"/>
    <p:sldId id="520" r:id="rId16"/>
    <p:sldId id="352" r:id="rId17"/>
    <p:sldId id="353" r:id="rId18"/>
    <p:sldId id="351" r:id="rId19"/>
    <p:sldId id="487" r:id="rId20"/>
    <p:sldId id="354" r:id="rId21"/>
    <p:sldId id="419" r:id="rId22"/>
    <p:sldId id="420" r:id="rId23"/>
    <p:sldId id="421" r:id="rId24"/>
    <p:sldId id="422" r:id="rId25"/>
    <p:sldId id="423" r:id="rId26"/>
    <p:sldId id="424" r:id="rId27"/>
    <p:sldId id="305" r:id="rId28"/>
    <p:sldId id="306" r:id="rId29"/>
    <p:sldId id="307" r:id="rId30"/>
    <p:sldId id="309" r:id="rId31"/>
    <p:sldId id="310" r:id="rId32"/>
    <p:sldId id="311" r:id="rId33"/>
    <p:sldId id="312" r:id="rId34"/>
    <p:sldId id="313" r:id="rId35"/>
    <p:sldId id="314" r:id="rId36"/>
    <p:sldId id="315" r:id="rId37"/>
    <p:sldId id="330" r:id="rId38"/>
    <p:sldId id="331" r:id="rId39"/>
    <p:sldId id="322" r:id="rId40"/>
    <p:sldId id="317" r:id="rId41"/>
    <p:sldId id="318" r:id="rId42"/>
    <p:sldId id="316" r:id="rId43"/>
    <p:sldId id="320" r:id="rId44"/>
    <p:sldId id="329" r:id="rId45"/>
    <p:sldId id="321" r:id="rId46"/>
    <p:sldId id="565" r:id="rId47"/>
    <p:sldId id="566" r:id="rId48"/>
    <p:sldId id="567" r:id="rId49"/>
    <p:sldId id="568" r:id="rId50"/>
    <p:sldId id="569" r:id="rId51"/>
    <p:sldId id="571" r:id="rId52"/>
    <p:sldId id="573" r:id="rId53"/>
    <p:sldId id="574" r:id="rId54"/>
    <p:sldId id="575" r:id="rId55"/>
    <p:sldId id="576" r:id="rId56"/>
    <p:sldId id="577" r:id="rId57"/>
    <p:sldId id="578" r:id="rId58"/>
    <p:sldId id="579" r:id="rId59"/>
    <p:sldId id="580" r:id="rId60"/>
    <p:sldId id="582" r:id="rId61"/>
    <p:sldId id="323" r:id="rId62"/>
    <p:sldId id="325" r:id="rId63"/>
    <p:sldId id="326" r:id="rId64"/>
    <p:sldId id="324" r:id="rId65"/>
    <p:sldId id="327" r:id="rId66"/>
    <p:sldId id="298" r:id="rId67"/>
  </p:sldIdLst>
  <p:sldSz cx="9144000" cy="5715000" type="screen16x10"/>
  <p:notesSz cx="6858000" cy="9144000"/>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3C1F9"/>
    <a:srgbClr val="A1C9ED"/>
    <a:srgbClr val="333333"/>
    <a:srgbClr val="5F5F5F"/>
    <a:srgbClr val="808080"/>
    <a:srgbClr val="B2B2B2"/>
    <a:srgbClr val="47721C"/>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94708" autoAdjust="0"/>
  </p:normalViewPr>
  <p:slideViewPr>
    <p:cSldViewPr>
      <p:cViewPr varScale="1">
        <p:scale>
          <a:sx n="102" d="100"/>
          <a:sy n="102" d="100"/>
        </p:scale>
        <p:origin x="684" y="96"/>
      </p:cViewPr>
      <p:guideLst>
        <p:guide orient="horz" pos="1799"/>
        <p:guide pos="2861"/>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notesMaster" Target="notesMasters/notesMaster1.xml"/><Relationship Id="rId8" Type="http://schemas.openxmlformats.org/officeDocument/2006/relationships/slide" Target="slides/slide6.xml"/><Relationship Id="rId71" Type="http://schemas.openxmlformats.org/officeDocument/2006/relationships/tableStyles" Target="tableStyles.xml"/><Relationship Id="rId70" Type="http://schemas.openxmlformats.org/officeDocument/2006/relationships/viewProps" Target="viewProps.xml"/><Relationship Id="rId7" Type="http://schemas.openxmlformats.org/officeDocument/2006/relationships/slide" Target="slides/slide5.xml"/><Relationship Id="rId69" Type="http://schemas.openxmlformats.org/officeDocument/2006/relationships/presProps" Target="presProps.xml"/><Relationship Id="rId68" Type="http://schemas.openxmlformats.org/officeDocument/2006/relationships/handoutMaster" Target="handoutMasters/handoutMaster1.xml"/><Relationship Id="rId67" Type="http://schemas.openxmlformats.org/officeDocument/2006/relationships/slide" Target="slides/slide64.xml"/><Relationship Id="rId66" Type="http://schemas.openxmlformats.org/officeDocument/2006/relationships/slide" Target="slides/slide63.xml"/><Relationship Id="rId65" Type="http://schemas.openxmlformats.org/officeDocument/2006/relationships/slide" Target="slides/slide62.xml"/><Relationship Id="rId64" Type="http://schemas.openxmlformats.org/officeDocument/2006/relationships/slide" Target="slides/slide6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4.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3.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eaLnBrk="0" hangingPunct="0">
              <a:defRPr sz="1200"/>
            </a:lvl1pPr>
          </a:lstStyle>
          <a:p>
            <a:endParaRPr lang="zh-CN" altLang="en-US"/>
          </a:p>
        </p:txBody>
      </p:sp>
      <p:sp>
        <p:nvSpPr>
          <p:cNvPr id="2051" name="Rectangle 3"/>
          <p:cNvSpPr>
            <a:spLocks noGrp="1" noChangeArrowheads="1"/>
          </p:cNvSpPr>
          <p:nvPr>
            <p:ph type="dt"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eaLnBrk="0" hangingPunct="0">
              <a:defRPr sz="1200"/>
            </a:lvl1pPr>
          </a:lstStyle>
          <a:p>
            <a:fld id="{6DF697E2-5FD5-46F5-84C4-725B3E428A31}" type="datetimeFigureOut">
              <a:rPr lang="zh-CN" altLang="en-US"/>
            </a:fld>
            <a:endParaRPr lang="en-US"/>
          </a:p>
        </p:txBody>
      </p:sp>
      <p:sp>
        <p:nvSpPr>
          <p:cNvPr id="2052" name="Rectangle 4"/>
          <p:cNvSpPr>
            <a:spLocks noGrp="1" noRot="1" noChangeAspect="1" noChangeArrowheads="1"/>
          </p:cNvSpPr>
          <p:nvPr>
            <p:ph type="sldImg" idx="2"/>
          </p:nvPr>
        </p:nvSpPr>
        <p:spPr bwMode="auto">
          <a:xfrm>
            <a:off x="685800" y="685800"/>
            <a:ext cx="5486400" cy="3429000"/>
          </a:xfrm>
          <a:prstGeom prst="rect">
            <a:avLst/>
          </a:prstGeom>
          <a:noFill/>
          <a:ln w="9525">
            <a:noFill/>
            <a:miter lim="800000"/>
          </a:ln>
          <a:effectLst/>
        </p:spPr>
      </p:sp>
      <p:sp>
        <p:nvSpPr>
          <p:cNvPr id="2053" name="Rectangle 5"/>
          <p:cNvSpPr>
            <a:spLocks noGrp="1" noChangeArrowheads="1"/>
          </p:cNvSpPr>
          <p:nvPr>
            <p:ph type="body" sz="quarter" idx="3"/>
          </p:nvPr>
        </p:nvSpPr>
        <p:spPr bwMode="auto">
          <a:xfrm>
            <a:off x="685800" y="4343400"/>
            <a:ext cx="5486400" cy="4114800"/>
          </a:xfrm>
          <a:prstGeom prst="rect">
            <a:avLst/>
          </a:prstGeom>
          <a:noFill/>
          <a:ln w="9525">
            <a:noFill/>
            <a:miter lim="800000"/>
          </a:ln>
          <a:effectLst/>
        </p:spPr>
        <p:txBody>
          <a:bodyPr vert="horz" wrap="square" lIns="91440" tIns="45720" rIns="91440" bIns="45720" numCol="1" anchor="ctr" anchorCtr="0" compatLnSpc="1"/>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2054" name="Rectangle 6"/>
          <p:cNvSpPr>
            <a:spLocks noGrp="1" noChangeArrowheads="1"/>
          </p:cNvSpPr>
          <p:nvPr>
            <p:ph type="ftr" sz="quarter" idx="4"/>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eaLnBrk="0" hangingPunct="0">
              <a:defRPr sz="1200"/>
            </a:lvl1pPr>
          </a:lstStyle>
          <a:p>
            <a:endParaRPr lang="en-US"/>
          </a:p>
        </p:txBody>
      </p:sp>
      <p:sp>
        <p:nvSpPr>
          <p:cNvPr id="2055" name="Rectangle 7"/>
          <p:cNvSpPr>
            <a:spLocks noGrp="1" noChangeArrowheads="1"/>
          </p:cNvSpPr>
          <p:nvPr>
            <p:ph type="sldNum" sz="quarter" idx="5"/>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lstStyle>
            <a:lvl1pPr algn="r" eaLnBrk="0" hangingPunct="0">
              <a:defRPr sz="1200"/>
            </a:lvl1pPr>
          </a:lstStyle>
          <a:p>
            <a:fld id="{DE8C9602-B04A-4C7A-ACA9-A05DE7727C7F}" type="slidenum">
              <a:rPr lang="zh-CN" altLang="en-US"/>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DE8C9602-B04A-4C7A-ACA9-A05DE7727C7F}" type="slidenum">
              <a:rPr lang="zh-CN" altLang="en-US" smtClean="0"/>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DE8C9602-B04A-4C7A-ACA9-A05DE7727C7F}" type="slidenum">
              <a:rPr lang="zh-CN" altLang="en-US" smtClean="0"/>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DE8C9602-B04A-4C7A-ACA9-A05DE7727C7F}" type="slidenum">
              <a:rPr lang="zh-CN" altLang="en-US" smtClean="0"/>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774825"/>
            <a:ext cx="7772400" cy="1225550"/>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371600" y="3238500"/>
            <a:ext cx="6400800" cy="14605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fld id="{F0D2087D-48B1-42A6-B808-8B7267FA3229}"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21286DC9-D368-4022-B5E7-53B1D469D74D}" type="slidenum">
              <a:rPr lang="zh-CN" altLang="en-US"/>
            </a:fld>
            <a:endParaRPr lang="en-US"/>
          </a:p>
        </p:txBody>
      </p:sp>
    </p:spTree>
  </p:cSld>
  <p:clrMapOvr>
    <a:masterClrMapping/>
  </p:clrMapOvr>
  <p:transition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lvl1pPr>
              <a:defRPr/>
            </a:lvl1pPr>
          </a:lstStyle>
          <a:p>
            <a:fld id="{62939212-D260-4E1F-9589-A3AA4F1D9BFB}"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F93ED8E7-BD98-480A-822C-987E06E6DA16}" type="slidenum">
              <a:rPr lang="zh-CN" altLang="en-US"/>
            </a:fld>
            <a:endParaRPr lang="en-US"/>
          </a:p>
        </p:txBody>
      </p:sp>
    </p:spTree>
  </p:cSld>
  <p:clrMapOvr>
    <a:masterClrMapping/>
  </p:clrMapOvr>
  <p:transition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671888"/>
            <a:ext cx="7772400" cy="1135062"/>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722313" y="2422525"/>
            <a:ext cx="7772400" cy="1249363"/>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lvl1pPr>
              <a:defRPr/>
            </a:lvl1pPr>
          </a:lstStyle>
          <a:p>
            <a:fld id="{94F40300-CB03-4E1B-9907-FAE2C963D023}"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BADABBA6-69A2-430A-B4EA-45CE8930B74E}" type="slidenum">
              <a:rPr lang="zh-CN" altLang="en-US"/>
            </a:fld>
            <a:endParaRPr lang="en-US"/>
          </a:p>
        </p:txBody>
      </p:sp>
    </p:spTree>
  </p:cSld>
  <p:clrMapOvr>
    <a:masterClrMapping/>
  </p:clrMapOvr>
  <p:transition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468313" y="1125538"/>
            <a:ext cx="4038600"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4659313" y="1125538"/>
            <a:ext cx="4038600" cy="3771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lvl1pPr>
              <a:defRPr/>
            </a:lvl1pPr>
          </a:lstStyle>
          <a:p>
            <a:fld id="{068E5A56-75DA-4173-B90F-FABAB6188F59}" type="datetimeFigureOut">
              <a:rPr lang="zh-CN" altLang="en-US"/>
            </a:fld>
            <a:endParaRPr 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04163F5B-27ED-4241-9E55-99CF390DE071}" type="slidenum">
              <a:rPr lang="zh-CN" altLang="en-US"/>
            </a:fld>
            <a:endParaRPr lang="en-US"/>
          </a:p>
        </p:txBody>
      </p:sp>
    </p:spTree>
  </p:cSld>
  <p:clrMapOvr>
    <a:masterClrMapping/>
  </p:clrMapOvr>
  <p:transition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8229600" cy="952500"/>
          </a:xfrm>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457200" y="1279525"/>
            <a:ext cx="4040188" cy="5334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457200" y="1812925"/>
            <a:ext cx="4040188" cy="32924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4645025" y="1279525"/>
            <a:ext cx="4041775" cy="5334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45025" y="1812925"/>
            <a:ext cx="4041775" cy="32924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lvl1pPr>
              <a:defRPr/>
            </a:lvl1pPr>
          </a:lstStyle>
          <a:p>
            <a:fld id="{C97929F7-A248-49A6-A1CE-688BC262E5AF}" type="datetimeFigureOut">
              <a:rPr lang="zh-CN" altLang="en-US"/>
            </a:fld>
            <a:endParaRPr lang="en-US"/>
          </a:p>
        </p:txBody>
      </p:sp>
      <p:sp>
        <p:nvSpPr>
          <p:cNvPr id="8" name="页脚占位符 7"/>
          <p:cNvSpPr>
            <a:spLocks noGrp="1"/>
          </p:cNvSpPr>
          <p:nvPr>
            <p:ph type="ftr" sz="quarter" idx="11"/>
          </p:nvPr>
        </p:nvSpPr>
        <p:spPr/>
        <p:txBody>
          <a:bodyPr/>
          <a:lstStyle>
            <a:lvl1pPr>
              <a:defRPr/>
            </a:lvl1pPr>
          </a:lstStyle>
          <a:p>
            <a:endParaRPr lang="zh-CN" altLang="en-US"/>
          </a:p>
        </p:txBody>
      </p:sp>
      <p:sp>
        <p:nvSpPr>
          <p:cNvPr id="9" name="灯片编号占位符 8"/>
          <p:cNvSpPr>
            <a:spLocks noGrp="1"/>
          </p:cNvSpPr>
          <p:nvPr>
            <p:ph type="sldNum" sz="quarter" idx="12"/>
          </p:nvPr>
        </p:nvSpPr>
        <p:spPr/>
        <p:txBody>
          <a:bodyPr/>
          <a:lstStyle>
            <a:lvl1pPr>
              <a:defRPr/>
            </a:lvl1pPr>
          </a:lstStyle>
          <a:p>
            <a:fld id="{430ADC92-B496-4304-90D1-5A98D3E34EF8}" type="slidenum">
              <a:rPr lang="zh-CN" altLang="en-US"/>
            </a:fld>
            <a:endParaRPr lang="en-US"/>
          </a:p>
        </p:txBody>
      </p:sp>
    </p:spTree>
  </p:cSld>
  <p:clrMapOvr>
    <a:masterClrMapping/>
  </p:clrMapOvr>
  <p:transition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fld id="{0083F983-0C9B-4B5C-869C-C944C0E4C3B6}" type="datetimeFigureOut">
              <a:rPr lang="zh-CN" altLang="en-US"/>
            </a:fld>
            <a:endParaRPr lang="en-US"/>
          </a:p>
        </p:txBody>
      </p:sp>
      <p:sp>
        <p:nvSpPr>
          <p:cNvPr id="4" name="页脚占位符 3"/>
          <p:cNvSpPr>
            <a:spLocks noGrp="1"/>
          </p:cNvSpPr>
          <p:nvPr>
            <p:ph type="ftr" sz="quarter" idx="11"/>
          </p:nvPr>
        </p:nvSpPr>
        <p:spPr/>
        <p:txBody>
          <a:bodyPr/>
          <a:lstStyle>
            <a:lvl1pPr>
              <a:defRPr/>
            </a:lvl1pPr>
          </a:lstStyle>
          <a:p>
            <a:endParaRPr lang="zh-CN" altLang="en-US"/>
          </a:p>
        </p:txBody>
      </p:sp>
      <p:sp>
        <p:nvSpPr>
          <p:cNvPr id="5" name="灯片编号占位符 4"/>
          <p:cNvSpPr>
            <a:spLocks noGrp="1"/>
          </p:cNvSpPr>
          <p:nvPr>
            <p:ph type="sldNum" sz="quarter" idx="12"/>
          </p:nvPr>
        </p:nvSpPr>
        <p:spPr/>
        <p:txBody>
          <a:bodyPr/>
          <a:lstStyle>
            <a:lvl1pPr>
              <a:defRPr/>
            </a:lvl1pPr>
          </a:lstStyle>
          <a:p>
            <a:fld id="{39125FD5-959C-4C62-8525-39E2595C0447}" type="slidenum">
              <a:rPr lang="zh-CN" altLang="en-US"/>
            </a:fld>
            <a:endParaRPr lang="en-US"/>
          </a:p>
        </p:txBody>
      </p:sp>
    </p:spTree>
  </p:cSld>
  <p:clrMapOvr>
    <a:masterClrMapping/>
  </p:clrMapOvr>
  <p:transition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fld id="{C6569437-25E0-4942-870D-C57CA61E3B59}" type="datetimeFigureOut">
              <a:rPr lang="zh-CN" altLang="en-US"/>
            </a:fld>
            <a:endParaRPr lang="en-US"/>
          </a:p>
        </p:txBody>
      </p:sp>
      <p:sp>
        <p:nvSpPr>
          <p:cNvPr id="3" name="页脚占位符 2"/>
          <p:cNvSpPr>
            <a:spLocks noGrp="1"/>
          </p:cNvSpPr>
          <p:nvPr>
            <p:ph type="ftr" sz="quarter" idx="11"/>
          </p:nvPr>
        </p:nvSpPr>
        <p:spPr/>
        <p:txBody>
          <a:bodyPr/>
          <a:lstStyle>
            <a:lvl1pPr>
              <a:defRPr/>
            </a:lvl1pPr>
          </a:lstStyle>
          <a:p>
            <a:endParaRPr lang="zh-CN" altLang="en-US"/>
          </a:p>
        </p:txBody>
      </p:sp>
      <p:sp>
        <p:nvSpPr>
          <p:cNvPr id="4" name="灯片编号占位符 3"/>
          <p:cNvSpPr>
            <a:spLocks noGrp="1"/>
          </p:cNvSpPr>
          <p:nvPr>
            <p:ph type="sldNum" sz="quarter" idx="12"/>
          </p:nvPr>
        </p:nvSpPr>
        <p:spPr/>
        <p:txBody>
          <a:bodyPr/>
          <a:lstStyle>
            <a:lvl1pPr>
              <a:defRPr/>
            </a:lvl1pPr>
          </a:lstStyle>
          <a:p>
            <a:fld id="{23B7DA4D-BB30-45CF-896D-0817ABB98449}" type="slidenum">
              <a:rPr lang="zh-CN" altLang="en-US"/>
            </a:fld>
            <a:endParaRPr lang="en-US"/>
          </a:p>
        </p:txBody>
      </p:sp>
    </p:spTree>
  </p:cSld>
  <p:clrMapOvr>
    <a:masterClrMapping/>
  </p:clrMapOvr>
  <p:transition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27013"/>
            <a:ext cx="3008313" cy="968375"/>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3575050" y="227013"/>
            <a:ext cx="5111750" cy="4878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457200" y="1195388"/>
            <a:ext cx="3008313" cy="39100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lvl1pPr>
              <a:defRPr/>
            </a:lvl1pPr>
          </a:lstStyle>
          <a:p>
            <a:fld id="{74F460D2-0830-45E0-B196-18478B539F52}" type="datetimeFigureOut">
              <a:rPr lang="zh-CN" altLang="en-US"/>
            </a:fld>
            <a:endParaRPr 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E4E51497-2A6B-4E47-8966-17F222B7BDBF}" type="slidenum">
              <a:rPr lang="zh-CN" altLang="en-US"/>
            </a:fld>
            <a:endParaRPr lang="en-US"/>
          </a:p>
        </p:txBody>
      </p:sp>
    </p:spTree>
  </p:cSld>
  <p:clrMapOvr>
    <a:masterClrMapping/>
  </p:clrMapOvr>
  <p:transition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000500"/>
            <a:ext cx="5486400" cy="473075"/>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1792288" y="511175"/>
            <a:ext cx="5486400"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473575"/>
            <a:ext cx="5486400" cy="6699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lvl1pPr>
              <a:defRPr/>
            </a:lvl1pPr>
          </a:lstStyle>
          <a:p>
            <a:fld id="{C1D50676-7FDC-4128-A600-AD7ACFA485D4}" type="datetimeFigureOut">
              <a:rPr lang="zh-CN" altLang="en-US"/>
            </a:fld>
            <a:endParaRPr 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DE1E3E66-BA6E-4D07-A5D6-BAA76354D260}" type="slidenum">
              <a:rPr lang="zh-CN" altLang="en-US"/>
            </a:fld>
            <a:endParaRPr lang="en-US"/>
          </a:p>
        </p:txBody>
      </p:sp>
    </p:spTree>
  </p:cSld>
  <p:clrMapOvr>
    <a:masterClrMapping/>
  </p:clrMapOvr>
  <p:transition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lvl1pPr>
              <a:defRPr/>
            </a:lvl1pPr>
          </a:lstStyle>
          <a:p>
            <a:fld id="{9CB2233B-D27A-4DD6-991A-4E9E167C9FA7}"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0DCE177F-B6CC-43A7-930A-EA5F44F50931}" type="slidenum">
              <a:rPr lang="zh-CN" altLang="en-US"/>
            </a:fld>
            <a:endParaRPr lang="en-US"/>
          </a:p>
        </p:txBody>
      </p:sp>
    </p:spTree>
  </p:cSld>
  <p:clrMapOvr>
    <a:masterClrMapping/>
  </p:clrMapOvr>
  <p:transition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3050" y="96838"/>
            <a:ext cx="2074863" cy="4800600"/>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395288" y="96838"/>
            <a:ext cx="6075362" cy="4800600"/>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lvl1pPr>
              <a:defRPr/>
            </a:lvl1pPr>
          </a:lstStyle>
          <a:p>
            <a:fld id="{B481CB51-832B-4AAA-9CF5-190A388D5A04}" type="datetimeFigureOut">
              <a:rPr lang="zh-CN" altLang="en-US"/>
            </a:fld>
            <a:endParaRPr 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B46D26A5-4CA7-4A29-9710-DD8F613A98F2}" type="slidenum">
              <a:rPr lang="zh-CN" altLang="en-US"/>
            </a:fld>
            <a:endParaRPr lang="en-US"/>
          </a:p>
        </p:txBody>
      </p:sp>
    </p:spTree>
  </p:cSld>
  <p:clrMapOvr>
    <a:masterClrMapping/>
  </p:clrMapOvr>
  <p:transition advTm="1000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2"/>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395288" y="96838"/>
            <a:ext cx="8229600" cy="541337"/>
          </a:xfrm>
          <a:prstGeom prst="rect">
            <a:avLst/>
          </a:prstGeom>
          <a:noFill/>
          <a:ln w="9525">
            <a:noFill/>
            <a:miter lim="800000"/>
          </a:ln>
        </p:spPr>
        <p:txBody>
          <a:bodyPr vert="horz" wrap="square" lIns="91440" tIns="45720" rIns="91440" bIns="45720" numCol="1" anchor="ctr" anchorCtr="0" compatLnSpc="1"/>
          <a:lstStyle/>
          <a:p>
            <a:pPr lvl="0"/>
            <a:r>
              <a:rPr lang="zh-CN"/>
              <a:t>单击此处编辑母版标题样式</a:t>
            </a:r>
            <a:endParaRPr lang="zh-CN"/>
          </a:p>
        </p:txBody>
      </p:sp>
      <p:sp>
        <p:nvSpPr>
          <p:cNvPr id="1027" name="文本占位符 2"/>
          <p:cNvSpPr>
            <a:spLocks noGrp="1" noChangeArrowheads="1"/>
          </p:cNvSpPr>
          <p:nvPr>
            <p:ph type="body" idx="1"/>
          </p:nvPr>
        </p:nvSpPr>
        <p:spPr bwMode="auto">
          <a:xfrm>
            <a:off x="468313" y="1125538"/>
            <a:ext cx="8229600" cy="3771900"/>
          </a:xfrm>
          <a:prstGeom prst="rect">
            <a:avLst/>
          </a:prstGeom>
          <a:noFill/>
          <a:ln w="9525">
            <a:noFill/>
            <a:miter lim="800000"/>
          </a:ln>
        </p:spPr>
        <p:txBody>
          <a:bodyPr vert="horz" wrap="square" lIns="91440" tIns="45720" rIns="91440" bIns="45720" numCol="1" anchor="t" anchorCtr="0" compatLnSpc="1"/>
          <a:lstStyle/>
          <a:p>
            <a:pPr lvl="0"/>
            <a:r>
              <a:rPr lang="zh-CN"/>
              <a:t>单击此处编辑母版文本样式</a:t>
            </a:r>
            <a:endParaRPr lang="zh-CN"/>
          </a:p>
          <a:p>
            <a:pPr lvl="1"/>
            <a:r>
              <a:rPr lang="zh-CN"/>
              <a:t>第二级</a:t>
            </a:r>
            <a:endParaRPr lang="zh-CN"/>
          </a:p>
          <a:p>
            <a:pPr lvl="2"/>
            <a:r>
              <a:rPr lang="zh-CN"/>
              <a:t>第三级</a:t>
            </a:r>
            <a:endParaRPr lang="zh-CN"/>
          </a:p>
          <a:p>
            <a:pPr lvl="3"/>
            <a:r>
              <a:rPr lang="zh-CN"/>
              <a:t>第四级</a:t>
            </a:r>
            <a:endParaRPr lang="zh-CN"/>
          </a:p>
          <a:p>
            <a:pPr lvl="4"/>
            <a:r>
              <a:rPr lang="zh-CN"/>
              <a:t>第五级</a:t>
            </a:r>
            <a:endParaRPr lang="zh-CN"/>
          </a:p>
        </p:txBody>
      </p:sp>
      <p:sp>
        <p:nvSpPr>
          <p:cNvPr id="1028" name="日期占位符 3"/>
          <p:cNvSpPr>
            <a:spLocks noGrp="1" noChangeArrowheads="1"/>
          </p:cNvSpPr>
          <p:nvPr>
            <p:ph type="dt" sz="half" idx="2"/>
          </p:nvPr>
        </p:nvSpPr>
        <p:spPr bwMode="auto">
          <a:xfrm>
            <a:off x="457200" y="5203825"/>
            <a:ext cx="2133600" cy="396875"/>
          </a:xfrm>
          <a:prstGeom prst="rect">
            <a:avLst/>
          </a:prstGeom>
          <a:noFill/>
          <a:ln w="9525">
            <a:noFill/>
            <a:miter lim="800000"/>
          </a:ln>
        </p:spPr>
        <p:txBody>
          <a:bodyPr vert="horz" wrap="square" lIns="91440" tIns="45720" rIns="91440" bIns="45720" numCol="1" anchor="ctr" anchorCtr="0" compatLnSpc="1"/>
          <a:lstStyle>
            <a:lvl1pPr>
              <a:defRPr sz="1200">
                <a:solidFill>
                  <a:srgbClr val="898989"/>
                </a:solidFill>
                <a:ea typeface="+mn-ea"/>
              </a:defRPr>
            </a:lvl1pPr>
          </a:lstStyle>
          <a:p>
            <a:fld id="{E33A9B71-979D-4CD1-8C16-FF891B6CA2B3}" type="datetimeFigureOut">
              <a:rPr lang="zh-CN" altLang="en-US"/>
            </a:fld>
            <a:endParaRPr lang="en-US"/>
          </a:p>
        </p:txBody>
      </p:sp>
      <p:sp>
        <p:nvSpPr>
          <p:cNvPr id="1029" name="页脚占位符 4"/>
          <p:cNvSpPr>
            <a:spLocks noGrp="1" noChangeArrowheads="1"/>
          </p:cNvSpPr>
          <p:nvPr>
            <p:ph type="ftr" sz="quarter" idx="3"/>
          </p:nvPr>
        </p:nvSpPr>
        <p:spPr bwMode="auto">
          <a:xfrm>
            <a:off x="3124200" y="5203825"/>
            <a:ext cx="2895600" cy="396875"/>
          </a:xfrm>
          <a:prstGeom prst="rect">
            <a:avLst/>
          </a:prstGeom>
          <a:noFill/>
          <a:ln w="9525">
            <a:noFill/>
            <a:miter lim="800000"/>
          </a:ln>
        </p:spPr>
        <p:txBody>
          <a:bodyPr vert="horz" wrap="square" lIns="91440" tIns="45720" rIns="91440" bIns="45720" numCol="1" anchor="ctr" anchorCtr="0" compatLnSpc="1"/>
          <a:lstStyle>
            <a:lvl1pPr algn="ctr">
              <a:defRPr sz="1200">
                <a:solidFill>
                  <a:srgbClr val="898989"/>
                </a:solidFill>
                <a:ea typeface="+mn-ea"/>
              </a:defRPr>
            </a:lvl1pPr>
          </a:lstStyle>
          <a:p>
            <a:endParaRPr lang="zh-CN" altLang="en-US"/>
          </a:p>
        </p:txBody>
      </p:sp>
      <p:sp>
        <p:nvSpPr>
          <p:cNvPr id="1030" name="灯片编号占位符 5"/>
          <p:cNvSpPr>
            <a:spLocks noGrp="1" noChangeArrowheads="1"/>
          </p:cNvSpPr>
          <p:nvPr>
            <p:ph type="sldNum" sz="quarter" idx="4"/>
          </p:nvPr>
        </p:nvSpPr>
        <p:spPr bwMode="auto">
          <a:xfrm>
            <a:off x="6553200" y="5203825"/>
            <a:ext cx="2133600" cy="396875"/>
          </a:xfrm>
          <a:prstGeom prst="rect">
            <a:avLst/>
          </a:prstGeom>
          <a:noFill/>
          <a:ln w="9525">
            <a:noFill/>
            <a:miter lim="800000"/>
          </a:ln>
        </p:spPr>
        <p:txBody>
          <a:bodyPr vert="horz" wrap="square" lIns="91440" tIns="45720" rIns="91440" bIns="45720" numCol="1" anchor="ctr" anchorCtr="0" compatLnSpc="1"/>
          <a:lstStyle>
            <a:lvl1pPr algn="r">
              <a:defRPr sz="1200">
                <a:solidFill>
                  <a:srgbClr val="898989"/>
                </a:solidFill>
                <a:ea typeface="+mn-ea"/>
              </a:defRPr>
            </a:lvl1pPr>
          </a:lstStyle>
          <a:p>
            <a:fld id="{627E4638-5E0C-496C-BF58-9883FD9C3E2F}" type="slidenum">
              <a:rPr lang="zh-CN" altLang="en-US"/>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0000"/>
  <p:txStyles>
    <p:titleStyle>
      <a:lvl1pPr algn="l" rtl="0" eaLnBrk="0" fontAlgn="base" hangingPunct="0">
        <a:spcBef>
          <a:spcPct val="0"/>
        </a:spcBef>
        <a:spcAft>
          <a:spcPct val="0"/>
        </a:spcAft>
        <a:defRPr sz="2400" b="1">
          <a:solidFill>
            <a:schemeClr val="bg1"/>
          </a:solidFill>
          <a:latin typeface="+mj-lt"/>
          <a:ea typeface="+mj-ea"/>
          <a:cs typeface="+mj-cs"/>
        </a:defRPr>
      </a:lvl1pPr>
      <a:lvl2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2pPr>
      <a:lvl3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3pPr>
      <a:lvl4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4pPr>
      <a:lvl5pPr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5pPr>
      <a:lvl6pPr marL="4572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6pPr>
      <a:lvl7pPr marL="9144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7pPr>
      <a:lvl8pPr marL="13716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8pPr>
      <a:lvl9pPr marL="1828800" algn="l" rtl="0" eaLnBrk="0" fontAlgn="base" hangingPunct="0">
        <a:spcBef>
          <a:spcPct val="0"/>
        </a:spcBef>
        <a:spcAft>
          <a:spcPct val="0"/>
        </a:spcAft>
        <a:defRPr sz="2400" b="1">
          <a:solidFill>
            <a:schemeClr val="bg1"/>
          </a:solidFill>
          <a:latin typeface="Arial" panose="020B0604020202020204" pitchFamily="34" charset="0"/>
          <a:ea typeface="黑体" panose="02010609060101010101" pitchFamily="49" charset="-122"/>
        </a:defRPr>
      </a:lvl9pPr>
    </p:titleStyle>
    <p:bodyStyle>
      <a:lvl1pPr marL="342900" indent="-342900" algn="l" rtl="0" eaLnBrk="0" fontAlgn="base" hangingPunct="0">
        <a:spcBef>
          <a:spcPct val="20000"/>
        </a:spcBef>
        <a:spcAft>
          <a:spcPct val="0"/>
        </a:spcAft>
        <a:buFont typeface="Wingdings" panose="05000000000000000000" pitchFamily="2" charset="2"/>
        <a:buChar char="l"/>
        <a:defRPr sz="2000">
          <a:solidFill>
            <a:schemeClr val="tx1"/>
          </a:solidFill>
          <a:latin typeface="+mn-lt"/>
          <a:ea typeface="+mn-ea"/>
          <a:cs typeface="+mn-cs"/>
        </a:defRPr>
      </a:lvl1pPr>
      <a:lvl2pPr marL="742950" indent="-285750" algn="l" rtl="0" eaLnBrk="0" fontAlgn="base" hangingPunct="0">
        <a:spcBef>
          <a:spcPct val="20000"/>
        </a:spcBef>
        <a:spcAft>
          <a:spcPct val="0"/>
        </a:spcAft>
        <a:buFont typeface="Wingdings" panose="05000000000000000000" pitchFamily="2" charset="2"/>
        <a:buChar char="n"/>
        <a:defRPr>
          <a:solidFill>
            <a:schemeClr val="tx1"/>
          </a:solidFill>
          <a:latin typeface="+mn-lt"/>
          <a:ea typeface="+mn-ea"/>
        </a:defRPr>
      </a:lvl2pPr>
      <a:lvl3pPr marL="1143000" indent="-228600" algn="l" rtl="0" eaLnBrk="0" fontAlgn="base" hangingPunct="0">
        <a:spcBef>
          <a:spcPct val="20000"/>
        </a:spcBef>
        <a:spcAft>
          <a:spcPct val="0"/>
        </a:spcAft>
        <a:buFont typeface="Wingdings" panose="05000000000000000000" pitchFamily="2" charset="2"/>
        <a:buChar char="u"/>
        <a:defRPr sz="1600">
          <a:solidFill>
            <a:schemeClr val="tx1"/>
          </a:solidFill>
          <a:latin typeface="+mn-lt"/>
          <a:ea typeface="+mn-ea"/>
        </a:defRPr>
      </a:lvl3pPr>
      <a:lvl4pPr marL="16002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4pPr>
      <a:lvl5pPr marL="20574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5pPr>
      <a:lvl6pPr marL="25146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6pPr>
      <a:lvl7pPr marL="29718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7pPr>
      <a:lvl8pPr marL="34290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8pPr>
      <a:lvl9pPr marL="3886200" indent="-228600" algn="l" rtl="0" eaLnBrk="0" fontAlgn="base" hangingPunct="0">
        <a:spcBef>
          <a:spcPct val="20000"/>
        </a:spcBef>
        <a:spcAft>
          <a:spcPct val="0"/>
        </a:spcAft>
        <a:buFont typeface="Wingdings" panose="05000000000000000000" pitchFamily="2" charset="2"/>
        <a:buChar char="»"/>
        <a:defRPr sz="14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10.png"/><Relationship Id="rId8" Type="http://schemas.openxmlformats.org/officeDocument/2006/relationships/image" Target="../media/image9.png"/><Relationship Id="rId7" Type="http://schemas.openxmlformats.org/officeDocument/2006/relationships/image" Target="../media/image8.png"/><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3.png"/><Relationship Id="rId10" Type="http://schemas.openxmlformats.org/officeDocument/2006/relationships/slideLayout" Target="../slideLayouts/slideLayout7.xml"/><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png"/><Relationship Id="rId1" Type="http://schemas.openxmlformats.org/officeDocument/2006/relationships/image" Target="../media/image9.png"/></Relationships>
</file>

<file path=ppt/slides/_rels/slide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3.png"/><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7.xml"/><Relationship Id="rId2" Type="http://schemas.openxmlformats.org/officeDocument/2006/relationships/image" Target="../media/image15.png"/><Relationship Id="rId1" Type="http://schemas.openxmlformats.org/officeDocument/2006/relationships/image" Target="../media/image9.png"/></Relationships>
</file>

<file path=ppt/slides/_rels/slide10.xml.rels><?xml version="1.0" encoding="UTF-8" standalone="yes"?>
<Relationships xmlns="http://schemas.openxmlformats.org/package/2006/relationships"><Relationship Id="rId9" Type="http://schemas.openxmlformats.org/officeDocument/2006/relationships/image" Target="../media/image6.png"/><Relationship Id="rId8" Type="http://schemas.openxmlformats.org/officeDocument/2006/relationships/image" Target="../media/image5.png"/><Relationship Id="rId7" Type="http://schemas.openxmlformats.org/officeDocument/2006/relationships/image" Target="../media/image7.png"/><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8.png"/><Relationship Id="rId3" Type="http://schemas.openxmlformats.org/officeDocument/2006/relationships/image" Target="../media/image17.png"/><Relationship Id="rId2" Type="http://schemas.openxmlformats.org/officeDocument/2006/relationships/image" Target="../media/image16.jpeg"/><Relationship Id="rId16" Type="http://schemas.openxmlformats.org/officeDocument/2006/relationships/slideLayout" Target="../slideLayouts/slideLayout7.xml"/><Relationship Id="rId15" Type="http://schemas.openxmlformats.org/officeDocument/2006/relationships/image" Target="../media/image21.png"/><Relationship Id="rId14" Type="http://schemas.openxmlformats.org/officeDocument/2006/relationships/image" Target="../media/image20.png"/><Relationship Id="rId13" Type="http://schemas.openxmlformats.org/officeDocument/2006/relationships/image" Target="../media/image10.png"/><Relationship Id="rId12" Type="http://schemas.openxmlformats.org/officeDocument/2006/relationships/image" Target="../media/image19.jpeg"/><Relationship Id="rId11" Type="http://schemas.openxmlformats.org/officeDocument/2006/relationships/image" Target="../media/image11.png"/><Relationship Id="rId10" Type="http://schemas.openxmlformats.org/officeDocument/2006/relationships/image" Target="../media/image18.png"/><Relationship Id="rId1" Type="http://schemas.openxmlformats.org/officeDocument/2006/relationships/image" Target="../media/image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3.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4.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5.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6.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7.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8.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9.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0.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1.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2.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3.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4.jpe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5.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6.jpe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9.jpeg"/><Relationship Id="rId1" Type="http://schemas.openxmlformats.org/officeDocument/2006/relationships/image" Target="../media/image16.jpeg"/></Relationships>
</file>

<file path=ppt/slides/_rels/slide29.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image" Target="../media/image40.png"/><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image" Target="../media/image37.png"/></Relationships>
</file>

<file path=ppt/slides/_rels/slide30.xml.rels><?xml version="1.0" encoding="UTF-8" standalone="yes"?>
<Relationships xmlns="http://schemas.openxmlformats.org/package/2006/relationships"><Relationship Id="rId8" Type="http://schemas.openxmlformats.org/officeDocument/2006/relationships/notesSlide" Target="../notesSlides/notesSlide3.xml"/><Relationship Id="rId7" Type="http://schemas.openxmlformats.org/officeDocument/2006/relationships/slideLayout" Target="../slideLayouts/slideLayout7.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image" Target="../media/image42.jpe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8.png"/></Relationships>
</file>

<file path=ppt/slides/_rels/slide3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image" Target="../media/image49.png"/></Relationships>
</file>

<file path=ppt/slides/_rels/slide33.xml.rels><?xml version="1.0" encoding="UTF-8" standalone="yes"?>
<Relationships xmlns="http://schemas.openxmlformats.org/package/2006/relationships"><Relationship Id="rId9" Type="http://schemas.openxmlformats.org/officeDocument/2006/relationships/image" Target="../media/image60.png"/><Relationship Id="rId8" Type="http://schemas.openxmlformats.org/officeDocument/2006/relationships/image" Target="../media/image59.png"/><Relationship Id="rId7" Type="http://schemas.openxmlformats.org/officeDocument/2006/relationships/image" Target="../media/image58.png"/><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 Id="rId3" Type="http://schemas.openxmlformats.org/officeDocument/2006/relationships/image" Target="../media/image54.png"/><Relationship Id="rId2" Type="http://schemas.openxmlformats.org/officeDocument/2006/relationships/image" Target="../media/image53.png"/><Relationship Id="rId19" Type="http://schemas.openxmlformats.org/officeDocument/2006/relationships/slideLayout" Target="../slideLayouts/slideLayout7.xml"/><Relationship Id="rId18" Type="http://schemas.openxmlformats.org/officeDocument/2006/relationships/image" Target="../media/image69.png"/><Relationship Id="rId17" Type="http://schemas.openxmlformats.org/officeDocument/2006/relationships/image" Target="../media/image68.png"/><Relationship Id="rId16" Type="http://schemas.openxmlformats.org/officeDocument/2006/relationships/image" Target="../media/image67.png"/><Relationship Id="rId15" Type="http://schemas.openxmlformats.org/officeDocument/2006/relationships/image" Target="../media/image66.png"/><Relationship Id="rId14" Type="http://schemas.openxmlformats.org/officeDocument/2006/relationships/image" Target="../media/image65.png"/><Relationship Id="rId13" Type="http://schemas.openxmlformats.org/officeDocument/2006/relationships/image" Target="../media/image64.png"/><Relationship Id="rId12" Type="http://schemas.openxmlformats.org/officeDocument/2006/relationships/image" Target="../media/image63.png"/><Relationship Id="rId11" Type="http://schemas.openxmlformats.org/officeDocument/2006/relationships/image" Target="../media/image62.png"/><Relationship Id="rId10" Type="http://schemas.openxmlformats.org/officeDocument/2006/relationships/image" Target="../media/image61.png"/><Relationship Id="rId1" Type="http://schemas.openxmlformats.org/officeDocument/2006/relationships/image" Target="../media/image52.png"/></Relationships>
</file>

<file path=ppt/slides/_rels/slide34.xml.rels><?xml version="1.0" encoding="UTF-8" standalone="yes"?>
<Relationships xmlns="http://schemas.openxmlformats.org/package/2006/relationships"><Relationship Id="rId9" Type="http://schemas.openxmlformats.org/officeDocument/2006/relationships/image" Target="../media/image10.png"/><Relationship Id="rId8" Type="http://schemas.openxmlformats.org/officeDocument/2006/relationships/image" Target="../media/image77.png"/><Relationship Id="rId7" Type="http://schemas.openxmlformats.org/officeDocument/2006/relationships/image" Target="../media/image76.jpeg"/><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 Id="rId3" Type="http://schemas.openxmlformats.org/officeDocument/2006/relationships/image" Target="../media/image72.png"/><Relationship Id="rId2" Type="http://schemas.openxmlformats.org/officeDocument/2006/relationships/image" Target="../media/image71.png"/><Relationship Id="rId10" Type="http://schemas.openxmlformats.org/officeDocument/2006/relationships/slideLayout" Target="../slideLayouts/slideLayout7.xml"/><Relationship Id="rId1" Type="http://schemas.openxmlformats.org/officeDocument/2006/relationships/image" Target="../media/image70.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9.png"/><Relationship Id="rId1" Type="http://schemas.openxmlformats.org/officeDocument/2006/relationships/image" Target="../media/image78.jpeg"/></Relationships>
</file>

<file path=ppt/slides/_rels/slide3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81.jpeg"/><Relationship Id="rId2" Type="http://schemas.openxmlformats.org/officeDocument/2006/relationships/image" Target="../media/image74.png"/><Relationship Id="rId1" Type="http://schemas.openxmlformats.org/officeDocument/2006/relationships/image" Target="../media/image80.jpeg"/></Relationships>
</file>

<file path=ppt/slides/_rels/slide3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85.jpeg"/><Relationship Id="rId3" Type="http://schemas.openxmlformats.org/officeDocument/2006/relationships/image" Target="../media/image84.png"/><Relationship Id="rId2" Type="http://schemas.openxmlformats.org/officeDocument/2006/relationships/image" Target="../media/image83.png"/><Relationship Id="rId1" Type="http://schemas.openxmlformats.org/officeDocument/2006/relationships/image" Target="../media/image82.png"/></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7.png"/><Relationship Id="rId1" Type="http://schemas.openxmlformats.org/officeDocument/2006/relationships/image" Target="../media/image86.png"/></Relationships>
</file>

<file path=ppt/slides/_rels/slide40.xml.rels><?xml version="1.0" encoding="UTF-8" standalone="yes"?>
<Relationships xmlns="http://schemas.openxmlformats.org/package/2006/relationships"><Relationship Id="rId9" Type="http://schemas.openxmlformats.org/officeDocument/2006/relationships/image" Target="../media/image96.png"/><Relationship Id="rId8" Type="http://schemas.openxmlformats.org/officeDocument/2006/relationships/image" Target="../media/image95.png"/><Relationship Id="rId7" Type="http://schemas.openxmlformats.org/officeDocument/2006/relationships/image" Target="../media/image94.jpeg"/><Relationship Id="rId6" Type="http://schemas.openxmlformats.org/officeDocument/2006/relationships/image" Target="../media/image93.jpeg"/><Relationship Id="rId5" Type="http://schemas.openxmlformats.org/officeDocument/2006/relationships/image" Target="../media/image92.jpeg"/><Relationship Id="rId4" Type="http://schemas.openxmlformats.org/officeDocument/2006/relationships/image" Target="../media/image91.jpeg"/><Relationship Id="rId3" Type="http://schemas.openxmlformats.org/officeDocument/2006/relationships/image" Target="../media/image90.jpeg"/><Relationship Id="rId2" Type="http://schemas.openxmlformats.org/officeDocument/2006/relationships/image" Target="../media/image89.png"/><Relationship Id="rId13" Type="http://schemas.openxmlformats.org/officeDocument/2006/relationships/slideLayout" Target="../slideLayouts/slideLayout7.xml"/><Relationship Id="rId12" Type="http://schemas.openxmlformats.org/officeDocument/2006/relationships/image" Target="../media/image77.png"/><Relationship Id="rId11" Type="http://schemas.openxmlformats.org/officeDocument/2006/relationships/image" Target="../media/image98.png"/><Relationship Id="rId10" Type="http://schemas.openxmlformats.org/officeDocument/2006/relationships/image" Target="../media/image97.png"/><Relationship Id="rId1" Type="http://schemas.openxmlformats.org/officeDocument/2006/relationships/image" Target="../media/image88.png"/></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9.png"/></Relationships>
</file>

<file path=ppt/slides/_rels/slide43.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02.png"/><Relationship Id="rId4" Type="http://schemas.openxmlformats.org/officeDocument/2006/relationships/image" Target="../media/image101.png"/><Relationship Id="rId3" Type="http://schemas.openxmlformats.org/officeDocument/2006/relationships/image" Target="../media/image100.png"/><Relationship Id="rId2" Type="http://schemas.openxmlformats.org/officeDocument/2006/relationships/image" Target="../media/image75.png"/><Relationship Id="rId1" Type="http://schemas.openxmlformats.org/officeDocument/2006/relationships/image" Target="../media/image74.png"/></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3.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4.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5.png"/></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6.png"/></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7.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8.png"/></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9.png"/></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0.png"/></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1.png"/></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2.png"/></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3.png"/></Relationships>
</file>

<file path=ppt/slides/_rels/slide5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17.png"/><Relationship Id="rId3" Type="http://schemas.openxmlformats.org/officeDocument/2006/relationships/image" Target="../media/image116.png"/><Relationship Id="rId2" Type="http://schemas.openxmlformats.org/officeDocument/2006/relationships/image" Target="../media/image115.png"/><Relationship Id="rId1" Type="http://schemas.openxmlformats.org/officeDocument/2006/relationships/image" Target="../media/image114.png"/></Relationships>
</file>

<file path=ppt/slides/_rels/slide60.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22.png"/><Relationship Id="rId4" Type="http://schemas.openxmlformats.org/officeDocument/2006/relationships/image" Target="../media/image121.png"/><Relationship Id="rId3" Type="http://schemas.openxmlformats.org/officeDocument/2006/relationships/image" Target="../media/image120.png"/><Relationship Id="rId2" Type="http://schemas.openxmlformats.org/officeDocument/2006/relationships/image" Target="../media/image119.png"/><Relationship Id="rId1" Type="http://schemas.openxmlformats.org/officeDocument/2006/relationships/image" Target="../media/image118.png"/></Relationships>
</file>

<file path=ppt/slides/_rels/slide61.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26.png"/><Relationship Id="rId3" Type="http://schemas.openxmlformats.org/officeDocument/2006/relationships/image" Target="../media/image125.png"/><Relationship Id="rId2" Type="http://schemas.openxmlformats.org/officeDocument/2006/relationships/image" Target="../media/image124.png"/><Relationship Id="rId1" Type="http://schemas.openxmlformats.org/officeDocument/2006/relationships/image" Target="../media/image123.png"/></Relationships>
</file>

<file path=ppt/slides/_rels/slide6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28.png"/><Relationship Id="rId1" Type="http://schemas.openxmlformats.org/officeDocument/2006/relationships/image" Target="../media/image127.png"/></Relationships>
</file>

<file path=ppt/slides/_rels/slide6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30.png"/><Relationship Id="rId1" Type="http://schemas.openxmlformats.org/officeDocument/2006/relationships/image" Target="../media/image129.png"/></Relationships>
</file>

<file path=ppt/slides/_rels/slide6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1.jpeg"/></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3074" name="Rectangle 8"/>
          <p:cNvSpPr>
            <a:spLocks noChangeArrowheads="1"/>
          </p:cNvSpPr>
          <p:nvPr/>
        </p:nvSpPr>
        <p:spPr bwMode="auto">
          <a:xfrm>
            <a:off x="142875" y="1335405"/>
            <a:ext cx="2981325" cy="583565"/>
          </a:xfrm>
          <a:prstGeom prst="rect">
            <a:avLst/>
          </a:prstGeom>
          <a:noFill/>
          <a:ln w="9525">
            <a:solidFill>
              <a:schemeClr val="accent1"/>
            </a:solidFill>
            <a:miter lim="800000"/>
          </a:ln>
          <a:effectLst/>
          <a:extLst>
            <a:ext uri="{909E8E84-426E-40DD-AFC4-6F175D3DCCD1}">
              <a14:hiddenFill xmlns:a14="http://schemas.microsoft.com/office/drawing/2010/main">
                <a:solidFill>
                  <a:schemeClr val="bg2"/>
                </a:solidFill>
              </a14:hiddenFill>
            </a:ext>
          </a:extLst>
        </p:spPr>
        <p:txBody>
          <a:bodyPr wrap="square">
            <a:spAutoFit/>
            <a:scene3d>
              <a:camera prst="orthographicFront"/>
              <a:lightRig rig="threePt" dir="t"/>
            </a:scene3d>
          </a:bodyPr>
          <a:lstStyle/>
          <a:p>
            <a:r>
              <a:rPr lang="zh-CN" altLang="en-US" sz="3200" b="1">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校车平安监控</a:t>
            </a:r>
            <a:endParaRPr lang="zh-CN" altLang="en-US" sz="3200" b="1">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endParaRPr>
          </a:p>
        </p:txBody>
      </p:sp>
      <p:sp>
        <p:nvSpPr>
          <p:cNvPr id="3075" name="Rectangle 9"/>
          <p:cNvSpPr>
            <a:spLocks noChangeArrowheads="1"/>
          </p:cNvSpPr>
          <p:nvPr/>
        </p:nvSpPr>
        <p:spPr bwMode="auto">
          <a:xfrm>
            <a:off x="3286125" y="2143125"/>
            <a:ext cx="5692140" cy="583565"/>
          </a:xfrm>
          <a:prstGeom prst="rect">
            <a:avLst/>
          </a:prstGeom>
          <a:noFill/>
          <a:ln w="9525">
            <a:noFill/>
            <a:miter lim="800000"/>
          </a:ln>
          <a:effectLst/>
        </p:spPr>
        <p:txBody>
          <a:bodyPr wrap="square">
            <a:spAutoFit/>
          </a:bodyPr>
          <a:lstStyle/>
          <a:p>
            <a:r>
              <a:rPr lang="en-US" altLang="zh-CN" sz="3200" b="1" dirty="0">
                <a:solidFill>
                  <a:schemeClr val="bg1"/>
                </a:solidFill>
                <a:ea typeface="微软雅黑" panose="020B0503020204020204" pitchFamily="34" charset="-122"/>
              </a:rPr>
              <a:t>4G</a:t>
            </a:r>
            <a:r>
              <a:rPr lang="zh-CN" altLang="en-US" sz="3200" b="1" dirty="0">
                <a:solidFill>
                  <a:schemeClr val="bg1"/>
                </a:solidFill>
                <a:ea typeface="微软雅黑" panose="020B0503020204020204" pitchFamily="34" charset="-122"/>
              </a:rPr>
              <a:t>视频</a:t>
            </a:r>
            <a:r>
              <a:rPr lang="en-US" altLang="zh-CN" sz="3200" b="1" dirty="0">
                <a:solidFill>
                  <a:schemeClr val="bg1"/>
                </a:solidFill>
                <a:ea typeface="微软雅黑" panose="020B0503020204020204" pitchFamily="34" charset="-122"/>
              </a:rPr>
              <a:t>+BD</a:t>
            </a:r>
            <a:r>
              <a:rPr lang="zh-CN" altLang="en-US" sz="3200" b="1" dirty="0">
                <a:solidFill>
                  <a:schemeClr val="bg1"/>
                </a:solidFill>
                <a:ea typeface="微软雅黑" panose="020B0503020204020204" pitchFamily="34" charset="-122"/>
              </a:rPr>
              <a:t>定位</a:t>
            </a:r>
            <a:r>
              <a:rPr lang="zh-CN" sz="3200" b="1" dirty="0">
                <a:solidFill>
                  <a:schemeClr val="bg1"/>
                </a:solidFill>
                <a:ea typeface="微软雅黑" panose="020B0503020204020204" pitchFamily="34" charset="-122"/>
              </a:rPr>
              <a:t>远程管理系统</a:t>
            </a:r>
            <a:endParaRPr lang="zh-CN" sz="3200" b="1" dirty="0">
              <a:solidFill>
                <a:schemeClr val="bg1"/>
              </a:solidFill>
              <a:ea typeface="微软雅黑" panose="020B0503020204020204" pitchFamily="34" charset="-122"/>
            </a:endParaRPr>
          </a:p>
        </p:txBody>
      </p:sp>
      <p:cxnSp>
        <p:nvCxnSpPr>
          <p:cNvPr id="6" name="直接连接符 5"/>
          <p:cNvCxnSpPr/>
          <p:nvPr/>
        </p:nvCxnSpPr>
        <p:spPr bwMode="auto">
          <a:xfrm>
            <a:off x="0" y="4643450"/>
            <a:ext cx="9144000" cy="1588"/>
          </a:xfrm>
          <a:prstGeom prst="line">
            <a:avLst/>
          </a:prstGeom>
          <a:ln>
            <a:solidFill>
              <a:srgbClr val="0070C0"/>
            </a:solidFill>
            <a:headEnd type="none" w="med" len="med"/>
            <a:tailEnd type="none" w="med" len="med"/>
          </a:ln>
          <a:effectLst>
            <a:glow rad="139700">
              <a:schemeClr val="accent6">
                <a:satMod val="175000"/>
                <a:alpha val="40000"/>
              </a:schemeClr>
            </a:glow>
            <a:outerShdw blurRad="40000" dist="20000" dir="5400000" rotWithShape="0">
              <a:srgbClr val="000000">
                <a:alpha val="38000"/>
              </a:srgbClr>
            </a:outerShdw>
          </a:effectLst>
        </p:spPr>
        <p:style>
          <a:lnRef idx="2">
            <a:schemeClr val="accent3"/>
          </a:lnRef>
          <a:fillRef idx="0">
            <a:schemeClr val="accent3"/>
          </a:fillRef>
          <a:effectRef idx="1">
            <a:schemeClr val="accent3"/>
          </a:effectRef>
          <a:fontRef idx="minor">
            <a:schemeClr val="tx1"/>
          </a:fontRef>
        </p:style>
      </p:cxnSp>
      <p:pic>
        <p:nvPicPr>
          <p:cNvPr id="1027" name="Picture 3"/>
          <p:cNvPicPr>
            <a:picLocks noChangeAspect="1" noChangeArrowheads="1"/>
          </p:cNvPicPr>
          <p:nvPr/>
        </p:nvPicPr>
        <p:blipFill>
          <a:blip r:embed="rId2"/>
          <a:srcRect/>
          <a:stretch>
            <a:fillRect/>
          </a:stretch>
        </p:blipFill>
        <p:spPr bwMode="auto">
          <a:xfrm>
            <a:off x="1285852" y="4714888"/>
            <a:ext cx="1143008" cy="1000112"/>
          </a:xfrm>
          <a:prstGeom prst="rect">
            <a:avLst/>
          </a:prstGeom>
          <a:noFill/>
          <a:ln w="9525">
            <a:noFill/>
            <a:miter lim="800000"/>
            <a:headEnd/>
            <a:tailEnd/>
          </a:ln>
          <a:effectLst/>
        </p:spPr>
      </p:pic>
      <p:pic>
        <p:nvPicPr>
          <p:cNvPr id="1028" name="Picture 4"/>
          <p:cNvPicPr>
            <a:picLocks noChangeAspect="1" noChangeArrowheads="1"/>
          </p:cNvPicPr>
          <p:nvPr/>
        </p:nvPicPr>
        <p:blipFill>
          <a:blip r:embed="rId3"/>
          <a:srcRect/>
          <a:stretch>
            <a:fillRect/>
          </a:stretch>
        </p:blipFill>
        <p:spPr bwMode="auto">
          <a:xfrm>
            <a:off x="2500298" y="4714888"/>
            <a:ext cx="1250162" cy="1000112"/>
          </a:xfrm>
          <a:prstGeom prst="rect">
            <a:avLst/>
          </a:prstGeom>
          <a:noFill/>
          <a:ln w="9525">
            <a:noFill/>
            <a:miter lim="800000"/>
            <a:headEnd/>
            <a:tailEnd/>
          </a:ln>
          <a:effectLst/>
        </p:spPr>
      </p:pic>
      <p:pic>
        <p:nvPicPr>
          <p:cNvPr id="1029" name="Picture 5"/>
          <p:cNvPicPr>
            <a:picLocks noChangeAspect="1" noChangeArrowheads="1"/>
          </p:cNvPicPr>
          <p:nvPr/>
        </p:nvPicPr>
        <p:blipFill>
          <a:blip r:embed="rId4"/>
          <a:srcRect/>
          <a:stretch>
            <a:fillRect/>
          </a:stretch>
        </p:blipFill>
        <p:spPr bwMode="auto">
          <a:xfrm>
            <a:off x="6500826" y="4714888"/>
            <a:ext cx="1241232" cy="1000112"/>
          </a:xfrm>
          <a:prstGeom prst="rect">
            <a:avLst/>
          </a:prstGeom>
          <a:noFill/>
          <a:ln w="9525">
            <a:noFill/>
            <a:miter lim="800000"/>
            <a:headEnd/>
            <a:tailEnd/>
          </a:ln>
          <a:effectLst/>
        </p:spPr>
      </p:pic>
      <p:pic>
        <p:nvPicPr>
          <p:cNvPr id="1031" name="Picture 7"/>
          <p:cNvPicPr>
            <a:picLocks noChangeAspect="1" noChangeArrowheads="1"/>
          </p:cNvPicPr>
          <p:nvPr/>
        </p:nvPicPr>
        <p:blipFill>
          <a:blip r:embed="rId5"/>
          <a:srcRect/>
          <a:stretch>
            <a:fillRect/>
          </a:stretch>
        </p:blipFill>
        <p:spPr bwMode="auto">
          <a:xfrm>
            <a:off x="7858116" y="4700587"/>
            <a:ext cx="1285884" cy="1014413"/>
          </a:xfrm>
          <a:prstGeom prst="rect">
            <a:avLst/>
          </a:prstGeom>
          <a:noFill/>
          <a:ln w="9525">
            <a:noFill/>
            <a:miter lim="800000"/>
            <a:headEnd/>
            <a:tailEnd/>
          </a:ln>
          <a:effectLst/>
        </p:spPr>
      </p:pic>
      <p:pic>
        <p:nvPicPr>
          <p:cNvPr id="1032" name="Picture 8"/>
          <p:cNvPicPr>
            <a:picLocks noChangeAspect="1" noChangeArrowheads="1"/>
          </p:cNvPicPr>
          <p:nvPr/>
        </p:nvPicPr>
        <p:blipFill>
          <a:blip r:embed="rId6"/>
          <a:srcRect/>
          <a:stretch>
            <a:fillRect/>
          </a:stretch>
        </p:blipFill>
        <p:spPr bwMode="auto">
          <a:xfrm>
            <a:off x="23221" y="4700587"/>
            <a:ext cx="1214446" cy="1000111"/>
          </a:xfrm>
          <a:prstGeom prst="rect">
            <a:avLst/>
          </a:prstGeom>
          <a:noFill/>
          <a:ln w="9525">
            <a:noFill/>
            <a:miter lim="800000"/>
            <a:headEnd/>
            <a:tailEnd/>
          </a:ln>
          <a:effectLst/>
        </p:spPr>
      </p:pic>
      <p:pic>
        <p:nvPicPr>
          <p:cNvPr id="1033" name="Picture 9"/>
          <p:cNvPicPr>
            <a:picLocks noChangeAspect="1" noChangeArrowheads="1"/>
          </p:cNvPicPr>
          <p:nvPr/>
        </p:nvPicPr>
        <p:blipFill>
          <a:blip r:embed="rId7"/>
          <a:srcRect/>
          <a:stretch>
            <a:fillRect/>
          </a:stretch>
        </p:blipFill>
        <p:spPr bwMode="auto">
          <a:xfrm>
            <a:off x="3846830" y="4714889"/>
            <a:ext cx="1165155" cy="1000112"/>
          </a:xfrm>
          <a:prstGeom prst="rect">
            <a:avLst/>
          </a:prstGeom>
          <a:noFill/>
          <a:ln w="9525">
            <a:noFill/>
            <a:miter lim="800000"/>
            <a:headEnd/>
            <a:tailEnd/>
          </a:ln>
          <a:effectLst/>
        </p:spPr>
      </p:pic>
      <p:cxnSp>
        <p:nvCxnSpPr>
          <p:cNvPr id="26" name="肘形连接符 25"/>
          <p:cNvCxnSpPr/>
          <p:nvPr/>
        </p:nvCxnSpPr>
        <p:spPr bwMode="auto">
          <a:xfrm>
            <a:off x="142844" y="2000244"/>
            <a:ext cx="8001056" cy="785818"/>
          </a:xfrm>
          <a:prstGeom prst="bentConnector3">
            <a:avLst>
              <a:gd name="adj1" fmla="val 38423"/>
            </a:avLst>
          </a:prstGeom>
          <a:ln>
            <a:solidFill>
              <a:schemeClr val="accent6"/>
            </a:solidFill>
            <a:headEnd type="none" w="med" len="med"/>
            <a:tailEnd type="none" w="med" len="med"/>
          </a:ln>
          <a:effectLst>
            <a:glow rad="63500">
              <a:schemeClr val="accent3">
                <a:satMod val="175000"/>
                <a:alpha val="40000"/>
              </a:schemeClr>
            </a:glow>
            <a:outerShdw blurRad="152400" dist="317500" dir="5400000" sx="90000" sy="-19000" rotWithShape="0">
              <a:prstClr val="black">
                <a:alpha val="15000"/>
              </a:prstClr>
            </a:outerShdw>
          </a:effectLst>
        </p:spPr>
        <p:style>
          <a:lnRef idx="3">
            <a:schemeClr val="dk1"/>
          </a:lnRef>
          <a:fillRef idx="0">
            <a:schemeClr val="dk1"/>
          </a:fillRef>
          <a:effectRef idx="2">
            <a:schemeClr val="dk1"/>
          </a:effectRef>
          <a:fontRef idx="minor">
            <a:schemeClr val="tx1"/>
          </a:fontRef>
        </p:style>
      </p:cxnSp>
      <p:grpSp>
        <p:nvGrpSpPr>
          <p:cNvPr id="34" name="Group 12"/>
          <p:cNvGrpSpPr/>
          <p:nvPr/>
        </p:nvGrpSpPr>
        <p:grpSpPr bwMode="auto">
          <a:xfrm>
            <a:off x="3786182" y="3286128"/>
            <a:ext cx="714380" cy="701676"/>
            <a:chOff x="0" y="0"/>
            <a:chExt cx="812" cy="830"/>
          </a:xfrm>
        </p:grpSpPr>
        <p:sp>
          <p:nvSpPr>
            <p:cNvPr id="35"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36" name="Picture 12" descr="cir_lighteffect0"/>
            <p:cNvPicPr>
              <a:picLocks noChangeAspect="1" noChangeArrowheads="1"/>
            </p:cNvPicPr>
            <p:nvPr/>
          </p:nvPicPr>
          <p:blipFill>
            <a:blip r:embed="rId8">
              <a:lum bright="18000" contrast="-12000"/>
            </a:blip>
            <a:srcRect/>
            <a:stretch>
              <a:fillRect/>
            </a:stretch>
          </p:blipFill>
          <p:spPr bwMode="auto">
            <a:xfrm>
              <a:off x="69" y="0"/>
              <a:ext cx="670" cy="670"/>
            </a:xfrm>
            <a:prstGeom prst="rect">
              <a:avLst/>
            </a:prstGeom>
            <a:noFill/>
            <a:ln w="9525">
              <a:noFill/>
              <a:miter lim="800000"/>
              <a:headEnd/>
              <a:tailEnd/>
            </a:ln>
          </p:spPr>
        </p:pic>
      </p:grpSp>
      <p:grpSp>
        <p:nvGrpSpPr>
          <p:cNvPr id="37" name="Group 15"/>
          <p:cNvGrpSpPr/>
          <p:nvPr/>
        </p:nvGrpSpPr>
        <p:grpSpPr bwMode="auto">
          <a:xfrm>
            <a:off x="4929190" y="3286128"/>
            <a:ext cx="714380" cy="714380"/>
            <a:chOff x="0" y="0"/>
            <a:chExt cx="812" cy="830"/>
          </a:xfrm>
        </p:grpSpPr>
        <p:sp>
          <p:nvSpPr>
            <p:cNvPr id="38" name="Oval 16"/>
            <p:cNvSpPr>
              <a:spLocks noChangeArrowheads="1"/>
            </p:cNvSpPr>
            <p:nvPr/>
          </p:nvSpPr>
          <p:spPr bwMode="auto">
            <a:xfrm>
              <a:off x="0" y="28"/>
              <a:ext cx="812" cy="802"/>
            </a:xfrm>
            <a:prstGeom prst="ellipse">
              <a:avLst/>
            </a:prstGeom>
            <a:solidFill>
              <a:schemeClr val="accent2"/>
            </a:solidFill>
            <a:ln w="57150" cmpd="sng">
              <a:solidFill>
                <a:srgbClr val="F8F8F8">
                  <a:alpha val="67999"/>
                </a:srgbClr>
              </a:solidFill>
              <a:round/>
            </a:ln>
          </p:spPr>
          <p:txBody>
            <a:bodyPr wrap="none" anchor="ctr"/>
            <a:lstStyle/>
            <a:p>
              <a:endParaRPr lang="zh-CN" altLang="en-US">
                <a:solidFill>
                  <a:schemeClr val="bg1"/>
                </a:solidFill>
                <a:ea typeface="黑体" panose="02010609060101010101" pitchFamily="49" charset="-122"/>
              </a:endParaRPr>
            </a:p>
          </p:txBody>
        </p:sp>
        <p:pic>
          <p:nvPicPr>
            <p:cNvPr id="39" name="Picture 17" descr="cir_lighteffect0"/>
            <p:cNvPicPr>
              <a:picLocks noChangeAspect="1" noChangeArrowheads="1"/>
            </p:cNvPicPr>
            <p:nvPr/>
          </p:nvPicPr>
          <p:blipFill>
            <a:blip r:embed="rId8">
              <a:lum bright="18000" contrast="-12000"/>
            </a:blip>
            <a:srcRect/>
            <a:stretch>
              <a:fillRect/>
            </a:stretch>
          </p:blipFill>
          <p:spPr bwMode="auto">
            <a:xfrm>
              <a:off x="69" y="0"/>
              <a:ext cx="670" cy="670"/>
            </a:xfrm>
            <a:prstGeom prst="rect">
              <a:avLst/>
            </a:prstGeom>
            <a:noFill/>
            <a:ln w="9525">
              <a:noFill/>
              <a:miter lim="800000"/>
              <a:headEnd/>
              <a:tailEnd/>
            </a:ln>
          </p:spPr>
        </p:pic>
      </p:grpSp>
      <p:grpSp>
        <p:nvGrpSpPr>
          <p:cNvPr id="40" name="Group 18"/>
          <p:cNvGrpSpPr/>
          <p:nvPr/>
        </p:nvGrpSpPr>
        <p:grpSpPr bwMode="auto">
          <a:xfrm>
            <a:off x="6143636" y="3286128"/>
            <a:ext cx="714380" cy="714380"/>
            <a:chOff x="0" y="0"/>
            <a:chExt cx="812" cy="830"/>
          </a:xfrm>
        </p:grpSpPr>
        <p:sp>
          <p:nvSpPr>
            <p:cNvPr id="41" name="Oval 21"/>
            <p:cNvSpPr>
              <a:spLocks noChangeArrowheads="1"/>
            </p:cNvSpPr>
            <p:nvPr/>
          </p:nvSpPr>
          <p:spPr bwMode="auto">
            <a:xfrm>
              <a:off x="0" y="28"/>
              <a:ext cx="812" cy="802"/>
            </a:xfrm>
            <a:prstGeom prst="ellipse">
              <a:avLst/>
            </a:prstGeom>
            <a:solidFill>
              <a:schemeClr val="hlink"/>
            </a:solidFill>
            <a:ln w="57150" cmpd="sng">
              <a:solidFill>
                <a:srgbClr val="F8F8F8">
                  <a:alpha val="67999"/>
                </a:srgbClr>
              </a:solidFill>
              <a:round/>
            </a:ln>
          </p:spPr>
          <p:txBody>
            <a:bodyPr wrap="none" anchor="ctr"/>
            <a:lstStyle/>
            <a:p>
              <a:endParaRPr lang="zh-CN" altLang="en-US">
                <a:solidFill>
                  <a:schemeClr val="bg1"/>
                </a:solidFill>
                <a:ea typeface="黑体" panose="02010609060101010101" pitchFamily="49" charset="-122"/>
              </a:endParaRPr>
            </a:p>
          </p:txBody>
        </p:sp>
        <p:pic>
          <p:nvPicPr>
            <p:cNvPr id="42" name="Picture 22" descr="cir_lighteffect0"/>
            <p:cNvPicPr>
              <a:picLocks noChangeAspect="1" noChangeArrowheads="1"/>
            </p:cNvPicPr>
            <p:nvPr/>
          </p:nvPicPr>
          <p:blipFill>
            <a:blip r:embed="rId8">
              <a:lum bright="18000" contrast="-12000"/>
            </a:blip>
            <a:srcRect/>
            <a:stretch>
              <a:fillRect/>
            </a:stretch>
          </p:blipFill>
          <p:spPr bwMode="auto">
            <a:xfrm>
              <a:off x="69" y="0"/>
              <a:ext cx="670" cy="670"/>
            </a:xfrm>
            <a:prstGeom prst="rect">
              <a:avLst/>
            </a:prstGeom>
            <a:noFill/>
            <a:ln w="9525">
              <a:noFill/>
              <a:miter lim="800000"/>
              <a:headEnd/>
              <a:tailEnd/>
            </a:ln>
          </p:spPr>
        </p:pic>
      </p:grpSp>
      <p:grpSp>
        <p:nvGrpSpPr>
          <p:cNvPr id="43" name="Group 21"/>
          <p:cNvGrpSpPr/>
          <p:nvPr/>
        </p:nvGrpSpPr>
        <p:grpSpPr bwMode="auto">
          <a:xfrm>
            <a:off x="7286644" y="3286128"/>
            <a:ext cx="714380" cy="701676"/>
            <a:chOff x="0" y="0"/>
            <a:chExt cx="812" cy="830"/>
          </a:xfrm>
        </p:grpSpPr>
        <p:sp>
          <p:nvSpPr>
            <p:cNvPr id="44" name="Oval 11"/>
            <p:cNvSpPr>
              <a:spLocks noChangeArrowheads="1"/>
            </p:cNvSpPr>
            <p:nvPr/>
          </p:nvSpPr>
          <p:spPr bwMode="auto">
            <a:xfrm>
              <a:off x="0" y="28"/>
              <a:ext cx="812" cy="802"/>
            </a:xfrm>
            <a:prstGeom prst="ellipse">
              <a:avLst/>
            </a:prstGeom>
            <a:solidFill>
              <a:schemeClr val="tx2"/>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45" name="Picture 12" descr="cir_lighteffect0"/>
            <p:cNvPicPr>
              <a:picLocks noChangeAspect="1" noChangeArrowheads="1"/>
            </p:cNvPicPr>
            <p:nvPr/>
          </p:nvPicPr>
          <p:blipFill>
            <a:blip r:embed="rId8">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46" name="Text Box 39"/>
          <p:cNvSpPr txBox="1">
            <a:spLocks noChangeArrowheads="1"/>
          </p:cNvSpPr>
          <p:nvPr/>
        </p:nvSpPr>
        <p:spPr bwMode="auto">
          <a:xfrm>
            <a:off x="3857620" y="3429004"/>
            <a:ext cx="571504" cy="461665"/>
          </a:xfrm>
          <a:prstGeom prst="rect">
            <a:avLst/>
          </a:prstGeom>
          <a:noFill/>
          <a:ln w="9525">
            <a:noFill/>
            <a:miter lim="800000"/>
          </a:ln>
        </p:spPr>
        <p:txBody>
          <a:bodyPr wrap="square">
            <a:spAutoFit/>
          </a:bodyPr>
          <a:lstStyle/>
          <a:p>
            <a:pPr algn="ctr"/>
            <a:r>
              <a:rPr lang="zh-CN" altLang="en-US" sz="2400" dirty="0">
                <a:solidFill>
                  <a:schemeClr val="bg1"/>
                </a:solidFill>
                <a:latin typeface="黑体" panose="02010609060101010101" pitchFamily="49" charset="-122"/>
                <a:ea typeface="黑体" panose="02010609060101010101" pitchFamily="49" charset="-122"/>
              </a:rPr>
              <a:t>产</a:t>
            </a:r>
            <a:endParaRPr lang="en-US" sz="2400" dirty="0">
              <a:solidFill>
                <a:schemeClr val="bg1"/>
              </a:solidFill>
              <a:latin typeface="黑体" panose="02010609060101010101" pitchFamily="49" charset="-122"/>
              <a:ea typeface="黑体" panose="02010609060101010101" pitchFamily="49" charset="-122"/>
            </a:endParaRPr>
          </a:p>
        </p:txBody>
      </p:sp>
      <p:sp>
        <p:nvSpPr>
          <p:cNvPr id="47" name="Text Box 39"/>
          <p:cNvSpPr txBox="1">
            <a:spLocks noChangeArrowheads="1"/>
          </p:cNvSpPr>
          <p:nvPr/>
        </p:nvSpPr>
        <p:spPr bwMode="auto">
          <a:xfrm>
            <a:off x="5000628" y="3429004"/>
            <a:ext cx="571504" cy="461665"/>
          </a:xfrm>
          <a:prstGeom prst="rect">
            <a:avLst/>
          </a:prstGeom>
          <a:noFill/>
          <a:ln w="9525">
            <a:noFill/>
            <a:miter lim="800000"/>
          </a:ln>
        </p:spPr>
        <p:txBody>
          <a:bodyPr wrap="square">
            <a:spAutoFit/>
          </a:bodyPr>
          <a:lstStyle/>
          <a:p>
            <a:pPr algn="ctr"/>
            <a:r>
              <a:rPr lang="zh-CN" altLang="en-US" sz="2400" dirty="0">
                <a:solidFill>
                  <a:schemeClr val="bg1"/>
                </a:solidFill>
                <a:latin typeface="黑体" panose="02010609060101010101" pitchFamily="49" charset="-122"/>
                <a:ea typeface="黑体" panose="02010609060101010101" pitchFamily="49" charset="-122"/>
              </a:rPr>
              <a:t>品</a:t>
            </a:r>
            <a:endParaRPr lang="en-US" sz="2400" dirty="0">
              <a:solidFill>
                <a:schemeClr val="bg1"/>
              </a:solidFill>
              <a:latin typeface="黑体" panose="02010609060101010101" pitchFamily="49" charset="-122"/>
              <a:ea typeface="黑体" panose="02010609060101010101" pitchFamily="49" charset="-122"/>
            </a:endParaRPr>
          </a:p>
        </p:txBody>
      </p:sp>
      <p:sp>
        <p:nvSpPr>
          <p:cNvPr id="48" name="Text Box 39"/>
          <p:cNvSpPr txBox="1">
            <a:spLocks noChangeArrowheads="1"/>
          </p:cNvSpPr>
          <p:nvPr/>
        </p:nvSpPr>
        <p:spPr bwMode="auto">
          <a:xfrm>
            <a:off x="6215074" y="3429004"/>
            <a:ext cx="571504" cy="461665"/>
          </a:xfrm>
          <a:prstGeom prst="rect">
            <a:avLst/>
          </a:prstGeom>
          <a:noFill/>
          <a:ln w="9525">
            <a:noFill/>
            <a:miter lim="800000"/>
          </a:ln>
        </p:spPr>
        <p:txBody>
          <a:bodyPr wrap="square">
            <a:spAutoFit/>
          </a:bodyPr>
          <a:lstStyle/>
          <a:p>
            <a:pPr algn="ctr"/>
            <a:r>
              <a:rPr lang="zh-CN" altLang="en-US" sz="2400" dirty="0">
                <a:solidFill>
                  <a:schemeClr val="bg1"/>
                </a:solidFill>
                <a:latin typeface="黑体" panose="02010609060101010101" pitchFamily="49" charset="-122"/>
                <a:ea typeface="黑体" panose="02010609060101010101" pitchFamily="49" charset="-122"/>
              </a:rPr>
              <a:t>介</a:t>
            </a:r>
            <a:endParaRPr lang="en-US" sz="2400" dirty="0">
              <a:solidFill>
                <a:schemeClr val="bg1"/>
              </a:solidFill>
              <a:latin typeface="黑体" panose="02010609060101010101" pitchFamily="49" charset="-122"/>
              <a:ea typeface="黑体" panose="02010609060101010101" pitchFamily="49" charset="-122"/>
            </a:endParaRPr>
          </a:p>
        </p:txBody>
      </p:sp>
      <p:sp>
        <p:nvSpPr>
          <p:cNvPr id="49" name="Text Box 39"/>
          <p:cNvSpPr txBox="1">
            <a:spLocks noChangeArrowheads="1"/>
          </p:cNvSpPr>
          <p:nvPr/>
        </p:nvSpPr>
        <p:spPr bwMode="auto">
          <a:xfrm>
            <a:off x="7358082" y="3429004"/>
            <a:ext cx="571504" cy="461665"/>
          </a:xfrm>
          <a:prstGeom prst="rect">
            <a:avLst/>
          </a:prstGeom>
          <a:noFill/>
          <a:ln w="9525">
            <a:noFill/>
            <a:miter lim="800000"/>
          </a:ln>
        </p:spPr>
        <p:txBody>
          <a:bodyPr wrap="square">
            <a:spAutoFit/>
          </a:bodyPr>
          <a:lstStyle/>
          <a:p>
            <a:pPr algn="ctr"/>
            <a:r>
              <a:rPr lang="zh-CN" altLang="en-US" sz="2400" dirty="0">
                <a:solidFill>
                  <a:schemeClr val="bg1"/>
                </a:solidFill>
                <a:latin typeface="黑体" panose="02010609060101010101" pitchFamily="49" charset="-122"/>
                <a:ea typeface="黑体" panose="02010609060101010101" pitchFamily="49" charset="-122"/>
              </a:rPr>
              <a:t>绍</a:t>
            </a:r>
            <a:endParaRPr lang="en-US" sz="2400" dirty="0">
              <a:solidFill>
                <a:schemeClr val="bg1"/>
              </a:solidFill>
              <a:latin typeface="黑体" panose="02010609060101010101" pitchFamily="49" charset="-122"/>
              <a:ea typeface="黑体" panose="02010609060101010101" pitchFamily="49" charset="-122"/>
            </a:endParaRPr>
          </a:p>
        </p:txBody>
      </p:sp>
      <p:sp>
        <p:nvSpPr>
          <p:cNvPr id="51" name="矩形 50"/>
          <p:cNvSpPr/>
          <p:nvPr/>
        </p:nvSpPr>
        <p:spPr bwMode="auto">
          <a:xfrm>
            <a:off x="0" y="4357698"/>
            <a:ext cx="214310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pic>
        <p:nvPicPr>
          <p:cNvPr id="4" name="图片 3"/>
          <p:cNvPicPr>
            <a:picLocks noChangeAspect="1"/>
          </p:cNvPicPr>
          <p:nvPr/>
        </p:nvPicPr>
        <p:blipFill>
          <a:blip r:embed="rId9"/>
          <a:stretch>
            <a:fillRect/>
          </a:stretch>
        </p:blipFill>
        <p:spPr>
          <a:xfrm>
            <a:off x="5099528" y="4754251"/>
            <a:ext cx="1285240" cy="921385"/>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p:cNvSpPr>
          <p:nvPr>
            <p:ph type="title" idx="4294967295"/>
          </p:nvPr>
        </p:nvSpPr>
        <p:spPr>
          <a:xfrm>
            <a:off x="1285852" y="1000112"/>
            <a:ext cx="785818" cy="3617918"/>
          </a:xfrm>
        </p:spPr>
        <p:txBody>
          <a:bodyPr/>
          <a:lstStyle/>
          <a:p>
            <a:r>
              <a:rPr lang="zh-CN" altLang="en-US" sz="5400" dirty="0">
                <a:latin typeface="Calibri" panose="020F0502020204030204" pitchFamily="34" charset="0"/>
              </a:rPr>
              <a:t>目录</a:t>
            </a:r>
            <a:endParaRPr lang="zh-CN" altLang="zh-CN" sz="5400" dirty="0">
              <a:latin typeface="Calibri" panose="020F0502020204030204" pitchFamily="34" charset="0"/>
            </a:endParaRPr>
          </a:p>
        </p:txBody>
      </p:sp>
      <p:sp>
        <p:nvSpPr>
          <p:cNvPr id="4099" name="AutoShape 5"/>
          <p:cNvSpPr>
            <a:spLocks noChangeArrowheads="1"/>
          </p:cNvSpPr>
          <p:nvPr/>
        </p:nvSpPr>
        <p:spPr bwMode="auto">
          <a:xfrm>
            <a:off x="3381376" y="2103427"/>
            <a:ext cx="3190892"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0" name="AutoShape 5"/>
          <p:cNvSpPr>
            <a:spLocks noChangeArrowheads="1"/>
          </p:cNvSpPr>
          <p:nvPr/>
        </p:nvSpPr>
        <p:spPr bwMode="auto">
          <a:xfrm>
            <a:off x="3381376" y="2905115"/>
            <a:ext cx="3190892"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1" name="AutoShape 5"/>
          <p:cNvSpPr>
            <a:spLocks noChangeArrowheads="1"/>
          </p:cNvSpPr>
          <p:nvPr/>
        </p:nvSpPr>
        <p:spPr bwMode="auto">
          <a:xfrm>
            <a:off x="3357554" y="3714756"/>
            <a:ext cx="3190891"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2" name="AutoShape 5"/>
          <p:cNvSpPr>
            <a:spLocks noChangeArrowheads="1"/>
          </p:cNvSpPr>
          <p:nvPr/>
        </p:nvSpPr>
        <p:spPr bwMode="auto">
          <a:xfrm>
            <a:off x="3381375" y="4462452"/>
            <a:ext cx="3190891"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3" name="AutoShape 5"/>
          <p:cNvSpPr>
            <a:spLocks noChangeArrowheads="1"/>
          </p:cNvSpPr>
          <p:nvPr/>
        </p:nvSpPr>
        <p:spPr bwMode="auto">
          <a:xfrm>
            <a:off x="3381376" y="1330315"/>
            <a:ext cx="3190892" cy="441325"/>
          </a:xfrm>
          <a:prstGeom prst="roundRect">
            <a:avLst>
              <a:gd name="adj" fmla="val 42329"/>
            </a:avLst>
          </a:prstGeom>
          <a:solidFill>
            <a:srgbClr val="F2F2F2"/>
          </a:solidFill>
          <a:ln w="19050" cmpd="sng">
            <a:solidFill>
              <a:srgbClr val="7F7F7F"/>
            </a:solidFill>
            <a:round/>
          </a:ln>
        </p:spPr>
        <p:txBody>
          <a:bodyPr wrap="none" anchor="ctr"/>
          <a:lstStyle/>
          <a:p>
            <a:pPr algn="ctr"/>
            <a:endParaRPr lang="zh-CN" altLang="en-US"/>
          </a:p>
        </p:txBody>
      </p:sp>
      <p:sp>
        <p:nvSpPr>
          <p:cNvPr id="4104" name="Text Box 23"/>
          <p:cNvSpPr txBox="1">
            <a:spLocks noChangeArrowheads="1"/>
          </p:cNvSpPr>
          <p:nvPr/>
        </p:nvSpPr>
        <p:spPr bwMode="auto">
          <a:xfrm>
            <a:off x="4143375" y="1357302"/>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a:latin typeface="黑体" panose="02010609060101010101" pitchFamily="49" charset="-122"/>
                <a:ea typeface="黑体" panose="02010609060101010101" pitchFamily="49" charset="-122"/>
              </a:rPr>
              <a:t>产品介绍</a:t>
            </a:r>
            <a:endParaRPr lang="en-US" sz="2000" dirty="0">
              <a:latin typeface="黑体" panose="02010609060101010101" pitchFamily="49" charset="-122"/>
              <a:ea typeface="黑体" panose="02010609060101010101" pitchFamily="49" charset="-122"/>
            </a:endParaRPr>
          </a:p>
        </p:txBody>
      </p:sp>
      <p:grpSp>
        <p:nvGrpSpPr>
          <p:cNvPr id="4105" name="Group 9"/>
          <p:cNvGrpSpPr/>
          <p:nvPr/>
        </p:nvGrpSpPr>
        <p:grpSpPr bwMode="auto">
          <a:xfrm>
            <a:off x="3436937" y="2847965"/>
            <a:ext cx="738188" cy="563562"/>
            <a:chOff x="0" y="0"/>
            <a:chExt cx="1350" cy="1030"/>
          </a:xfrm>
        </p:grpSpPr>
        <p:sp>
          <p:nvSpPr>
            <p:cNvPr id="4106"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4107" name="Group 11"/>
            <p:cNvGrpSpPr/>
            <p:nvPr/>
          </p:nvGrpSpPr>
          <p:grpSpPr bwMode="auto">
            <a:xfrm rot="10082854">
              <a:off x="-2" y="741"/>
              <a:ext cx="931" cy="229"/>
              <a:chOff x="0" y="0"/>
              <a:chExt cx="962" cy="234"/>
            </a:xfrm>
          </p:grpSpPr>
          <p:grpSp>
            <p:nvGrpSpPr>
              <p:cNvPr id="4108" name="Group 12"/>
              <p:cNvGrpSpPr/>
              <p:nvPr/>
            </p:nvGrpSpPr>
            <p:grpSpPr bwMode="auto">
              <a:xfrm rot="-9970459" flipH="1" flipV="1">
                <a:off x="0" y="0"/>
                <a:ext cx="962" cy="234"/>
                <a:chOff x="0" y="0"/>
                <a:chExt cx="898" cy="236"/>
              </a:xfrm>
            </p:grpSpPr>
            <p:grpSp>
              <p:nvGrpSpPr>
                <p:cNvPr id="4109" name="Group 13"/>
                <p:cNvGrpSpPr/>
                <p:nvPr/>
              </p:nvGrpSpPr>
              <p:grpSpPr bwMode="auto">
                <a:xfrm>
                  <a:off x="0" y="0"/>
                  <a:ext cx="742" cy="186"/>
                  <a:chOff x="0" y="0"/>
                  <a:chExt cx="1118" cy="279"/>
                </a:xfrm>
              </p:grpSpPr>
              <p:sp>
                <p:nvSpPr>
                  <p:cNvPr id="4110"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1"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2"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3"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114" name="Group 18"/>
                <p:cNvGrpSpPr/>
                <p:nvPr/>
              </p:nvGrpSpPr>
              <p:grpSpPr bwMode="auto">
                <a:xfrm rot="1353540">
                  <a:off x="156" y="50"/>
                  <a:ext cx="742" cy="186"/>
                  <a:chOff x="0" y="0"/>
                  <a:chExt cx="1118" cy="279"/>
                </a:xfrm>
              </p:grpSpPr>
              <p:sp>
                <p:nvSpPr>
                  <p:cNvPr id="4115"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6"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7"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18"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119" name="Group 23"/>
              <p:cNvGrpSpPr/>
              <p:nvPr/>
            </p:nvGrpSpPr>
            <p:grpSpPr bwMode="auto">
              <a:xfrm rot="-9970459" flipH="1" flipV="1">
                <a:off x="83" y="26"/>
                <a:ext cx="788" cy="191"/>
                <a:chOff x="0" y="0"/>
                <a:chExt cx="898" cy="236"/>
              </a:xfrm>
            </p:grpSpPr>
            <p:grpSp>
              <p:nvGrpSpPr>
                <p:cNvPr id="4120" name="Group 24"/>
                <p:cNvGrpSpPr/>
                <p:nvPr/>
              </p:nvGrpSpPr>
              <p:grpSpPr bwMode="auto">
                <a:xfrm>
                  <a:off x="0" y="0"/>
                  <a:ext cx="742" cy="186"/>
                  <a:chOff x="0" y="0"/>
                  <a:chExt cx="1118" cy="279"/>
                </a:xfrm>
              </p:grpSpPr>
              <p:sp>
                <p:nvSpPr>
                  <p:cNvPr id="4121"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2"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3"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4"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125" name="Group 29"/>
                <p:cNvGrpSpPr/>
                <p:nvPr/>
              </p:nvGrpSpPr>
              <p:grpSpPr bwMode="auto">
                <a:xfrm rot="1353540">
                  <a:off x="156" y="50"/>
                  <a:ext cx="742" cy="186"/>
                  <a:chOff x="0" y="0"/>
                  <a:chExt cx="1118" cy="279"/>
                </a:xfrm>
              </p:grpSpPr>
              <p:sp>
                <p:nvSpPr>
                  <p:cNvPr id="4126"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7"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8"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29"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130" name="Group 34"/>
            <p:cNvGrpSpPr/>
            <p:nvPr/>
          </p:nvGrpSpPr>
          <p:grpSpPr bwMode="auto">
            <a:xfrm>
              <a:off x="417" y="106"/>
              <a:ext cx="931" cy="229"/>
              <a:chOff x="0" y="0"/>
              <a:chExt cx="962" cy="234"/>
            </a:xfrm>
          </p:grpSpPr>
          <p:grpSp>
            <p:nvGrpSpPr>
              <p:cNvPr id="4131" name="Group 35"/>
              <p:cNvGrpSpPr/>
              <p:nvPr/>
            </p:nvGrpSpPr>
            <p:grpSpPr bwMode="auto">
              <a:xfrm rot="-9970459" flipH="1" flipV="1">
                <a:off x="0" y="0"/>
                <a:ext cx="962" cy="234"/>
                <a:chOff x="0" y="0"/>
                <a:chExt cx="898" cy="236"/>
              </a:xfrm>
            </p:grpSpPr>
            <p:grpSp>
              <p:nvGrpSpPr>
                <p:cNvPr id="4132" name="Group 36"/>
                <p:cNvGrpSpPr/>
                <p:nvPr/>
              </p:nvGrpSpPr>
              <p:grpSpPr bwMode="auto">
                <a:xfrm>
                  <a:off x="0" y="0"/>
                  <a:ext cx="742" cy="186"/>
                  <a:chOff x="0" y="0"/>
                  <a:chExt cx="1118" cy="279"/>
                </a:xfrm>
              </p:grpSpPr>
              <p:sp>
                <p:nvSpPr>
                  <p:cNvPr id="413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3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3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3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137" name="Group 41"/>
                <p:cNvGrpSpPr/>
                <p:nvPr/>
              </p:nvGrpSpPr>
              <p:grpSpPr bwMode="auto">
                <a:xfrm rot="1353540">
                  <a:off x="156" y="50"/>
                  <a:ext cx="742" cy="186"/>
                  <a:chOff x="0" y="0"/>
                  <a:chExt cx="1118" cy="279"/>
                </a:xfrm>
              </p:grpSpPr>
              <p:sp>
                <p:nvSpPr>
                  <p:cNvPr id="4138"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39"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40"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41"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142" name="Group 46"/>
              <p:cNvGrpSpPr/>
              <p:nvPr/>
            </p:nvGrpSpPr>
            <p:grpSpPr bwMode="auto">
              <a:xfrm rot="-9970459" flipH="1" flipV="1">
                <a:off x="83" y="26"/>
                <a:ext cx="788" cy="191"/>
                <a:chOff x="0" y="0"/>
                <a:chExt cx="898" cy="236"/>
              </a:xfrm>
            </p:grpSpPr>
            <p:grpSp>
              <p:nvGrpSpPr>
                <p:cNvPr id="4143" name="Group 47"/>
                <p:cNvGrpSpPr/>
                <p:nvPr/>
              </p:nvGrpSpPr>
              <p:grpSpPr bwMode="auto">
                <a:xfrm>
                  <a:off x="0" y="0"/>
                  <a:ext cx="742" cy="186"/>
                  <a:chOff x="0" y="0"/>
                  <a:chExt cx="1118" cy="279"/>
                </a:xfrm>
              </p:grpSpPr>
              <p:sp>
                <p:nvSpPr>
                  <p:cNvPr id="4144"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45"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46"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47"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148" name="Group 52"/>
                <p:cNvGrpSpPr/>
                <p:nvPr/>
              </p:nvGrpSpPr>
              <p:grpSpPr bwMode="auto">
                <a:xfrm rot="1353540">
                  <a:off x="156" y="50"/>
                  <a:ext cx="742" cy="186"/>
                  <a:chOff x="0" y="0"/>
                  <a:chExt cx="1118" cy="279"/>
                </a:xfrm>
              </p:grpSpPr>
              <p:sp>
                <p:nvSpPr>
                  <p:cNvPr id="4149"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5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5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5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grpSp>
        <p:nvGrpSpPr>
          <p:cNvPr id="4153" name="Group 57"/>
          <p:cNvGrpSpPr/>
          <p:nvPr/>
        </p:nvGrpSpPr>
        <p:grpSpPr bwMode="auto">
          <a:xfrm>
            <a:off x="3441700" y="2039927"/>
            <a:ext cx="728662" cy="554038"/>
            <a:chOff x="0" y="0"/>
            <a:chExt cx="1354" cy="1031"/>
          </a:xfrm>
        </p:grpSpPr>
        <p:sp>
          <p:nvSpPr>
            <p:cNvPr id="4154" name="Oval 53"/>
            <p:cNvSpPr>
              <a:spLocks noChangeArrowheads="1"/>
            </p:cNvSpPr>
            <p:nvPr/>
          </p:nvSpPr>
          <p:spPr bwMode="auto">
            <a:xfrm>
              <a:off x="103" y="0"/>
              <a:ext cx="1024" cy="1031"/>
            </a:xfrm>
            <a:prstGeom prst="ellipse">
              <a:avLst/>
            </a:prstGeom>
            <a:solidFill>
              <a:schemeClr val="accent2"/>
            </a:solidFill>
            <a:ln w="38100" cmpd="sng">
              <a:solidFill>
                <a:srgbClr val="EAEAEA"/>
              </a:solidFill>
              <a:round/>
            </a:ln>
          </p:spPr>
          <p:txBody>
            <a:bodyPr wrap="none" anchor="ctr"/>
            <a:lstStyle/>
            <a:p>
              <a:pPr algn="ctr"/>
              <a:endParaRPr lang="zh-CN" altLang="en-US" sz="1600"/>
            </a:p>
          </p:txBody>
        </p:sp>
        <p:grpSp>
          <p:nvGrpSpPr>
            <p:cNvPr id="4155" name="Group 59"/>
            <p:cNvGrpSpPr/>
            <p:nvPr/>
          </p:nvGrpSpPr>
          <p:grpSpPr bwMode="auto">
            <a:xfrm rot="10082854">
              <a:off x="-2" y="746"/>
              <a:ext cx="931" cy="229"/>
              <a:chOff x="0" y="0"/>
              <a:chExt cx="962" cy="234"/>
            </a:xfrm>
          </p:grpSpPr>
          <p:grpSp>
            <p:nvGrpSpPr>
              <p:cNvPr id="4156" name="Group 60"/>
              <p:cNvGrpSpPr/>
              <p:nvPr/>
            </p:nvGrpSpPr>
            <p:grpSpPr bwMode="auto">
              <a:xfrm rot="-9970459" flipH="1" flipV="1">
                <a:off x="0" y="0"/>
                <a:ext cx="962" cy="234"/>
                <a:chOff x="0" y="0"/>
                <a:chExt cx="898" cy="236"/>
              </a:xfrm>
            </p:grpSpPr>
            <p:grpSp>
              <p:nvGrpSpPr>
                <p:cNvPr id="4157" name="Group 61"/>
                <p:cNvGrpSpPr/>
                <p:nvPr/>
              </p:nvGrpSpPr>
              <p:grpSpPr bwMode="auto">
                <a:xfrm>
                  <a:off x="0" y="0"/>
                  <a:ext cx="742" cy="186"/>
                  <a:chOff x="0" y="0"/>
                  <a:chExt cx="1118" cy="279"/>
                </a:xfrm>
              </p:grpSpPr>
              <p:sp>
                <p:nvSpPr>
                  <p:cNvPr id="4158" name="AutoShape 5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59" name="AutoShape 5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0" name="AutoShape 5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1" name="AutoShape 6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162" name="Group 66"/>
                <p:cNvGrpSpPr/>
                <p:nvPr/>
              </p:nvGrpSpPr>
              <p:grpSpPr bwMode="auto">
                <a:xfrm rot="1353540">
                  <a:off x="156" y="50"/>
                  <a:ext cx="742" cy="186"/>
                  <a:chOff x="0" y="0"/>
                  <a:chExt cx="1118" cy="279"/>
                </a:xfrm>
              </p:grpSpPr>
              <p:sp>
                <p:nvSpPr>
                  <p:cNvPr id="4163" name="AutoShape 6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4" name="AutoShape 6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5" name="AutoShape 6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66" name="AutoShape 6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167" name="Group 71"/>
              <p:cNvGrpSpPr/>
              <p:nvPr/>
            </p:nvGrpSpPr>
            <p:grpSpPr bwMode="auto">
              <a:xfrm rot="-9970459" flipH="1" flipV="1">
                <a:off x="83" y="26"/>
                <a:ext cx="788" cy="191"/>
                <a:chOff x="0" y="0"/>
                <a:chExt cx="898" cy="236"/>
              </a:xfrm>
            </p:grpSpPr>
            <p:grpSp>
              <p:nvGrpSpPr>
                <p:cNvPr id="4168" name="Group 72"/>
                <p:cNvGrpSpPr/>
                <p:nvPr/>
              </p:nvGrpSpPr>
              <p:grpSpPr bwMode="auto">
                <a:xfrm>
                  <a:off x="0" y="0"/>
                  <a:ext cx="742" cy="186"/>
                  <a:chOff x="0" y="0"/>
                  <a:chExt cx="1118" cy="279"/>
                </a:xfrm>
              </p:grpSpPr>
              <p:sp>
                <p:nvSpPr>
                  <p:cNvPr id="4169" name="AutoShape 6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0" name="AutoShape 6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1" name="AutoShape 7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2" name="AutoShape 7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173" name="Group 77"/>
                <p:cNvGrpSpPr/>
                <p:nvPr/>
              </p:nvGrpSpPr>
              <p:grpSpPr bwMode="auto">
                <a:xfrm rot="1353540">
                  <a:off x="156" y="50"/>
                  <a:ext cx="742" cy="186"/>
                  <a:chOff x="0" y="0"/>
                  <a:chExt cx="1118" cy="279"/>
                </a:xfrm>
              </p:grpSpPr>
              <p:sp>
                <p:nvSpPr>
                  <p:cNvPr id="4174" name="AutoShape 7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5" name="AutoShape 7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6" name="AutoShape 7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177" name="AutoShape 7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178" name="Group 82"/>
            <p:cNvGrpSpPr/>
            <p:nvPr/>
          </p:nvGrpSpPr>
          <p:grpSpPr bwMode="auto">
            <a:xfrm rot="344040">
              <a:off x="418" y="124"/>
              <a:ext cx="933" cy="229"/>
              <a:chOff x="0" y="0"/>
              <a:chExt cx="962" cy="234"/>
            </a:xfrm>
          </p:grpSpPr>
          <p:grpSp>
            <p:nvGrpSpPr>
              <p:cNvPr id="4179" name="Group 83"/>
              <p:cNvGrpSpPr/>
              <p:nvPr/>
            </p:nvGrpSpPr>
            <p:grpSpPr bwMode="auto">
              <a:xfrm rot="-9970459" flipH="1" flipV="1">
                <a:off x="0" y="0"/>
                <a:ext cx="962" cy="234"/>
                <a:chOff x="0" y="0"/>
                <a:chExt cx="898" cy="236"/>
              </a:xfrm>
            </p:grpSpPr>
            <p:grpSp>
              <p:nvGrpSpPr>
                <p:cNvPr id="4180" name="Group 84"/>
                <p:cNvGrpSpPr/>
                <p:nvPr/>
              </p:nvGrpSpPr>
              <p:grpSpPr bwMode="auto">
                <a:xfrm>
                  <a:off x="0" y="0"/>
                  <a:ext cx="742" cy="186"/>
                  <a:chOff x="0" y="0"/>
                  <a:chExt cx="1118" cy="279"/>
                </a:xfrm>
              </p:grpSpPr>
              <p:sp>
                <p:nvSpPr>
                  <p:cNvPr id="4181" name="AutoShape 8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82" name="AutoShape 8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83" name="AutoShape 8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84" name="AutoShape 8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185" name="Group 89"/>
                <p:cNvGrpSpPr/>
                <p:nvPr/>
              </p:nvGrpSpPr>
              <p:grpSpPr bwMode="auto">
                <a:xfrm rot="1353540">
                  <a:off x="156" y="50"/>
                  <a:ext cx="742" cy="186"/>
                  <a:chOff x="0" y="0"/>
                  <a:chExt cx="1118" cy="279"/>
                </a:xfrm>
              </p:grpSpPr>
              <p:sp>
                <p:nvSpPr>
                  <p:cNvPr id="4186" name="AutoShape 8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87" name="AutoShape 8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88" name="AutoShape 8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89" name="AutoShape 8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190" name="Group 94"/>
              <p:cNvGrpSpPr/>
              <p:nvPr/>
            </p:nvGrpSpPr>
            <p:grpSpPr bwMode="auto">
              <a:xfrm rot="-9970459" flipH="1" flipV="1">
                <a:off x="83" y="26"/>
                <a:ext cx="788" cy="191"/>
                <a:chOff x="0" y="0"/>
                <a:chExt cx="898" cy="236"/>
              </a:xfrm>
            </p:grpSpPr>
            <p:grpSp>
              <p:nvGrpSpPr>
                <p:cNvPr id="4191" name="Group 95"/>
                <p:cNvGrpSpPr/>
                <p:nvPr/>
              </p:nvGrpSpPr>
              <p:grpSpPr bwMode="auto">
                <a:xfrm>
                  <a:off x="0" y="0"/>
                  <a:ext cx="742" cy="186"/>
                  <a:chOff x="0" y="0"/>
                  <a:chExt cx="1118" cy="279"/>
                </a:xfrm>
              </p:grpSpPr>
              <p:sp>
                <p:nvSpPr>
                  <p:cNvPr id="4192" name="AutoShape 9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93" name="AutoShape 9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94" name="AutoShape 9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95" name="AutoShape 9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196" name="Group 100"/>
                <p:cNvGrpSpPr/>
                <p:nvPr/>
              </p:nvGrpSpPr>
              <p:grpSpPr bwMode="auto">
                <a:xfrm rot="1353540">
                  <a:off x="156" y="50"/>
                  <a:ext cx="742" cy="186"/>
                  <a:chOff x="0" y="0"/>
                  <a:chExt cx="1118" cy="279"/>
                </a:xfrm>
              </p:grpSpPr>
              <p:sp>
                <p:nvSpPr>
                  <p:cNvPr id="4197" name="AutoShape 9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198" name="AutoShape 9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199" name="AutoShape 9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00" name="AutoShape 99"/>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nvGrpSpPr>
          <p:cNvPr id="4201" name="Group 105"/>
          <p:cNvGrpSpPr/>
          <p:nvPr/>
        </p:nvGrpSpPr>
        <p:grpSpPr bwMode="auto">
          <a:xfrm>
            <a:off x="3440112" y="3613140"/>
            <a:ext cx="731838" cy="554037"/>
            <a:chOff x="0" y="0"/>
            <a:chExt cx="1358" cy="1030"/>
          </a:xfrm>
        </p:grpSpPr>
        <p:sp>
          <p:nvSpPr>
            <p:cNvPr id="4202"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p>
          </p:txBody>
        </p:sp>
        <p:grpSp>
          <p:nvGrpSpPr>
            <p:cNvPr id="4203" name="Group 107"/>
            <p:cNvGrpSpPr/>
            <p:nvPr/>
          </p:nvGrpSpPr>
          <p:grpSpPr bwMode="auto">
            <a:xfrm rot="10082854">
              <a:off x="-3" y="743"/>
              <a:ext cx="933" cy="228"/>
              <a:chOff x="0" y="0"/>
              <a:chExt cx="962" cy="234"/>
            </a:xfrm>
          </p:grpSpPr>
          <p:grpSp>
            <p:nvGrpSpPr>
              <p:cNvPr id="4204" name="Group 108"/>
              <p:cNvGrpSpPr/>
              <p:nvPr/>
            </p:nvGrpSpPr>
            <p:grpSpPr bwMode="auto">
              <a:xfrm rot="-9970459" flipH="1" flipV="1">
                <a:off x="0" y="0"/>
                <a:ext cx="962" cy="234"/>
                <a:chOff x="0" y="0"/>
                <a:chExt cx="898" cy="236"/>
              </a:xfrm>
            </p:grpSpPr>
            <p:grpSp>
              <p:nvGrpSpPr>
                <p:cNvPr id="4205" name="Group 109"/>
                <p:cNvGrpSpPr/>
                <p:nvPr/>
              </p:nvGrpSpPr>
              <p:grpSpPr bwMode="auto">
                <a:xfrm>
                  <a:off x="0" y="0"/>
                  <a:ext cx="742" cy="186"/>
                  <a:chOff x="0" y="0"/>
                  <a:chExt cx="1118" cy="279"/>
                </a:xfrm>
              </p:grpSpPr>
              <p:sp>
                <p:nvSpPr>
                  <p:cNvPr id="4206"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07"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08"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09"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210" name="Group 114"/>
                <p:cNvGrpSpPr/>
                <p:nvPr/>
              </p:nvGrpSpPr>
              <p:grpSpPr bwMode="auto">
                <a:xfrm rot="1353540">
                  <a:off x="156" y="50"/>
                  <a:ext cx="742" cy="186"/>
                  <a:chOff x="0" y="0"/>
                  <a:chExt cx="1118" cy="279"/>
                </a:xfrm>
              </p:grpSpPr>
              <p:sp>
                <p:nvSpPr>
                  <p:cNvPr id="4211"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2"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3"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4"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215" name="Group 119"/>
              <p:cNvGrpSpPr/>
              <p:nvPr/>
            </p:nvGrpSpPr>
            <p:grpSpPr bwMode="auto">
              <a:xfrm rot="-9970459" flipH="1" flipV="1">
                <a:off x="83" y="26"/>
                <a:ext cx="788" cy="191"/>
                <a:chOff x="0" y="0"/>
                <a:chExt cx="898" cy="236"/>
              </a:xfrm>
            </p:grpSpPr>
            <p:grpSp>
              <p:nvGrpSpPr>
                <p:cNvPr id="4216" name="Group 120"/>
                <p:cNvGrpSpPr/>
                <p:nvPr/>
              </p:nvGrpSpPr>
              <p:grpSpPr bwMode="auto">
                <a:xfrm>
                  <a:off x="0" y="0"/>
                  <a:ext cx="742" cy="186"/>
                  <a:chOff x="0" y="0"/>
                  <a:chExt cx="1118" cy="279"/>
                </a:xfrm>
              </p:grpSpPr>
              <p:sp>
                <p:nvSpPr>
                  <p:cNvPr id="4217"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8"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19"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20"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221" name="Group 125"/>
                <p:cNvGrpSpPr/>
                <p:nvPr/>
              </p:nvGrpSpPr>
              <p:grpSpPr bwMode="auto">
                <a:xfrm rot="1353540">
                  <a:off x="156" y="50"/>
                  <a:ext cx="742" cy="186"/>
                  <a:chOff x="0" y="0"/>
                  <a:chExt cx="1118" cy="279"/>
                </a:xfrm>
              </p:grpSpPr>
              <p:sp>
                <p:nvSpPr>
                  <p:cNvPr id="4222"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23"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24"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25"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226" name="Group 130"/>
            <p:cNvGrpSpPr/>
            <p:nvPr/>
          </p:nvGrpSpPr>
          <p:grpSpPr bwMode="auto">
            <a:xfrm rot="-232145">
              <a:off x="380" y="64"/>
              <a:ext cx="961" cy="247"/>
              <a:chOff x="0" y="0"/>
              <a:chExt cx="992" cy="258"/>
            </a:xfrm>
          </p:grpSpPr>
          <p:grpSp>
            <p:nvGrpSpPr>
              <p:cNvPr id="4227" name="Group 131"/>
              <p:cNvGrpSpPr/>
              <p:nvPr/>
            </p:nvGrpSpPr>
            <p:grpSpPr bwMode="auto">
              <a:xfrm rot="513316">
                <a:off x="0" y="0"/>
                <a:ext cx="962" cy="234"/>
                <a:chOff x="0" y="0"/>
                <a:chExt cx="962" cy="234"/>
              </a:xfrm>
            </p:grpSpPr>
            <p:grpSp>
              <p:nvGrpSpPr>
                <p:cNvPr id="4228" name="Group 132"/>
                <p:cNvGrpSpPr/>
                <p:nvPr/>
              </p:nvGrpSpPr>
              <p:grpSpPr bwMode="auto">
                <a:xfrm rot="-9970459" flipH="1" flipV="1">
                  <a:off x="0" y="0"/>
                  <a:ext cx="962" cy="234"/>
                  <a:chOff x="0" y="0"/>
                  <a:chExt cx="898" cy="236"/>
                </a:xfrm>
              </p:grpSpPr>
              <p:grpSp>
                <p:nvGrpSpPr>
                  <p:cNvPr id="4229" name="Group 133"/>
                  <p:cNvGrpSpPr/>
                  <p:nvPr/>
                </p:nvGrpSpPr>
                <p:grpSpPr bwMode="auto">
                  <a:xfrm>
                    <a:off x="0" y="0"/>
                    <a:ext cx="742" cy="186"/>
                    <a:chOff x="0" y="0"/>
                    <a:chExt cx="1118" cy="279"/>
                  </a:xfrm>
                </p:grpSpPr>
                <p:sp>
                  <p:nvSpPr>
                    <p:cNvPr id="423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3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3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3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234" name="Group 138"/>
                  <p:cNvGrpSpPr/>
                  <p:nvPr/>
                </p:nvGrpSpPr>
                <p:grpSpPr bwMode="auto">
                  <a:xfrm rot="1353540">
                    <a:off x="156" y="50"/>
                    <a:ext cx="742" cy="186"/>
                    <a:chOff x="0" y="0"/>
                    <a:chExt cx="1118" cy="279"/>
                  </a:xfrm>
                </p:grpSpPr>
                <p:sp>
                  <p:nvSpPr>
                    <p:cNvPr id="4235"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36"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37"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38"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239" name="Group 143"/>
                <p:cNvGrpSpPr/>
                <p:nvPr/>
              </p:nvGrpSpPr>
              <p:grpSpPr bwMode="auto">
                <a:xfrm rot="-9970459" flipH="1" flipV="1">
                  <a:off x="83" y="26"/>
                  <a:ext cx="788" cy="191"/>
                  <a:chOff x="0" y="0"/>
                  <a:chExt cx="898" cy="236"/>
                </a:xfrm>
              </p:grpSpPr>
              <p:grpSp>
                <p:nvGrpSpPr>
                  <p:cNvPr id="4240" name="Group 144"/>
                  <p:cNvGrpSpPr/>
                  <p:nvPr/>
                </p:nvGrpSpPr>
                <p:grpSpPr bwMode="auto">
                  <a:xfrm>
                    <a:off x="0" y="0"/>
                    <a:ext cx="742" cy="186"/>
                    <a:chOff x="0" y="0"/>
                    <a:chExt cx="1118" cy="279"/>
                  </a:xfrm>
                </p:grpSpPr>
                <p:sp>
                  <p:nvSpPr>
                    <p:cNvPr id="4241"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42"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43"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44"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245" name="Group 149"/>
                  <p:cNvGrpSpPr/>
                  <p:nvPr/>
                </p:nvGrpSpPr>
                <p:grpSpPr bwMode="auto">
                  <a:xfrm rot="1353540">
                    <a:off x="156" y="50"/>
                    <a:ext cx="742" cy="186"/>
                    <a:chOff x="0" y="0"/>
                    <a:chExt cx="1118" cy="279"/>
                  </a:xfrm>
                </p:grpSpPr>
                <p:sp>
                  <p:nvSpPr>
                    <p:cNvPr id="4246"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47"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48"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249"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4250" name="Group 154"/>
              <p:cNvGrpSpPr/>
              <p:nvPr/>
            </p:nvGrpSpPr>
            <p:grpSpPr bwMode="auto">
              <a:xfrm rot="513316">
                <a:off x="30" y="24"/>
                <a:ext cx="962" cy="234"/>
                <a:chOff x="0" y="0"/>
                <a:chExt cx="962" cy="234"/>
              </a:xfrm>
            </p:grpSpPr>
            <p:grpSp>
              <p:nvGrpSpPr>
                <p:cNvPr id="4251" name="Group 155"/>
                <p:cNvGrpSpPr/>
                <p:nvPr/>
              </p:nvGrpSpPr>
              <p:grpSpPr bwMode="auto">
                <a:xfrm rot="-9970459" flipH="1" flipV="1">
                  <a:off x="0" y="0"/>
                  <a:ext cx="962" cy="234"/>
                  <a:chOff x="0" y="0"/>
                  <a:chExt cx="898" cy="236"/>
                </a:xfrm>
              </p:grpSpPr>
              <p:grpSp>
                <p:nvGrpSpPr>
                  <p:cNvPr id="4252" name="Group 156"/>
                  <p:cNvGrpSpPr/>
                  <p:nvPr/>
                </p:nvGrpSpPr>
                <p:grpSpPr bwMode="auto">
                  <a:xfrm>
                    <a:off x="0" y="0"/>
                    <a:ext cx="742" cy="186"/>
                    <a:chOff x="0" y="0"/>
                    <a:chExt cx="1118" cy="279"/>
                  </a:xfrm>
                </p:grpSpPr>
                <p:sp>
                  <p:nvSpPr>
                    <p:cNvPr id="4253"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54"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55"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56"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257" name="Group 161"/>
                  <p:cNvGrpSpPr/>
                  <p:nvPr/>
                </p:nvGrpSpPr>
                <p:grpSpPr bwMode="auto">
                  <a:xfrm rot="1353540">
                    <a:off x="156" y="50"/>
                    <a:ext cx="742" cy="186"/>
                    <a:chOff x="0" y="0"/>
                    <a:chExt cx="1118" cy="279"/>
                  </a:xfrm>
                </p:grpSpPr>
                <p:sp>
                  <p:nvSpPr>
                    <p:cNvPr id="4258"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59"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260"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261"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4262" name="Group 166"/>
                <p:cNvGrpSpPr/>
                <p:nvPr/>
              </p:nvGrpSpPr>
              <p:grpSpPr bwMode="auto">
                <a:xfrm rot="-9970459" flipH="1" flipV="1">
                  <a:off x="83" y="26"/>
                  <a:ext cx="788" cy="191"/>
                  <a:chOff x="0" y="0"/>
                  <a:chExt cx="898" cy="236"/>
                </a:xfrm>
              </p:grpSpPr>
              <p:grpSp>
                <p:nvGrpSpPr>
                  <p:cNvPr id="4263" name="Group 167"/>
                  <p:cNvGrpSpPr/>
                  <p:nvPr/>
                </p:nvGrpSpPr>
                <p:grpSpPr bwMode="auto">
                  <a:xfrm>
                    <a:off x="0" y="0"/>
                    <a:ext cx="742" cy="186"/>
                    <a:chOff x="0" y="0"/>
                    <a:chExt cx="1118" cy="279"/>
                  </a:xfrm>
                </p:grpSpPr>
                <p:sp>
                  <p:nvSpPr>
                    <p:cNvPr id="4264"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65"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66"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67"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268" name="Group 172"/>
                  <p:cNvGrpSpPr/>
                  <p:nvPr/>
                </p:nvGrpSpPr>
                <p:grpSpPr bwMode="auto">
                  <a:xfrm rot="1353540">
                    <a:off x="156" y="50"/>
                    <a:ext cx="742" cy="186"/>
                    <a:chOff x="0" y="0"/>
                    <a:chExt cx="1118" cy="279"/>
                  </a:xfrm>
                </p:grpSpPr>
                <p:sp>
                  <p:nvSpPr>
                    <p:cNvPr id="4269"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270"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271"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272"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grpSp>
        <p:nvGrpSpPr>
          <p:cNvPr id="4273" name="Group 177"/>
          <p:cNvGrpSpPr/>
          <p:nvPr/>
        </p:nvGrpSpPr>
        <p:grpSpPr bwMode="auto">
          <a:xfrm>
            <a:off x="3429000" y="1244590"/>
            <a:ext cx="754062" cy="571500"/>
            <a:chOff x="0" y="0"/>
            <a:chExt cx="1358" cy="1030"/>
          </a:xfrm>
        </p:grpSpPr>
        <p:sp>
          <p:nvSpPr>
            <p:cNvPr id="4274" name="Oval 173"/>
            <p:cNvSpPr>
              <a:spLocks noChangeArrowheads="1"/>
            </p:cNvSpPr>
            <p:nvPr/>
          </p:nvSpPr>
          <p:spPr bwMode="auto">
            <a:xfrm>
              <a:off x="117" y="0"/>
              <a:ext cx="1022" cy="1030"/>
            </a:xfrm>
            <a:prstGeom prst="ellipse">
              <a:avLst/>
            </a:prstGeom>
            <a:solidFill>
              <a:schemeClr val="accent1"/>
            </a:solidFill>
            <a:ln w="38100" cmpd="sng">
              <a:solidFill>
                <a:srgbClr val="EAEAEA"/>
              </a:solidFill>
              <a:round/>
            </a:ln>
          </p:spPr>
          <p:txBody>
            <a:bodyPr wrap="none" anchor="ctr"/>
            <a:lstStyle/>
            <a:p>
              <a:pPr algn="ctr"/>
              <a:endParaRPr lang="zh-CN" altLang="en-US" sz="1600"/>
            </a:p>
          </p:txBody>
        </p:sp>
        <p:grpSp>
          <p:nvGrpSpPr>
            <p:cNvPr id="4275" name="Group 179"/>
            <p:cNvGrpSpPr/>
            <p:nvPr/>
          </p:nvGrpSpPr>
          <p:grpSpPr bwMode="auto">
            <a:xfrm rot="10082854">
              <a:off x="-3" y="743"/>
              <a:ext cx="933" cy="228"/>
              <a:chOff x="0" y="0"/>
              <a:chExt cx="962" cy="234"/>
            </a:xfrm>
          </p:grpSpPr>
          <p:grpSp>
            <p:nvGrpSpPr>
              <p:cNvPr id="4276" name="Group 180"/>
              <p:cNvGrpSpPr/>
              <p:nvPr/>
            </p:nvGrpSpPr>
            <p:grpSpPr bwMode="auto">
              <a:xfrm rot="-9970459" flipH="1" flipV="1">
                <a:off x="0" y="0"/>
                <a:ext cx="962" cy="234"/>
                <a:chOff x="0" y="0"/>
                <a:chExt cx="898" cy="236"/>
              </a:xfrm>
            </p:grpSpPr>
            <p:grpSp>
              <p:nvGrpSpPr>
                <p:cNvPr id="4277" name="Group 181"/>
                <p:cNvGrpSpPr/>
                <p:nvPr/>
              </p:nvGrpSpPr>
              <p:grpSpPr bwMode="auto">
                <a:xfrm>
                  <a:off x="0" y="0"/>
                  <a:ext cx="742" cy="186"/>
                  <a:chOff x="0" y="0"/>
                  <a:chExt cx="1118" cy="279"/>
                </a:xfrm>
              </p:grpSpPr>
              <p:sp>
                <p:nvSpPr>
                  <p:cNvPr id="4278" name="AutoShape 17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79" name="AutoShape 17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0" name="AutoShape 17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1" name="AutoShape 18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282" name="Group 186"/>
                <p:cNvGrpSpPr/>
                <p:nvPr/>
              </p:nvGrpSpPr>
              <p:grpSpPr bwMode="auto">
                <a:xfrm rot="1353540">
                  <a:off x="156" y="50"/>
                  <a:ext cx="742" cy="186"/>
                  <a:chOff x="0" y="0"/>
                  <a:chExt cx="1118" cy="279"/>
                </a:xfrm>
              </p:grpSpPr>
              <p:sp>
                <p:nvSpPr>
                  <p:cNvPr id="4283" name="AutoShape 18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4" name="AutoShape 18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5" name="AutoShape 18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86" name="AutoShape 18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287" name="Group 191"/>
              <p:cNvGrpSpPr/>
              <p:nvPr/>
            </p:nvGrpSpPr>
            <p:grpSpPr bwMode="auto">
              <a:xfrm rot="-9970459" flipH="1" flipV="1">
                <a:off x="83" y="26"/>
                <a:ext cx="788" cy="191"/>
                <a:chOff x="0" y="0"/>
                <a:chExt cx="898" cy="236"/>
              </a:xfrm>
            </p:grpSpPr>
            <p:grpSp>
              <p:nvGrpSpPr>
                <p:cNvPr id="4288" name="Group 192"/>
                <p:cNvGrpSpPr/>
                <p:nvPr/>
              </p:nvGrpSpPr>
              <p:grpSpPr bwMode="auto">
                <a:xfrm>
                  <a:off x="0" y="0"/>
                  <a:ext cx="742" cy="186"/>
                  <a:chOff x="0" y="0"/>
                  <a:chExt cx="1118" cy="279"/>
                </a:xfrm>
              </p:grpSpPr>
              <p:sp>
                <p:nvSpPr>
                  <p:cNvPr id="4289" name="AutoShape 18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0" name="AutoShape 18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1" name="AutoShape 19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2" name="AutoShape 19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293" name="Group 197"/>
                <p:cNvGrpSpPr/>
                <p:nvPr/>
              </p:nvGrpSpPr>
              <p:grpSpPr bwMode="auto">
                <a:xfrm rot="1353540">
                  <a:off x="156" y="50"/>
                  <a:ext cx="742" cy="186"/>
                  <a:chOff x="0" y="0"/>
                  <a:chExt cx="1118" cy="279"/>
                </a:xfrm>
              </p:grpSpPr>
              <p:sp>
                <p:nvSpPr>
                  <p:cNvPr id="4294" name="AutoShape 19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5" name="AutoShape 19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6" name="AutoShape 19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297" name="AutoShape 19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298" name="Group 202"/>
            <p:cNvGrpSpPr/>
            <p:nvPr/>
          </p:nvGrpSpPr>
          <p:grpSpPr bwMode="auto">
            <a:xfrm rot="-232145">
              <a:off x="380" y="64"/>
              <a:ext cx="961" cy="247"/>
              <a:chOff x="0" y="0"/>
              <a:chExt cx="992" cy="258"/>
            </a:xfrm>
          </p:grpSpPr>
          <p:grpSp>
            <p:nvGrpSpPr>
              <p:cNvPr id="4299" name="Group 203"/>
              <p:cNvGrpSpPr/>
              <p:nvPr/>
            </p:nvGrpSpPr>
            <p:grpSpPr bwMode="auto">
              <a:xfrm rot="513316">
                <a:off x="0" y="0"/>
                <a:ext cx="962" cy="234"/>
                <a:chOff x="0" y="0"/>
                <a:chExt cx="962" cy="234"/>
              </a:xfrm>
            </p:grpSpPr>
            <p:grpSp>
              <p:nvGrpSpPr>
                <p:cNvPr id="4300" name="Group 204"/>
                <p:cNvGrpSpPr/>
                <p:nvPr/>
              </p:nvGrpSpPr>
              <p:grpSpPr bwMode="auto">
                <a:xfrm rot="-9970459" flipH="1" flipV="1">
                  <a:off x="0" y="0"/>
                  <a:ext cx="962" cy="234"/>
                  <a:chOff x="0" y="0"/>
                  <a:chExt cx="898" cy="236"/>
                </a:xfrm>
              </p:grpSpPr>
              <p:grpSp>
                <p:nvGrpSpPr>
                  <p:cNvPr id="4301" name="Group 205"/>
                  <p:cNvGrpSpPr/>
                  <p:nvPr/>
                </p:nvGrpSpPr>
                <p:grpSpPr bwMode="auto">
                  <a:xfrm>
                    <a:off x="0" y="0"/>
                    <a:ext cx="742" cy="186"/>
                    <a:chOff x="0" y="0"/>
                    <a:chExt cx="1118" cy="279"/>
                  </a:xfrm>
                </p:grpSpPr>
                <p:sp>
                  <p:nvSpPr>
                    <p:cNvPr id="4302" name="AutoShape 20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03" name="AutoShape 20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04" name="AutoShape 20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05" name="AutoShape 20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306" name="Group 210"/>
                  <p:cNvGrpSpPr/>
                  <p:nvPr/>
                </p:nvGrpSpPr>
                <p:grpSpPr bwMode="auto">
                  <a:xfrm rot="1353540">
                    <a:off x="156" y="50"/>
                    <a:ext cx="742" cy="186"/>
                    <a:chOff x="0" y="0"/>
                    <a:chExt cx="1118" cy="279"/>
                  </a:xfrm>
                </p:grpSpPr>
                <p:sp>
                  <p:nvSpPr>
                    <p:cNvPr id="4307" name="AutoShape 20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08" name="AutoShape 20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09" name="AutoShape 20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10" name="AutoShape 20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311" name="Group 215"/>
                <p:cNvGrpSpPr/>
                <p:nvPr/>
              </p:nvGrpSpPr>
              <p:grpSpPr bwMode="auto">
                <a:xfrm rot="-9970459" flipH="1" flipV="1">
                  <a:off x="83" y="26"/>
                  <a:ext cx="788" cy="191"/>
                  <a:chOff x="0" y="0"/>
                  <a:chExt cx="898" cy="236"/>
                </a:xfrm>
              </p:grpSpPr>
              <p:grpSp>
                <p:nvGrpSpPr>
                  <p:cNvPr id="4312" name="Group 216"/>
                  <p:cNvGrpSpPr/>
                  <p:nvPr/>
                </p:nvGrpSpPr>
                <p:grpSpPr bwMode="auto">
                  <a:xfrm>
                    <a:off x="0" y="0"/>
                    <a:ext cx="742" cy="186"/>
                    <a:chOff x="0" y="0"/>
                    <a:chExt cx="1118" cy="279"/>
                  </a:xfrm>
                </p:grpSpPr>
                <p:sp>
                  <p:nvSpPr>
                    <p:cNvPr id="4313" name="AutoShape 21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14" name="AutoShape 21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15" name="AutoShape 21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16" name="AutoShape 21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317" name="Group 221"/>
                  <p:cNvGrpSpPr/>
                  <p:nvPr/>
                </p:nvGrpSpPr>
                <p:grpSpPr bwMode="auto">
                  <a:xfrm rot="1353540">
                    <a:off x="156" y="50"/>
                    <a:ext cx="742" cy="186"/>
                    <a:chOff x="0" y="0"/>
                    <a:chExt cx="1118" cy="279"/>
                  </a:xfrm>
                </p:grpSpPr>
                <p:sp>
                  <p:nvSpPr>
                    <p:cNvPr id="4318" name="AutoShape 21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19" name="AutoShape 21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20" name="AutoShape 21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21" name="AutoShape 22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4322" name="Group 226"/>
              <p:cNvGrpSpPr/>
              <p:nvPr/>
            </p:nvGrpSpPr>
            <p:grpSpPr bwMode="auto">
              <a:xfrm rot="513316">
                <a:off x="30" y="24"/>
                <a:ext cx="962" cy="234"/>
                <a:chOff x="0" y="0"/>
                <a:chExt cx="962" cy="234"/>
              </a:xfrm>
            </p:grpSpPr>
            <p:grpSp>
              <p:nvGrpSpPr>
                <p:cNvPr id="4323" name="Group 227"/>
                <p:cNvGrpSpPr/>
                <p:nvPr/>
              </p:nvGrpSpPr>
              <p:grpSpPr bwMode="auto">
                <a:xfrm rot="-9970459" flipH="1" flipV="1">
                  <a:off x="0" y="0"/>
                  <a:ext cx="962" cy="234"/>
                  <a:chOff x="0" y="0"/>
                  <a:chExt cx="898" cy="236"/>
                </a:xfrm>
              </p:grpSpPr>
              <p:grpSp>
                <p:nvGrpSpPr>
                  <p:cNvPr id="4324" name="Group 228"/>
                  <p:cNvGrpSpPr/>
                  <p:nvPr/>
                </p:nvGrpSpPr>
                <p:grpSpPr bwMode="auto">
                  <a:xfrm>
                    <a:off x="0" y="0"/>
                    <a:ext cx="742" cy="186"/>
                    <a:chOff x="0" y="0"/>
                    <a:chExt cx="1118" cy="279"/>
                  </a:xfrm>
                </p:grpSpPr>
                <p:sp>
                  <p:nvSpPr>
                    <p:cNvPr id="4325" name="AutoShape 224"/>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26" name="AutoShape 225"/>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27" name="AutoShape 226"/>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28" name="AutoShape 227"/>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329" name="Group 233"/>
                  <p:cNvGrpSpPr/>
                  <p:nvPr/>
                </p:nvGrpSpPr>
                <p:grpSpPr bwMode="auto">
                  <a:xfrm rot="1353540">
                    <a:off x="156" y="50"/>
                    <a:ext cx="742" cy="186"/>
                    <a:chOff x="0" y="0"/>
                    <a:chExt cx="1118" cy="279"/>
                  </a:xfrm>
                </p:grpSpPr>
                <p:sp>
                  <p:nvSpPr>
                    <p:cNvPr id="4330" name="AutoShape 229"/>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31" name="AutoShape 230"/>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332" name="AutoShape 231"/>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333" name="AutoShape 232"/>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4334" name="Group 238"/>
                <p:cNvGrpSpPr/>
                <p:nvPr/>
              </p:nvGrpSpPr>
              <p:grpSpPr bwMode="auto">
                <a:xfrm rot="-9970459" flipH="1" flipV="1">
                  <a:off x="83" y="26"/>
                  <a:ext cx="788" cy="191"/>
                  <a:chOff x="0" y="0"/>
                  <a:chExt cx="898" cy="236"/>
                </a:xfrm>
              </p:grpSpPr>
              <p:grpSp>
                <p:nvGrpSpPr>
                  <p:cNvPr id="4335" name="Group 239"/>
                  <p:cNvGrpSpPr/>
                  <p:nvPr/>
                </p:nvGrpSpPr>
                <p:grpSpPr bwMode="auto">
                  <a:xfrm>
                    <a:off x="0" y="0"/>
                    <a:ext cx="742" cy="186"/>
                    <a:chOff x="0" y="0"/>
                    <a:chExt cx="1118" cy="279"/>
                  </a:xfrm>
                </p:grpSpPr>
                <p:sp>
                  <p:nvSpPr>
                    <p:cNvPr id="4336" name="AutoShape 235"/>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37" name="AutoShape 236"/>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38" name="AutoShape 237"/>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39" name="AutoShape 238"/>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340" name="Group 244"/>
                  <p:cNvGrpSpPr/>
                  <p:nvPr/>
                </p:nvGrpSpPr>
                <p:grpSpPr bwMode="auto">
                  <a:xfrm rot="1353540">
                    <a:off x="156" y="50"/>
                    <a:ext cx="742" cy="186"/>
                    <a:chOff x="0" y="0"/>
                    <a:chExt cx="1118" cy="279"/>
                  </a:xfrm>
                </p:grpSpPr>
                <p:sp>
                  <p:nvSpPr>
                    <p:cNvPr id="4341" name="AutoShape 240"/>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342" name="AutoShape 241"/>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343" name="AutoShape 242"/>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344" name="AutoShape 243"/>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4345" name="Text Box 23"/>
          <p:cNvSpPr txBox="1">
            <a:spLocks noChangeArrowheads="1"/>
          </p:cNvSpPr>
          <p:nvPr/>
        </p:nvSpPr>
        <p:spPr bwMode="auto">
          <a:xfrm>
            <a:off x="4143375" y="2127240"/>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a:latin typeface="黑体" panose="02010609060101010101" pitchFamily="49" charset="-122"/>
                <a:ea typeface="黑体" panose="02010609060101010101" pitchFamily="49" charset="-122"/>
              </a:rPr>
              <a:t>应用场景</a:t>
            </a:r>
            <a:endParaRPr lang="en-US" sz="2000" dirty="0">
              <a:latin typeface="黑体" panose="02010609060101010101" pitchFamily="49" charset="-122"/>
              <a:ea typeface="黑体" panose="02010609060101010101" pitchFamily="49" charset="-122"/>
            </a:endParaRPr>
          </a:p>
        </p:txBody>
      </p:sp>
      <p:sp>
        <p:nvSpPr>
          <p:cNvPr id="4346" name="Text Box 23"/>
          <p:cNvSpPr txBox="1">
            <a:spLocks noChangeArrowheads="1"/>
          </p:cNvSpPr>
          <p:nvPr/>
        </p:nvSpPr>
        <p:spPr bwMode="auto">
          <a:xfrm>
            <a:off x="4143375" y="2916227"/>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a:latin typeface="黑体" panose="02010609060101010101" pitchFamily="49" charset="-122"/>
                <a:ea typeface="黑体" panose="02010609060101010101" pitchFamily="49" charset="-122"/>
              </a:rPr>
              <a:t>功能特点</a:t>
            </a:r>
            <a:endParaRPr lang="en-US" sz="2000" dirty="0">
              <a:latin typeface="黑体" panose="02010609060101010101" pitchFamily="49" charset="-122"/>
              <a:ea typeface="黑体" panose="02010609060101010101" pitchFamily="49" charset="-122"/>
            </a:endParaRPr>
          </a:p>
        </p:txBody>
      </p:sp>
      <p:sp>
        <p:nvSpPr>
          <p:cNvPr id="4347" name="Text Box 23"/>
          <p:cNvSpPr txBox="1">
            <a:spLocks noChangeArrowheads="1"/>
          </p:cNvSpPr>
          <p:nvPr/>
        </p:nvSpPr>
        <p:spPr bwMode="auto">
          <a:xfrm>
            <a:off x="4143375" y="3709977"/>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a:latin typeface="黑体" panose="02010609060101010101" pitchFamily="49" charset="-122"/>
                <a:ea typeface="黑体" panose="02010609060101010101" pitchFamily="49" charset="-122"/>
              </a:rPr>
              <a:t>平台介绍</a:t>
            </a:r>
            <a:endParaRPr lang="en-US" sz="2000" dirty="0">
              <a:latin typeface="黑体" panose="02010609060101010101" pitchFamily="49" charset="-122"/>
              <a:ea typeface="黑体" panose="02010609060101010101" pitchFamily="49" charset="-122"/>
            </a:endParaRPr>
          </a:p>
        </p:txBody>
      </p:sp>
      <p:grpSp>
        <p:nvGrpSpPr>
          <p:cNvPr id="4348" name="Group 252"/>
          <p:cNvGrpSpPr/>
          <p:nvPr/>
        </p:nvGrpSpPr>
        <p:grpSpPr bwMode="auto">
          <a:xfrm>
            <a:off x="3440112" y="4402127"/>
            <a:ext cx="731838" cy="554038"/>
            <a:chOff x="0" y="0"/>
            <a:chExt cx="1358" cy="1030"/>
          </a:xfrm>
        </p:grpSpPr>
        <p:sp>
          <p:nvSpPr>
            <p:cNvPr id="434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4350" name="Group 254"/>
            <p:cNvGrpSpPr/>
            <p:nvPr/>
          </p:nvGrpSpPr>
          <p:grpSpPr bwMode="auto">
            <a:xfrm rot="10082854">
              <a:off x="-4" y="742"/>
              <a:ext cx="934" cy="228"/>
              <a:chOff x="0" y="0"/>
              <a:chExt cx="963" cy="234"/>
            </a:xfrm>
          </p:grpSpPr>
          <p:grpSp>
            <p:nvGrpSpPr>
              <p:cNvPr id="4351" name="Group 255"/>
              <p:cNvGrpSpPr/>
              <p:nvPr/>
            </p:nvGrpSpPr>
            <p:grpSpPr bwMode="auto">
              <a:xfrm rot="-9970459" flipH="1" flipV="1">
                <a:off x="0" y="0"/>
                <a:ext cx="963" cy="234"/>
                <a:chOff x="0" y="0"/>
                <a:chExt cx="899" cy="236"/>
              </a:xfrm>
            </p:grpSpPr>
            <p:grpSp>
              <p:nvGrpSpPr>
                <p:cNvPr id="4352" name="Group 256"/>
                <p:cNvGrpSpPr/>
                <p:nvPr/>
              </p:nvGrpSpPr>
              <p:grpSpPr bwMode="auto">
                <a:xfrm>
                  <a:off x="0" y="0"/>
                  <a:ext cx="742" cy="186"/>
                  <a:chOff x="0" y="0"/>
                  <a:chExt cx="1118" cy="279"/>
                </a:xfrm>
              </p:grpSpPr>
              <p:sp>
                <p:nvSpPr>
                  <p:cNvPr id="4353"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54"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55"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56"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357" name="Group 261"/>
                <p:cNvGrpSpPr/>
                <p:nvPr/>
              </p:nvGrpSpPr>
              <p:grpSpPr bwMode="auto">
                <a:xfrm rot="1353540">
                  <a:off x="157" y="50"/>
                  <a:ext cx="742" cy="186"/>
                  <a:chOff x="0" y="0"/>
                  <a:chExt cx="1118" cy="279"/>
                </a:xfrm>
              </p:grpSpPr>
              <p:sp>
                <p:nvSpPr>
                  <p:cNvPr id="435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5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4362" name="Group 266"/>
              <p:cNvGrpSpPr/>
              <p:nvPr/>
            </p:nvGrpSpPr>
            <p:grpSpPr bwMode="auto">
              <a:xfrm rot="-9970459" flipH="1" flipV="1">
                <a:off x="83" y="26"/>
                <a:ext cx="789" cy="191"/>
                <a:chOff x="0" y="0"/>
                <a:chExt cx="899" cy="236"/>
              </a:xfrm>
            </p:grpSpPr>
            <p:grpSp>
              <p:nvGrpSpPr>
                <p:cNvPr id="4363" name="Group 267"/>
                <p:cNvGrpSpPr/>
                <p:nvPr/>
              </p:nvGrpSpPr>
              <p:grpSpPr bwMode="auto">
                <a:xfrm>
                  <a:off x="0" y="0"/>
                  <a:ext cx="742" cy="186"/>
                  <a:chOff x="0" y="0"/>
                  <a:chExt cx="1118" cy="279"/>
                </a:xfrm>
              </p:grpSpPr>
              <p:sp>
                <p:nvSpPr>
                  <p:cNvPr id="436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6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4368" name="Group 272"/>
                <p:cNvGrpSpPr/>
                <p:nvPr/>
              </p:nvGrpSpPr>
              <p:grpSpPr bwMode="auto">
                <a:xfrm rot="1353540">
                  <a:off x="157" y="50"/>
                  <a:ext cx="742" cy="186"/>
                  <a:chOff x="0" y="0"/>
                  <a:chExt cx="1118" cy="279"/>
                </a:xfrm>
              </p:grpSpPr>
              <p:sp>
                <p:nvSpPr>
                  <p:cNvPr id="4369"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70"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71"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4372"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4373" name="Group 277"/>
            <p:cNvGrpSpPr/>
            <p:nvPr/>
          </p:nvGrpSpPr>
          <p:grpSpPr bwMode="auto">
            <a:xfrm rot="-232145">
              <a:off x="376" y="65"/>
              <a:ext cx="962" cy="247"/>
              <a:chOff x="0" y="0"/>
              <a:chExt cx="993" cy="258"/>
            </a:xfrm>
          </p:grpSpPr>
          <p:grpSp>
            <p:nvGrpSpPr>
              <p:cNvPr id="4374" name="Group 278"/>
              <p:cNvGrpSpPr/>
              <p:nvPr/>
            </p:nvGrpSpPr>
            <p:grpSpPr bwMode="auto">
              <a:xfrm rot="513316">
                <a:off x="0" y="0"/>
                <a:ext cx="963" cy="234"/>
                <a:chOff x="0" y="0"/>
                <a:chExt cx="963" cy="234"/>
              </a:xfrm>
            </p:grpSpPr>
            <p:grpSp>
              <p:nvGrpSpPr>
                <p:cNvPr id="4375" name="Group 279"/>
                <p:cNvGrpSpPr/>
                <p:nvPr/>
              </p:nvGrpSpPr>
              <p:grpSpPr bwMode="auto">
                <a:xfrm rot="-9970459" flipH="1" flipV="1">
                  <a:off x="0" y="0"/>
                  <a:ext cx="963" cy="234"/>
                  <a:chOff x="0" y="0"/>
                  <a:chExt cx="899" cy="236"/>
                </a:xfrm>
              </p:grpSpPr>
              <p:grpSp>
                <p:nvGrpSpPr>
                  <p:cNvPr id="4376" name="Group 280"/>
                  <p:cNvGrpSpPr/>
                  <p:nvPr/>
                </p:nvGrpSpPr>
                <p:grpSpPr bwMode="auto">
                  <a:xfrm>
                    <a:off x="0" y="0"/>
                    <a:ext cx="742" cy="186"/>
                    <a:chOff x="0" y="0"/>
                    <a:chExt cx="1118" cy="279"/>
                  </a:xfrm>
                </p:grpSpPr>
                <p:sp>
                  <p:nvSpPr>
                    <p:cNvPr id="4377"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78"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79"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80"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381" name="Group 285"/>
                  <p:cNvGrpSpPr/>
                  <p:nvPr/>
                </p:nvGrpSpPr>
                <p:grpSpPr bwMode="auto">
                  <a:xfrm rot="1353540">
                    <a:off x="157" y="50"/>
                    <a:ext cx="742" cy="186"/>
                    <a:chOff x="0" y="0"/>
                    <a:chExt cx="1118" cy="279"/>
                  </a:xfrm>
                </p:grpSpPr>
                <p:sp>
                  <p:nvSpPr>
                    <p:cNvPr id="4382"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83"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84"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85"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4386" name="Group 290"/>
                <p:cNvGrpSpPr/>
                <p:nvPr/>
              </p:nvGrpSpPr>
              <p:grpSpPr bwMode="auto">
                <a:xfrm rot="-9970459" flipH="1" flipV="1">
                  <a:off x="83" y="26"/>
                  <a:ext cx="789" cy="191"/>
                  <a:chOff x="0" y="0"/>
                  <a:chExt cx="899" cy="236"/>
                </a:xfrm>
              </p:grpSpPr>
              <p:grpSp>
                <p:nvGrpSpPr>
                  <p:cNvPr id="4387" name="Group 291"/>
                  <p:cNvGrpSpPr/>
                  <p:nvPr/>
                </p:nvGrpSpPr>
                <p:grpSpPr bwMode="auto">
                  <a:xfrm>
                    <a:off x="0" y="0"/>
                    <a:ext cx="742" cy="186"/>
                    <a:chOff x="0" y="0"/>
                    <a:chExt cx="1118" cy="279"/>
                  </a:xfrm>
                </p:grpSpPr>
                <p:sp>
                  <p:nvSpPr>
                    <p:cNvPr id="4388"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89"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90"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91"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392" name="Group 296"/>
                  <p:cNvGrpSpPr/>
                  <p:nvPr/>
                </p:nvGrpSpPr>
                <p:grpSpPr bwMode="auto">
                  <a:xfrm rot="1353540">
                    <a:off x="157" y="50"/>
                    <a:ext cx="742" cy="186"/>
                    <a:chOff x="0" y="0"/>
                    <a:chExt cx="1118" cy="279"/>
                  </a:xfrm>
                </p:grpSpPr>
                <p:sp>
                  <p:nvSpPr>
                    <p:cNvPr id="4393"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94"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95"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396"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4397" name="Group 301"/>
              <p:cNvGrpSpPr/>
              <p:nvPr/>
            </p:nvGrpSpPr>
            <p:grpSpPr bwMode="auto">
              <a:xfrm rot="513316">
                <a:off x="30" y="24"/>
                <a:ext cx="963" cy="234"/>
                <a:chOff x="0" y="0"/>
                <a:chExt cx="963" cy="234"/>
              </a:xfrm>
            </p:grpSpPr>
            <p:grpSp>
              <p:nvGrpSpPr>
                <p:cNvPr id="4398" name="Group 302"/>
                <p:cNvGrpSpPr/>
                <p:nvPr/>
              </p:nvGrpSpPr>
              <p:grpSpPr bwMode="auto">
                <a:xfrm rot="-9970459" flipH="1" flipV="1">
                  <a:off x="0" y="0"/>
                  <a:ext cx="963" cy="234"/>
                  <a:chOff x="0" y="0"/>
                  <a:chExt cx="899" cy="236"/>
                </a:xfrm>
              </p:grpSpPr>
              <p:grpSp>
                <p:nvGrpSpPr>
                  <p:cNvPr id="4399" name="Group 303"/>
                  <p:cNvGrpSpPr/>
                  <p:nvPr/>
                </p:nvGrpSpPr>
                <p:grpSpPr bwMode="auto">
                  <a:xfrm>
                    <a:off x="0" y="0"/>
                    <a:ext cx="742" cy="186"/>
                    <a:chOff x="0" y="0"/>
                    <a:chExt cx="1118" cy="279"/>
                  </a:xfrm>
                </p:grpSpPr>
                <p:sp>
                  <p:nvSpPr>
                    <p:cNvPr id="4400"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01"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02"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03"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404" name="Group 308"/>
                  <p:cNvGrpSpPr/>
                  <p:nvPr/>
                </p:nvGrpSpPr>
                <p:grpSpPr bwMode="auto">
                  <a:xfrm rot="1353540">
                    <a:off x="157" y="50"/>
                    <a:ext cx="742" cy="186"/>
                    <a:chOff x="0" y="0"/>
                    <a:chExt cx="1118" cy="279"/>
                  </a:xfrm>
                </p:grpSpPr>
                <p:sp>
                  <p:nvSpPr>
                    <p:cNvPr id="440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0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40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40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4409" name="Group 313"/>
                <p:cNvGrpSpPr/>
                <p:nvPr/>
              </p:nvGrpSpPr>
              <p:grpSpPr bwMode="auto">
                <a:xfrm rot="-9970459" flipH="1" flipV="1">
                  <a:off x="83" y="26"/>
                  <a:ext cx="789" cy="191"/>
                  <a:chOff x="0" y="0"/>
                  <a:chExt cx="899" cy="236"/>
                </a:xfrm>
              </p:grpSpPr>
              <p:grpSp>
                <p:nvGrpSpPr>
                  <p:cNvPr id="4410" name="Group 314"/>
                  <p:cNvGrpSpPr/>
                  <p:nvPr/>
                </p:nvGrpSpPr>
                <p:grpSpPr bwMode="auto">
                  <a:xfrm>
                    <a:off x="0" y="0"/>
                    <a:ext cx="742" cy="186"/>
                    <a:chOff x="0" y="0"/>
                    <a:chExt cx="1118" cy="279"/>
                  </a:xfrm>
                </p:grpSpPr>
                <p:sp>
                  <p:nvSpPr>
                    <p:cNvPr id="4411"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12"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13"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14"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4415" name="Group 319"/>
                  <p:cNvGrpSpPr/>
                  <p:nvPr/>
                </p:nvGrpSpPr>
                <p:grpSpPr bwMode="auto">
                  <a:xfrm rot="1353540">
                    <a:off x="157" y="50"/>
                    <a:ext cx="742" cy="186"/>
                    <a:chOff x="0" y="0"/>
                    <a:chExt cx="1118" cy="279"/>
                  </a:xfrm>
                </p:grpSpPr>
                <p:sp>
                  <p:nvSpPr>
                    <p:cNvPr id="4416"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4417"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418"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4419"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4420" name="Text Box 23"/>
          <p:cNvSpPr txBox="1">
            <a:spLocks noChangeArrowheads="1"/>
          </p:cNvSpPr>
          <p:nvPr/>
        </p:nvSpPr>
        <p:spPr bwMode="auto">
          <a:xfrm>
            <a:off x="4143375" y="4498965"/>
            <a:ext cx="5000625" cy="396875"/>
          </a:xfrm>
          <a:prstGeom prst="rect">
            <a:avLst/>
          </a:prstGeom>
          <a:noFill/>
          <a:ln w="9525">
            <a:noFill/>
            <a:miter lim="800000"/>
          </a:ln>
        </p:spPr>
        <p:txBody>
          <a:bodyPr>
            <a:spAutoFit/>
          </a:bodyPr>
          <a:lstStyle/>
          <a:p>
            <a:pPr marL="457200" indent="-457200">
              <a:spcBef>
                <a:spcPct val="50000"/>
              </a:spcBef>
              <a:buClr>
                <a:schemeClr val="tx1"/>
              </a:buClr>
            </a:pPr>
            <a:r>
              <a:rPr lang="zh-CN" altLang="en-US" sz="2000" dirty="0">
                <a:latin typeface="黑体" panose="02010609060101010101" pitchFamily="49" charset="-122"/>
                <a:ea typeface="黑体" panose="02010609060101010101" pitchFamily="49" charset="-122"/>
              </a:rPr>
              <a:t>平台特点</a:t>
            </a:r>
            <a:endParaRPr lang="en-US" sz="2000" dirty="0">
              <a:latin typeface="黑体" panose="02010609060101010101" pitchFamily="49" charset="-122"/>
              <a:ea typeface="黑体" panose="02010609060101010101" pitchFamily="49" charset="-122"/>
            </a:endParaRPr>
          </a:p>
        </p:txBody>
      </p:sp>
      <p:sp>
        <p:nvSpPr>
          <p:cNvPr id="4421" name="Text Box 10"/>
          <p:cNvSpPr txBox="1">
            <a:spLocks noChangeArrowheads="1"/>
          </p:cNvSpPr>
          <p:nvPr/>
        </p:nvSpPr>
        <p:spPr bwMode="auto">
          <a:xfrm>
            <a:off x="3597275" y="1287452"/>
            <a:ext cx="32702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1</a:t>
            </a:r>
            <a:endParaRPr lang="en-US" sz="2400" i="1">
              <a:solidFill>
                <a:schemeClr val="bg1"/>
              </a:solidFill>
              <a:cs typeface="Arial" panose="020B0604020202020204" pitchFamily="34" charset="0"/>
            </a:endParaRPr>
          </a:p>
        </p:txBody>
      </p:sp>
      <p:sp>
        <p:nvSpPr>
          <p:cNvPr id="4422" name="Text Box 14"/>
          <p:cNvSpPr txBox="1">
            <a:spLocks noChangeArrowheads="1"/>
          </p:cNvSpPr>
          <p:nvPr/>
        </p:nvSpPr>
        <p:spPr bwMode="auto">
          <a:xfrm>
            <a:off x="3594100" y="2062152"/>
            <a:ext cx="34607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2</a:t>
            </a:r>
            <a:endParaRPr lang="en-US" sz="2400" i="1">
              <a:solidFill>
                <a:schemeClr val="bg1"/>
              </a:solidFill>
              <a:cs typeface="Arial" panose="020B0604020202020204" pitchFamily="34" charset="0"/>
            </a:endParaRPr>
          </a:p>
        </p:txBody>
      </p:sp>
      <p:sp>
        <p:nvSpPr>
          <p:cNvPr id="4423" name="Text Box 18"/>
          <p:cNvSpPr txBox="1">
            <a:spLocks noChangeArrowheads="1"/>
          </p:cNvSpPr>
          <p:nvPr/>
        </p:nvSpPr>
        <p:spPr bwMode="auto">
          <a:xfrm>
            <a:off x="3598862" y="2892415"/>
            <a:ext cx="31432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3</a:t>
            </a:r>
            <a:endParaRPr lang="en-US" sz="2400" i="1">
              <a:solidFill>
                <a:schemeClr val="bg1"/>
              </a:solidFill>
              <a:cs typeface="Arial" panose="020B0604020202020204" pitchFamily="34" charset="0"/>
            </a:endParaRPr>
          </a:p>
        </p:txBody>
      </p:sp>
      <p:sp>
        <p:nvSpPr>
          <p:cNvPr id="4424" name="Text Box 22"/>
          <p:cNvSpPr txBox="1">
            <a:spLocks noChangeArrowheads="1"/>
          </p:cNvSpPr>
          <p:nvPr/>
        </p:nvSpPr>
        <p:spPr bwMode="auto">
          <a:xfrm>
            <a:off x="3584575" y="3656002"/>
            <a:ext cx="32702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4</a:t>
            </a:r>
            <a:endParaRPr lang="en-US" sz="2400" i="1">
              <a:solidFill>
                <a:schemeClr val="bg1"/>
              </a:solidFill>
              <a:cs typeface="Arial" panose="020B0604020202020204" pitchFamily="34" charset="0"/>
            </a:endParaRPr>
          </a:p>
        </p:txBody>
      </p:sp>
      <p:sp>
        <p:nvSpPr>
          <p:cNvPr id="4425" name="Text Box 22"/>
          <p:cNvSpPr txBox="1">
            <a:spLocks noChangeArrowheads="1"/>
          </p:cNvSpPr>
          <p:nvPr/>
        </p:nvSpPr>
        <p:spPr bwMode="auto">
          <a:xfrm>
            <a:off x="3582987" y="4452927"/>
            <a:ext cx="327025" cy="457200"/>
          </a:xfrm>
          <a:prstGeom prst="rect">
            <a:avLst/>
          </a:prstGeom>
          <a:noFill/>
          <a:ln w="9525">
            <a:noFill/>
            <a:miter lim="800000"/>
          </a:ln>
        </p:spPr>
        <p:txBody>
          <a:bodyPr>
            <a:spAutoFit/>
          </a:bodyPr>
          <a:lstStyle/>
          <a:p>
            <a:pPr algn="ctr">
              <a:spcBef>
                <a:spcPct val="50000"/>
              </a:spcBef>
            </a:pPr>
            <a:r>
              <a:rPr lang="en-US" sz="2400" i="1">
                <a:solidFill>
                  <a:schemeClr val="bg1"/>
                </a:solidFill>
                <a:cs typeface="Arial" panose="020B0604020202020204" pitchFamily="34" charset="0"/>
              </a:rPr>
              <a:t>5</a:t>
            </a:r>
            <a:endParaRPr lang="en-US" sz="2400" i="1">
              <a:solidFill>
                <a:schemeClr val="bg1"/>
              </a:solidFill>
              <a:cs typeface="Arial" panose="020B0604020202020204" pitchFamily="34" charset="0"/>
            </a:endParaRPr>
          </a:p>
        </p:txBody>
      </p:sp>
      <p:cxnSp>
        <p:nvCxnSpPr>
          <p:cNvPr id="332" name="直接连接符 331"/>
          <p:cNvCxnSpPr/>
          <p:nvPr/>
        </p:nvCxnSpPr>
        <p:spPr bwMode="auto">
          <a:xfrm flipH="1">
            <a:off x="2714625" y="963930"/>
            <a:ext cx="57785" cy="4300220"/>
          </a:xfrm>
          <a:prstGeom prst="line">
            <a:avLst/>
          </a:prstGeom>
          <a:ln>
            <a:solidFill>
              <a:schemeClr val="accent1">
                <a:lumMod val="40000"/>
                <a:lumOff val="60000"/>
              </a:schemeClr>
            </a:solidFill>
            <a:headEnd type="none" w="med" len="med"/>
            <a:tailEnd type="none" w="med" len="med"/>
          </a:ln>
          <a:effectLst>
            <a:glow rad="101600">
              <a:schemeClr val="accent4">
                <a:satMod val="175000"/>
                <a:alpha val="40000"/>
              </a:schemeClr>
            </a:glow>
            <a:outerShdw blurRad="40000" dist="23000" dir="5400000" rotWithShape="0">
              <a:srgbClr val="000000">
                <a:alpha val="35000"/>
              </a:srgbClr>
            </a:outerShdw>
          </a:effectLst>
        </p:spPr>
        <p:style>
          <a:lnRef idx="3">
            <a:schemeClr val="accent6"/>
          </a:lnRef>
          <a:fillRef idx="0">
            <a:schemeClr val="accent6"/>
          </a:fillRef>
          <a:effectRef idx="2">
            <a:schemeClr val="accent6"/>
          </a:effectRef>
          <a:fontRef idx="minor">
            <a:schemeClr val="tx1"/>
          </a:fontRef>
        </p:style>
      </p:cxnSp>
      <p:sp>
        <p:nvSpPr>
          <p:cNvPr id="335" name="等腰三角形 334"/>
          <p:cNvSpPr/>
          <p:nvPr/>
        </p:nvSpPr>
        <p:spPr bwMode="auto">
          <a:xfrm rot="5400000">
            <a:off x="2643174" y="1428740"/>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336" name="等腰三角形 335"/>
          <p:cNvSpPr/>
          <p:nvPr/>
        </p:nvSpPr>
        <p:spPr bwMode="auto">
          <a:xfrm rot="5400000">
            <a:off x="2643174" y="4572012"/>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337" name="等腰三角形 336"/>
          <p:cNvSpPr/>
          <p:nvPr/>
        </p:nvSpPr>
        <p:spPr bwMode="auto">
          <a:xfrm rot="5400000">
            <a:off x="2643174" y="3786194"/>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338" name="等腰三角形 337"/>
          <p:cNvSpPr/>
          <p:nvPr/>
        </p:nvSpPr>
        <p:spPr bwMode="auto">
          <a:xfrm rot="5400000">
            <a:off x="2643174" y="2923541"/>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339" name="等腰三角形 338"/>
          <p:cNvSpPr/>
          <p:nvPr/>
        </p:nvSpPr>
        <p:spPr bwMode="auto">
          <a:xfrm rot="5400000">
            <a:off x="2643174" y="2214558"/>
            <a:ext cx="428628" cy="285752"/>
          </a:xfrm>
          <a:prstGeom prst="triangle">
            <a:avLst/>
          </a:prstGeom>
          <a:solidFill>
            <a:schemeClr val="accent1">
              <a:lumMod val="40000"/>
              <a:lumOff val="60000"/>
            </a:schemeClr>
          </a:solidFill>
          <a:ln w="9525" cap="flat" cmpd="sng" algn="ctr">
            <a:solidFill>
              <a:schemeClr val="accent1">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Tree>
    <p:custDataLst>
      <p:tags r:id="rId1"/>
    </p:custDataLst>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grpSp>
        <p:nvGrpSpPr>
          <p:cNvPr id="5" name="Group 177"/>
          <p:cNvGrpSpPr/>
          <p:nvPr/>
        </p:nvGrpSpPr>
        <p:grpSpPr bwMode="auto">
          <a:xfrm>
            <a:off x="785786" y="2643186"/>
            <a:ext cx="1357322" cy="1000136"/>
            <a:chOff x="0" y="0"/>
            <a:chExt cx="1358" cy="1030"/>
          </a:xfrm>
        </p:grpSpPr>
        <p:sp>
          <p:nvSpPr>
            <p:cNvPr id="6" name="Oval 173"/>
            <p:cNvSpPr>
              <a:spLocks noChangeArrowheads="1"/>
            </p:cNvSpPr>
            <p:nvPr/>
          </p:nvSpPr>
          <p:spPr bwMode="auto">
            <a:xfrm>
              <a:off x="117" y="0"/>
              <a:ext cx="1022" cy="1030"/>
            </a:xfrm>
            <a:prstGeom prst="ellipse">
              <a:avLst/>
            </a:prstGeom>
            <a:solidFill>
              <a:schemeClr val="accent1"/>
            </a:solidFill>
            <a:ln w="38100" cmpd="sng">
              <a:solidFill>
                <a:srgbClr val="EAEAEA"/>
              </a:solidFill>
              <a:round/>
            </a:ln>
          </p:spPr>
          <p:txBody>
            <a:bodyPr wrap="none" anchor="ctr"/>
            <a:lstStyle/>
            <a:p>
              <a:pPr algn="ctr"/>
              <a:endParaRPr lang="zh-CN" altLang="en-US" sz="1600"/>
            </a:p>
          </p:txBody>
        </p:sp>
        <p:grpSp>
          <p:nvGrpSpPr>
            <p:cNvPr id="7" name="Group 179"/>
            <p:cNvGrpSpPr/>
            <p:nvPr/>
          </p:nvGrpSpPr>
          <p:grpSpPr bwMode="auto">
            <a:xfrm rot="10082854">
              <a:off x="1" y="745"/>
              <a:ext cx="934" cy="227"/>
              <a:chOff x="-5" y="-2"/>
              <a:chExt cx="963" cy="233"/>
            </a:xfrm>
          </p:grpSpPr>
          <p:grpSp>
            <p:nvGrpSpPr>
              <p:cNvPr id="55" name="Group 180"/>
              <p:cNvGrpSpPr/>
              <p:nvPr/>
            </p:nvGrpSpPr>
            <p:grpSpPr bwMode="auto">
              <a:xfrm rot="-9970459" flipH="1" flipV="1">
                <a:off x="-5" y="-2"/>
                <a:ext cx="963" cy="233"/>
                <a:chOff x="-3" y="0"/>
                <a:chExt cx="899" cy="235"/>
              </a:xfrm>
            </p:grpSpPr>
            <p:grpSp>
              <p:nvGrpSpPr>
                <p:cNvPr id="67" name="Group 181"/>
                <p:cNvGrpSpPr/>
                <p:nvPr/>
              </p:nvGrpSpPr>
              <p:grpSpPr bwMode="auto">
                <a:xfrm>
                  <a:off x="-3" y="0"/>
                  <a:ext cx="742" cy="186"/>
                  <a:chOff x="-4" y="0"/>
                  <a:chExt cx="1118" cy="279"/>
                </a:xfrm>
              </p:grpSpPr>
              <p:sp>
                <p:nvSpPr>
                  <p:cNvPr id="73" name="AutoShape 17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4" name="AutoShape 17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5" name="AutoShape 17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6" name="AutoShape 18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8" name="Group 186"/>
                <p:cNvGrpSpPr/>
                <p:nvPr/>
              </p:nvGrpSpPr>
              <p:grpSpPr bwMode="auto">
                <a:xfrm rot="1353540">
                  <a:off x="154" y="49"/>
                  <a:ext cx="742" cy="186"/>
                  <a:chOff x="-4" y="0"/>
                  <a:chExt cx="1118" cy="279"/>
                </a:xfrm>
              </p:grpSpPr>
              <p:sp>
                <p:nvSpPr>
                  <p:cNvPr id="69" name="AutoShape 18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0" name="AutoShape 18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1" name="AutoShape 18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72" name="AutoShape 18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56" name="Group 191"/>
              <p:cNvGrpSpPr/>
              <p:nvPr/>
            </p:nvGrpSpPr>
            <p:grpSpPr bwMode="auto">
              <a:xfrm rot="-9970459" flipH="1" flipV="1">
                <a:off x="80" y="24"/>
                <a:ext cx="787" cy="191"/>
                <a:chOff x="-3" y="0"/>
                <a:chExt cx="899" cy="235"/>
              </a:xfrm>
            </p:grpSpPr>
            <p:grpSp>
              <p:nvGrpSpPr>
                <p:cNvPr id="57" name="Group 192"/>
                <p:cNvGrpSpPr/>
                <p:nvPr/>
              </p:nvGrpSpPr>
              <p:grpSpPr bwMode="auto">
                <a:xfrm>
                  <a:off x="-3" y="0"/>
                  <a:ext cx="742" cy="186"/>
                  <a:chOff x="-4" y="0"/>
                  <a:chExt cx="1118" cy="279"/>
                </a:xfrm>
              </p:grpSpPr>
              <p:sp>
                <p:nvSpPr>
                  <p:cNvPr id="63" name="AutoShape 18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4" name="AutoShape 18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5" name="AutoShape 19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6" name="AutoShape 19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58" name="Group 197"/>
                <p:cNvGrpSpPr/>
                <p:nvPr/>
              </p:nvGrpSpPr>
              <p:grpSpPr bwMode="auto">
                <a:xfrm rot="1353540">
                  <a:off x="154" y="49"/>
                  <a:ext cx="742" cy="186"/>
                  <a:chOff x="-4" y="0"/>
                  <a:chExt cx="1118" cy="279"/>
                </a:xfrm>
              </p:grpSpPr>
              <p:sp>
                <p:nvSpPr>
                  <p:cNvPr id="59" name="AutoShape 19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0" name="AutoShape 19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1" name="AutoShape 19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62" name="AutoShape 19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 name="Group 202"/>
            <p:cNvGrpSpPr/>
            <p:nvPr/>
          </p:nvGrpSpPr>
          <p:grpSpPr bwMode="auto">
            <a:xfrm rot="-232145">
              <a:off x="373" y="64"/>
              <a:ext cx="962" cy="244"/>
              <a:chOff x="-7" y="-2"/>
              <a:chExt cx="993" cy="257"/>
            </a:xfrm>
          </p:grpSpPr>
          <p:grpSp>
            <p:nvGrpSpPr>
              <p:cNvPr id="9" name="Group 203"/>
              <p:cNvGrpSpPr/>
              <p:nvPr/>
            </p:nvGrpSpPr>
            <p:grpSpPr bwMode="auto">
              <a:xfrm rot="513316">
                <a:off x="-7" y="-2"/>
                <a:ext cx="963" cy="233"/>
                <a:chOff x="-5" y="-2"/>
                <a:chExt cx="963" cy="233"/>
              </a:xfrm>
            </p:grpSpPr>
            <p:grpSp>
              <p:nvGrpSpPr>
                <p:cNvPr id="33" name="Group 204"/>
                <p:cNvGrpSpPr/>
                <p:nvPr/>
              </p:nvGrpSpPr>
              <p:grpSpPr bwMode="auto">
                <a:xfrm rot="-9970459" flipH="1" flipV="1">
                  <a:off x="-5" y="-2"/>
                  <a:ext cx="963" cy="233"/>
                  <a:chOff x="-3" y="0"/>
                  <a:chExt cx="899" cy="235"/>
                </a:xfrm>
              </p:grpSpPr>
              <p:grpSp>
                <p:nvGrpSpPr>
                  <p:cNvPr id="45" name="Group 205"/>
                  <p:cNvGrpSpPr/>
                  <p:nvPr/>
                </p:nvGrpSpPr>
                <p:grpSpPr bwMode="auto">
                  <a:xfrm>
                    <a:off x="-3" y="0"/>
                    <a:ext cx="742" cy="186"/>
                    <a:chOff x="-4" y="0"/>
                    <a:chExt cx="1118" cy="279"/>
                  </a:xfrm>
                </p:grpSpPr>
                <p:sp>
                  <p:nvSpPr>
                    <p:cNvPr id="51" name="AutoShape 20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52" name="AutoShape 20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53" name="AutoShape 20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54" name="AutoShape 20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46" name="Group 210"/>
                  <p:cNvGrpSpPr/>
                  <p:nvPr/>
                </p:nvGrpSpPr>
                <p:grpSpPr bwMode="auto">
                  <a:xfrm rot="1353540">
                    <a:off x="154" y="49"/>
                    <a:ext cx="742" cy="186"/>
                    <a:chOff x="-4" y="0"/>
                    <a:chExt cx="1118" cy="279"/>
                  </a:xfrm>
                </p:grpSpPr>
                <p:sp>
                  <p:nvSpPr>
                    <p:cNvPr id="47" name="AutoShape 20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8" name="AutoShape 20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9" name="AutoShape 20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50" name="AutoShape 20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34" name="Group 215"/>
                <p:cNvGrpSpPr/>
                <p:nvPr/>
              </p:nvGrpSpPr>
              <p:grpSpPr bwMode="auto">
                <a:xfrm rot="-9970459" flipH="1" flipV="1">
                  <a:off x="80" y="24"/>
                  <a:ext cx="787" cy="191"/>
                  <a:chOff x="-3" y="0"/>
                  <a:chExt cx="899" cy="235"/>
                </a:xfrm>
              </p:grpSpPr>
              <p:grpSp>
                <p:nvGrpSpPr>
                  <p:cNvPr id="35" name="Group 216"/>
                  <p:cNvGrpSpPr/>
                  <p:nvPr/>
                </p:nvGrpSpPr>
                <p:grpSpPr bwMode="auto">
                  <a:xfrm>
                    <a:off x="-3" y="0"/>
                    <a:ext cx="742" cy="186"/>
                    <a:chOff x="-4" y="0"/>
                    <a:chExt cx="1118" cy="279"/>
                  </a:xfrm>
                </p:grpSpPr>
                <p:sp>
                  <p:nvSpPr>
                    <p:cNvPr id="41" name="AutoShape 21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2" name="AutoShape 21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3" name="AutoShape 21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44" name="AutoShape 21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36" name="Group 221"/>
                  <p:cNvGrpSpPr/>
                  <p:nvPr/>
                </p:nvGrpSpPr>
                <p:grpSpPr bwMode="auto">
                  <a:xfrm rot="1353540">
                    <a:off x="154" y="49"/>
                    <a:ext cx="742" cy="186"/>
                    <a:chOff x="-4" y="0"/>
                    <a:chExt cx="1118" cy="279"/>
                  </a:xfrm>
                </p:grpSpPr>
                <p:sp>
                  <p:nvSpPr>
                    <p:cNvPr id="37" name="AutoShape 21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38" name="AutoShape 21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39" name="AutoShape 21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40" name="AutoShape 22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0" name="Group 226"/>
              <p:cNvGrpSpPr/>
              <p:nvPr/>
            </p:nvGrpSpPr>
            <p:grpSpPr bwMode="auto">
              <a:xfrm rot="513316">
                <a:off x="23" y="22"/>
                <a:ext cx="963" cy="233"/>
                <a:chOff x="-5" y="-2"/>
                <a:chExt cx="963" cy="233"/>
              </a:xfrm>
            </p:grpSpPr>
            <p:grpSp>
              <p:nvGrpSpPr>
                <p:cNvPr id="11" name="Group 227"/>
                <p:cNvGrpSpPr/>
                <p:nvPr/>
              </p:nvGrpSpPr>
              <p:grpSpPr bwMode="auto">
                <a:xfrm rot="-9970459" flipH="1" flipV="1">
                  <a:off x="-5" y="-2"/>
                  <a:ext cx="963" cy="233"/>
                  <a:chOff x="-3" y="0"/>
                  <a:chExt cx="899" cy="235"/>
                </a:xfrm>
              </p:grpSpPr>
              <p:grpSp>
                <p:nvGrpSpPr>
                  <p:cNvPr id="23" name="Group 228"/>
                  <p:cNvGrpSpPr/>
                  <p:nvPr/>
                </p:nvGrpSpPr>
                <p:grpSpPr bwMode="auto">
                  <a:xfrm>
                    <a:off x="-3" y="0"/>
                    <a:ext cx="742" cy="186"/>
                    <a:chOff x="-4" y="0"/>
                    <a:chExt cx="1118" cy="279"/>
                  </a:xfrm>
                </p:grpSpPr>
                <p:sp>
                  <p:nvSpPr>
                    <p:cNvPr id="29" name="AutoShape 224"/>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30" name="AutoShape 225"/>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31" name="AutoShape 226"/>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32" name="AutoShape 227"/>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233"/>
                  <p:cNvGrpSpPr/>
                  <p:nvPr/>
                </p:nvGrpSpPr>
                <p:grpSpPr bwMode="auto">
                  <a:xfrm rot="1353540">
                    <a:off x="154" y="49"/>
                    <a:ext cx="742" cy="186"/>
                    <a:chOff x="-4" y="0"/>
                    <a:chExt cx="1118" cy="279"/>
                  </a:xfrm>
                </p:grpSpPr>
                <p:sp>
                  <p:nvSpPr>
                    <p:cNvPr id="25" name="AutoShape 229"/>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26" name="AutoShape 230"/>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27" name="AutoShape 231"/>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28" name="AutoShape 232"/>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12" name="Group 238"/>
                <p:cNvGrpSpPr/>
                <p:nvPr/>
              </p:nvGrpSpPr>
              <p:grpSpPr bwMode="auto">
                <a:xfrm rot="-9970459" flipH="1" flipV="1">
                  <a:off x="80" y="24"/>
                  <a:ext cx="787" cy="191"/>
                  <a:chOff x="-3" y="0"/>
                  <a:chExt cx="899" cy="235"/>
                </a:xfrm>
              </p:grpSpPr>
              <p:grpSp>
                <p:nvGrpSpPr>
                  <p:cNvPr id="13" name="Group 239"/>
                  <p:cNvGrpSpPr/>
                  <p:nvPr/>
                </p:nvGrpSpPr>
                <p:grpSpPr bwMode="auto">
                  <a:xfrm>
                    <a:off x="-3" y="0"/>
                    <a:ext cx="742" cy="186"/>
                    <a:chOff x="-4" y="0"/>
                    <a:chExt cx="1118" cy="279"/>
                  </a:xfrm>
                </p:grpSpPr>
                <p:sp>
                  <p:nvSpPr>
                    <p:cNvPr id="19" name="AutoShape 235"/>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20" name="AutoShape 236"/>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21" name="AutoShape 237"/>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22" name="AutoShape 238"/>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4" name="Group 244"/>
                  <p:cNvGrpSpPr/>
                  <p:nvPr/>
                </p:nvGrpSpPr>
                <p:grpSpPr bwMode="auto">
                  <a:xfrm rot="1353540">
                    <a:off x="154" y="49"/>
                    <a:ext cx="742" cy="186"/>
                    <a:chOff x="-4" y="0"/>
                    <a:chExt cx="1118" cy="279"/>
                  </a:xfrm>
                </p:grpSpPr>
                <p:sp>
                  <p:nvSpPr>
                    <p:cNvPr id="15" name="AutoShape 240"/>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 name="AutoShape 241"/>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7" name="AutoShape 242"/>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8" name="AutoShape 243"/>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77" name="Text Box 10"/>
          <p:cNvSpPr txBox="1">
            <a:spLocks noChangeArrowheads="1"/>
          </p:cNvSpPr>
          <p:nvPr/>
        </p:nvSpPr>
        <p:spPr bwMode="auto">
          <a:xfrm>
            <a:off x="1000100" y="2767941"/>
            <a:ext cx="752298" cy="769441"/>
          </a:xfrm>
          <a:prstGeom prst="rect">
            <a:avLst/>
          </a:prstGeom>
          <a:noFill/>
          <a:ln w="9525">
            <a:noFill/>
            <a:miter lim="800000"/>
          </a:ln>
        </p:spPr>
        <p:txBody>
          <a:bodyPr wrap="square">
            <a:spAutoFit/>
          </a:bodyPr>
          <a:lstStyle/>
          <a:p>
            <a:pPr algn="ctr">
              <a:spcBef>
                <a:spcPct val="50000"/>
              </a:spcBef>
            </a:pPr>
            <a:r>
              <a:rPr lang="en-US" sz="4400" b="1" i="1" dirty="0">
                <a:solidFill>
                  <a:schemeClr val="bg1"/>
                </a:solidFill>
                <a:cs typeface="Arial" panose="020B0604020202020204" pitchFamily="34" charset="0"/>
              </a:rPr>
              <a:t>1</a:t>
            </a:r>
            <a:endParaRPr lang="en-US" sz="4400" b="1" i="1" dirty="0">
              <a:solidFill>
                <a:schemeClr val="bg1"/>
              </a:solidFill>
              <a:cs typeface="Arial" panose="020B0604020202020204" pitchFamily="34" charset="0"/>
            </a:endParaRPr>
          </a:p>
        </p:txBody>
      </p:sp>
      <p:cxnSp>
        <p:nvCxnSpPr>
          <p:cNvPr id="79" name="直接连接符 78"/>
          <p:cNvCxnSpPr/>
          <p:nvPr/>
        </p:nvCxnSpPr>
        <p:spPr bwMode="auto">
          <a:xfrm rot="5400000">
            <a:off x="1715274"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第一部分</a:t>
            </a:r>
            <a:r>
              <a:rPr kumimoji="0" lang="en-US" altLang="zh-CN"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a:solidFill>
                  <a:schemeClr val="bg1"/>
                </a:solidFill>
              </a:rPr>
              <a:t>产品介绍</a:t>
            </a:r>
            <a:endParaRPr kumimoji="0" lang="zh-CN" altLang="en-US" sz="28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643438"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a:solidFill>
                  <a:schemeClr val="bg1"/>
                </a:solidFill>
              </a:rPr>
              <a:t>√ </a:t>
            </a:r>
            <a:r>
              <a:rPr lang="zh-CN" altLang="en-US" dirty="0">
                <a:solidFill>
                  <a:schemeClr val="bg1"/>
                </a:solidFill>
              </a:rPr>
              <a:t>面板介绍</a:t>
            </a:r>
            <a:endPar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286116" y="3214690"/>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a:t>
            </a:r>
            <a:r>
              <a:rPr kumimoji="0" lang="en-US" altLang="zh-CN" sz="1800" b="0" i="0" u="none" strike="noStrike" cap="none" normalizeH="0" dirty="0">
                <a:ln>
                  <a:noFill/>
                </a:ln>
                <a:solidFill>
                  <a:schemeClr val="bg1"/>
                </a:solidFill>
                <a:effectLst/>
                <a:latin typeface="Arial" panose="020B0604020202020204" pitchFamily="34" charset="0"/>
                <a:ea typeface="宋体" panose="02010600030101010101" pitchFamily="2" charset="-122"/>
              </a:rPr>
              <a:t> </a:t>
            </a:r>
            <a:r>
              <a:rPr kumimoji="0" lang="zh-CN" altLang="en-US" sz="1800" b="0" i="0" u="none" strike="noStrike" cap="none" normalizeH="0" dirty="0">
                <a:ln>
                  <a:noFill/>
                </a:ln>
                <a:solidFill>
                  <a:schemeClr val="bg1"/>
                </a:solidFill>
                <a:effectLst/>
                <a:latin typeface="Arial" panose="020B0604020202020204" pitchFamily="34" charset="0"/>
                <a:ea typeface="宋体" panose="02010600030101010101" pitchFamily="2" charset="-122"/>
              </a:rPr>
              <a:t>简介</a:t>
            </a:r>
            <a:endPar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85" name="矩形 84"/>
          <p:cNvSpPr/>
          <p:nvPr/>
        </p:nvSpPr>
        <p:spPr bwMode="auto">
          <a:xfrm>
            <a:off x="0" y="5429268"/>
            <a:ext cx="2285984"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2036348" y="3107136"/>
            <a:ext cx="378621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2"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95" name="Picture 12" descr="cir_lighteffect0"/>
            <p:cNvPicPr>
              <a:picLocks noChangeAspect="1" noChangeArrowheads="1"/>
            </p:cNvPicPr>
            <p:nvPr/>
          </p:nvPicPr>
          <p:blipFill>
            <a:blip r:embed="rId1">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a:solidFill>
                  <a:schemeClr val="bg1"/>
                </a:solidFill>
                <a:latin typeface="黑体" panose="02010609060101010101" pitchFamily="49" charset="-122"/>
                <a:ea typeface="黑体" panose="02010609060101010101" pitchFamily="49" charset="-122"/>
              </a:rPr>
              <a:t>1</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a:t>产品介绍</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98" name="矩形 97"/>
          <p:cNvSpPr/>
          <p:nvPr/>
        </p:nvSpPr>
        <p:spPr bwMode="auto">
          <a:xfrm>
            <a:off x="714375" y="1356995"/>
            <a:ext cx="3088005" cy="57150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en-US" altLang="zh-CN" sz="3600" b="1" dirty="0">
                <a:solidFill>
                  <a:schemeClr val="accent1">
                    <a:lumMod val="60000"/>
                    <a:lumOff val="40000"/>
                  </a:schemeClr>
                </a:solidFill>
              </a:rPr>
              <a:t>RSB-6504-4G</a:t>
            </a:r>
            <a:endParaRPr kumimoji="0" lang="zh-CN" altLang="en-US" sz="3600" b="1"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7" name="矩形 106"/>
          <p:cNvSpPr/>
          <p:nvPr/>
        </p:nvSpPr>
        <p:spPr bwMode="auto">
          <a:xfrm>
            <a:off x="6000760" y="928674"/>
            <a:ext cx="857256"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a:ln>
                  <a:noFill/>
                </a:ln>
                <a:effectLst/>
                <a:latin typeface="Arial" panose="020B0604020202020204" pitchFamily="34" charset="0"/>
                <a:ea typeface="宋体" panose="02010600030101010101" pitchFamily="2" charset="-122"/>
              </a:rPr>
              <a:t>简介</a:t>
            </a:r>
            <a:endParaRPr kumimoji="0" lang="zh-CN" altLang="en-US" sz="24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8" name="矩形 107"/>
          <p:cNvSpPr/>
          <p:nvPr/>
        </p:nvSpPr>
        <p:spPr bwMode="auto">
          <a:xfrm>
            <a:off x="4500245" y="1356995"/>
            <a:ext cx="4144010" cy="3772535"/>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GB" sz="2400" b="1" dirty="0">
                <a:solidFill>
                  <a:schemeClr val="accent1">
                    <a:lumMod val="60000"/>
                    <a:lumOff val="40000"/>
                  </a:schemeClr>
                </a:solidFill>
              </a:rPr>
              <a:t>RSB-6504-4G</a:t>
            </a:r>
            <a:r>
              <a:rPr lang="zh-CN" altLang="en-US" dirty="0"/>
              <a:t>是一款专为武装押运车载监控设计的</a:t>
            </a:r>
            <a:r>
              <a:rPr lang="en-GB" dirty="0"/>
              <a:t>AH</a:t>
            </a:r>
            <a:r>
              <a:rPr lang="en-US" altLang="en-GB" dirty="0"/>
              <a:t>D</a:t>
            </a:r>
            <a:r>
              <a:rPr lang="zh-CN" altLang="en-US" dirty="0"/>
              <a:t>高清硬盘录像机。内置高性能图像处理芯片，结合</a:t>
            </a:r>
            <a:r>
              <a:rPr lang="en-GB" dirty="0"/>
              <a:t>H.264</a:t>
            </a:r>
            <a:r>
              <a:rPr lang="zh-CN" altLang="en-US" dirty="0"/>
              <a:t>视频编解码技术，实现了高清视频录像、存储及回放。                            </a:t>
            </a:r>
            <a:endParaRPr lang="zh-CN" altLang="en-US" dirty="0"/>
          </a:p>
          <a:p>
            <a:r>
              <a:rPr lang="en-GB" dirty="0"/>
              <a:t>RSB-6504-4G</a:t>
            </a:r>
            <a:r>
              <a:rPr lang="zh-CN" altLang="en-US" dirty="0"/>
              <a:t>内置</a:t>
            </a:r>
            <a:r>
              <a:rPr lang="en-GB" dirty="0"/>
              <a:t>4G/WIFI</a:t>
            </a:r>
            <a:r>
              <a:rPr lang="en-US" altLang="en-GB" dirty="0"/>
              <a:t>/BD</a:t>
            </a:r>
            <a:r>
              <a:rPr lang="zh-CN" altLang="en-US" dirty="0"/>
              <a:t>模块，配合我司功能丰富的控制协议，实现了车辆信息的</a:t>
            </a:r>
            <a:r>
              <a:rPr lang="zh-CN" altLang="en-US" dirty="0">
                <a:sym typeface="+mn-ea"/>
              </a:rPr>
              <a:t>远程监控、远程定位、</a:t>
            </a:r>
            <a:r>
              <a:rPr lang="zh-CN" altLang="en-US" dirty="0"/>
              <a:t>远程断油断电、一键锁定车辆位置、行车轨迹、语音对讲、广播、超速报警、远程回放录像、一键紧急报警、报警联动。 </a:t>
            </a:r>
            <a:endParaRPr lang="zh-CN" altLang="en-US" dirty="0"/>
          </a:p>
          <a:p>
            <a:r>
              <a:rPr lang="en-GB" dirty="0"/>
              <a:t>RSB-6504-4G</a:t>
            </a:r>
            <a:r>
              <a:rPr lang="zh-CN" altLang="en-US" dirty="0"/>
              <a:t>支持智能电源管理，</a:t>
            </a:r>
            <a:r>
              <a:rPr lang="en-US" altLang="zh-CN" dirty="0"/>
              <a:t>10-36V</a:t>
            </a:r>
            <a:r>
              <a:rPr lang="zh-CN" altLang="en-US" dirty="0"/>
              <a:t>宽电压输入，自动识别电源类别，低电自动关机，熄火低功耗。</a:t>
            </a:r>
            <a:endParaRPr lang="zh-CN" altLang="en-US" dirty="0"/>
          </a:p>
        </p:txBody>
      </p:sp>
      <p:sp>
        <p:nvSpPr>
          <p:cNvPr id="20" name="矩形 19"/>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pic>
        <p:nvPicPr>
          <p:cNvPr id="3" name="Picture 2" descr="正45"/>
          <p:cNvPicPr>
            <a:picLocks noChangeAspect="1" noChangeArrowheads="1"/>
          </p:cNvPicPr>
          <p:nvPr/>
        </p:nvPicPr>
        <p:blipFill>
          <a:blip r:embed="rId2" cstate="print"/>
          <a:srcRect/>
          <a:stretch>
            <a:fillRect/>
          </a:stretch>
        </p:blipFill>
        <p:spPr bwMode="auto">
          <a:xfrm>
            <a:off x="714666" y="2904171"/>
            <a:ext cx="2857520" cy="1466091"/>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2393935" y="2892425"/>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2"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95" name="Picture 12" descr="cir_lighteffect0"/>
            <p:cNvPicPr>
              <a:picLocks noChangeAspect="1" noChangeArrowheads="1"/>
            </p:cNvPicPr>
            <p:nvPr/>
          </p:nvPicPr>
          <p:blipFill>
            <a:blip r:embed="rId1">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a:solidFill>
                  <a:schemeClr val="bg1"/>
                </a:solidFill>
                <a:latin typeface="黑体" panose="02010609060101010101" pitchFamily="49" charset="-122"/>
                <a:ea typeface="黑体" panose="02010609060101010101" pitchFamily="49" charset="-122"/>
              </a:rPr>
              <a:t>1</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a:t>产品介绍</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98" name="矩形 97"/>
          <p:cNvSpPr/>
          <p:nvPr/>
        </p:nvSpPr>
        <p:spPr bwMode="auto">
          <a:xfrm>
            <a:off x="594360" y="1356995"/>
            <a:ext cx="3225800" cy="57150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en-US" altLang="zh-CN" sz="3600" b="1" dirty="0">
                <a:solidFill>
                  <a:schemeClr val="accent1">
                    <a:lumMod val="60000"/>
                    <a:lumOff val="40000"/>
                  </a:schemeClr>
                </a:solidFill>
              </a:rPr>
              <a:t>RSB-6504-4G</a:t>
            </a:r>
            <a:endParaRPr kumimoji="0" lang="zh-CN" altLang="en-US" sz="3600" b="1"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20" name="矩形 19"/>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sp>
        <p:nvSpPr>
          <p:cNvPr id="21" name="矩形 20"/>
          <p:cNvSpPr/>
          <p:nvPr/>
        </p:nvSpPr>
        <p:spPr bwMode="auto">
          <a:xfrm>
            <a:off x="5572132" y="785798"/>
            <a:ext cx="1571636"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400" dirty="0"/>
              <a:t>面板介绍</a:t>
            </a:r>
            <a:endParaRPr kumimoji="0" lang="zh-CN" altLang="en-US" sz="2400" b="0" i="0" u="none" strike="noStrike" cap="none" normalizeH="0" baseline="0" dirty="0">
              <a:ln>
                <a:noFill/>
              </a:ln>
              <a:effectLst/>
              <a:latin typeface="Arial" panose="020B0604020202020204" pitchFamily="34" charset="0"/>
              <a:ea typeface="宋体" panose="02010600030101010101" pitchFamily="2" charset="-122"/>
            </a:endParaRPr>
          </a:p>
        </p:txBody>
      </p:sp>
      <p:pic>
        <p:nvPicPr>
          <p:cNvPr id="15" name="Picture 2" descr="正45"/>
          <p:cNvPicPr>
            <a:picLocks noChangeAspect="1" noChangeArrowheads="1"/>
          </p:cNvPicPr>
          <p:nvPr/>
        </p:nvPicPr>
        <p:blipFill>
          <a:blip r:embed="rId2" cstate="print"/>
          <a:srcRect/>
          <a:stretch>
            <a:fillRect/>
          </a:stretch>
        </p:blipFill>
        <p:spPr bwMode="auto">
          <a:xfrm>
            <a:off x="785786" y="2643186"/>
            <a:ext cx="2857520" cy="1466091"/>
          </a:xfrm>
          <a:prstGeom prst="rect">
            <a:avLst/>
          </a:prstGeom>
          <a:noFill/>
          <a:ln w="9525">
            <a:noFill/>
            <a:miter lim="800000"/>
            <a:headEnd/>
            <a:tailEnd/>
          </a:ln>
        </p:spPr>
      </p:pic>
      <p:pic>
        <p:nvPicPr>
          <p:cNvPr id="2051" name="Picture 3" descr="后面板"/>
          <p:cNvPicPr>
            <a:picLocks noChangeAspect="1" noChangeArrowheads="1"/>
          </p:cNvPicPr>
          <p:nvPr/>
        </p:nvPicPr>
        <p:blipFill>
          <a:blip r:embed="rId3" cstate="print"/>
          <a:srcRect/>
          <a:stretch>
            <a:fillRect/>
          </a:stretch>
        </p:blipFill>
        <p:spPr bwMode="auto">
          <a:xfrm>
            <a:off x="5143504" y="3429004"/>
            <a:ext cx="3071833" cy="1594243"/>
          </a:xfrm>
          <a:prstGeom prst="rect">
            <a:avLst/>
          </a:prstGeom>
          <a:noFill/>
          <a:ln w="9525">
            <a:noFill/>
            <a:miter lim="800000"/>
            <a:headEnd/>
            <a:tailEnd/>
          </a:ln>
        </p:spPr>
      </p:pic>
      <p:pic>
        <p:nvPicPr>
          <p:cNvPr id="3" name="图片 2" descr="微信图片_20181106102908_副本"/>
          <p:cNvPicPr>
            <a:picLocks noChangeAspect="1"/>
          </p:cNvPicPr>
          <p:nvPr/>
        </p:nvPicPr>
        <p:blipFill>
          <a:blip r:embed="rId4"/>
          <a:stretch>
            <a:fillRect/>
          </a:stretch>
        </p:blipFill>
        <p:spPr>
          <a:xfrm>
            <a:off x="5415280" y="1579245"/>
            <a:ext cx="2634615" cy="162814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1">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cxnSp>
        <p:nvCxnSpPr>
          <p:cNvPr id="79" name="直接连接符 78"/>
          <p:cNvCxnSpPr/>
          <p:nvPr/>
        </p:nvCxnSpPr>
        <p:spPr bwMode="auto">
          <a:xfrm rot="5400000">
            <a:off x="1786712"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第</a:t>
            </a:r>
            <a:r>
              <a:rPr lang="zh-CN" altLang="en-US" dirty="0">
                <a:solidFill>
                  <a:schemeClr val="bg1"/>
                </a:solidFill>
              </a:rPr>
              <a:t>二</a:t>
            </a:r>
            <a:r>
              <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部分</a:t>
            </a:r>
            <a:r>
              <a:rPr kumimoji="0" lang="en-US" altLang="zh-CN"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应用场景</a:t>
            </a:r>
            <a:endParaRPr kumimoji="0" lang="zh-CN" altLang="en-US" sz="28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714876" y="328612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a:solidFill>
                  <a:schemeClr val="bg1"/>
                </a:solidFill>
              </a:rPr>
              <a:t>√</a:t>
            </a:r>
            <a:r>
              <a:rPr lang="zh-CN" altLang="en-US" dirty="0">
                <a:solidFill>
                  <a:schemeClr val="bg1"/>
                </a:solidFill>
              </a:rPr>
              <a:t> 适用场景</a:t>
            </a:r>
            <a:endPar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286116" y="3286128"/>
            <a:ext cx="1500198"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a:t>
            </a:r>
            <a:r>
              <a:rPr kumimoji="0" lang="en-US" altLang="zh-CN" sz="1800" b="0" i="0" u="none" strike="noStrike" cap="none" normalizeH="0" dirty="0">
                <a:ln>
                  <a:noFill/>
                </a:ln>
                <a:solidFill>
                  <a:schemeClr val="bg1"/>
                </a:solidFill>
                <a:effectLst/>
                <a:latin typeface="Arial" panose="020B0604020202020204" pitchFamily="34" charset="0"/>
                <a:ea typeface="宋体" panose="02010600030101010101" pitchFamily="2" charset="-122"/>
              </a:rPr>
              <a:t> </a:t>
            </a:r>
            <a:r>
              <a:rPr kumimoji="0" lang="zh-CN" altLang="en-US" sz="1800" b="0" i="0" u="none" strike="noStrike" cap="none" normalizeH="0" dirty="0">
                <a:ln>
                  <a:noFill/>
                </a:ln>
                <a:solidFill>
                  <a:schemeClr val="bg1"/>
                </a:solidFill>
                <a:effectLst/>
                <a:latin typeface="Arial" panose="020B0604020202020204" pitchFamily="34" charset="0"/>
                <a:ea typeface="宋体" panose="02010600030101010101" pitchFamily="2" charset="-122"/>
              </a:rPr>
              <a:t>产品组成</a:t>
            </a:r>
            <a:endPar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grpSp>
        <p:nvGrpSpPr>
          <p:cNvPr id="83" name="Group 57"/>
          <p:cNvGrpSpPr/>
          <p:nvPr/>
        </p:nvGrpSpPr>
        <p:grpSpPr bwMode="auto">
          <a:xfrm>
            <a:off x="928662" y="2714624"/>
            <a:ext cx="1285884" cy="983145"/>
            <a:chOff x="0" y="0"/>
            <a:chExt cx="1354" cy="1031"/>
          </a:xfrm>
        </p:grpSpPr>
        <p:sp>
          <p:nvSpPr>
            <p:cNvPr id="85" name="Oval 53"/>
            <p:cNvSpPr>
              <a:spLocks noChangeArrowheads="1"/>
            </p:cNvSpPr>
            <p:nvPr/>
          </p:nvSpPr>
          <p:spPr bwMode="auto">
            <a:xfrm>
              <a:off x="103" y="0"/>
              <a:ext cx="1024" cy="1031"/>
            </a:xfrm>
            <a:prstGeom prst="ellipse">
              <a:avLst/>
            </a:prstGeom>
            <a:solidFill>
              <a:schemeClr val="accent2"/>
            </a:solidFill>
            <a:ln w="38100" cmpd="sng">
              <a:solidFill>
                <a:srgbClr val="EAEAEA"/>
              </a:solidFill>
              <a:round/>
            </a:ln>
          </p:spPr>
          <p:txBody>
            <a:bodyPr wrap="none" anchor="ctr"/>
            <a:lstStyle/>
            <a:p>
              <a:pPr algn="ctr"/>
              <a:endParaRPr lang="zh-CN" altLang="en-US" sz="1600"/>
            </a:p>
          </p:txBody>
        </p:sp>
        <p:grpSp>
          <p:nvGrpSpPr>
            <p:cNvPr id="86" name="Group 59"/>
            <p:cNvGrpSpPr/>
            <p:nvPr/>
          </p:nvGrpSpPr>
          <p:grpSpPr bwMode="auto">
            <a:xfrm rot="10082854">
              <a:off x="2" y="749"/>
              <a:ext cx="932" cy="228"/>
              <a:chOff x="-5" y="-2"/>
              <a:chExt cx="963" cy="233"/>
            </a:xfrm>
          </p:grpSpPr>
          <p:grpSp>
            <p:nvGrpSpPr>
              <p:cNvPr id="110" name="Group 60"/>
              <p:cNvGrpSpPr/>
              <p:nvPr/>
            </p:nvGrpSpPr>
            <p:grpSpPr bwMode="auto">
              <a:xfrm rot="-9970459" flipH="1" flipV="1">
                <a:off x="-5" y="-2"/>
                <a:ext cx="963" cy="233"/>
                <a:chOff x="-3" y="0"/>
                <a:chExt cx="899" cy="235"/>
              </a:xfrm>
            </p:grpSpPr>
            <p:grpSp>
              <p:nvGrpSpPr>
                <p:cNvPr id="122" name="Group 61"/>
                <p:cNvGrpSpPr/>
                <p:nvPr/>
              </p:nvGrpSpPr>
              <p:grpSpPr bwMode="auto">
                <a:xfrm>
                  <a:off x="-3" y="0"/>
                  <a:ext cx="742" cy="186"/>
                  <a:chOff x="-4" y="0"/>
                  <a:chExt cx="1118" cy="279"/>
                </a:xfrm>
              </p:grpSpPr>
              <p:sp>
                <p:nvSpPr>
                  <p:cNvPr id="128" name="AutoShape 5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9" name="AutoShape 5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0" name="AutoShape 5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1" name="AutoShape 6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23" name="Group 66"/>
                <p:cNvGrpSpPr/>
                <p:nvPr/>
              </p:nvGrpSpPr>
              <p:grpSpPr bwMode="auto">
                <a:xfrm rot="1353540">
                  <a:off x="154" y="49"/>
                  <a:ext cx="742" cy="186"/>
                  <a:chOff x="-4" y="0"/>
                  <a:chExt cx="1118" cy="279"/>
                </a:xfrm>
              </p:grpSpPr>
              <p:sp>
                <p:nvSpPr>
                  <p:cNvPr id="124" name="AutoShape 6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5" name="AutoShape 6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6" name="AutoShape 6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7" name="AutoShape 6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11" name="Group 71"/>
              <p:cNvGrpSpPr/>
              <p:nvPr/>
            </p:nvGrpSpPr>
            <p:grpSpPr bwMode="auto">
              <a:xfrm rot="-9970459" flipH="1" flipV="1">
                <a:off x="80" y="24"/>
                <a:ext cx="787" cy="191"/>
                <a:chOff x="-3" y="0"/>
                <a:chExt cx="899" cy="235"/>
              </a:xfrm>
            </p:grpSpPr>
            <p:grpSp>
              <p:nvGrpSpPr>
                <p:cNvPr id="112" name="Group 72"/>
                <p:cNvGrpSpPr/>
                <p:nvPr/>
              </p:nvGrpSpPr>
              <p:grpSpPr bwMode="auto">
                <a:xfrm>
                  <a:off x="-3" y="0"/>
                  <a:ext cx="742" cy="186"/>
                  <a:chOff x="-4" y="0"/>
                  <a:chExt cx="1118" cy="279"/>
                </a:xfrm>
              </p:grpSpPr>
              <p:sp>
                <p:nvSpPr>
                  <p:cNvPr id="118" name="AutoShape 6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9" name="AutoShape 6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0" name="AutoShape 7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1" name="AutoShape 7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13" name="Group 77"/>
                <p:cNvGrpSpPr/>
                <p:nvPr/>
              </p:nvGrpSpPr>
              <p:grpSpPr bwMode="auto">
                <a:xfrm rot="1353540">
                  <a:off x="154" y="49"/>
                  <a:ext cx="742" cy="186"/>
                  <a:chOff x="-4" y="0"/>
                  <a:chExt cx="1118" cy="279"/>
                </a:xfrm>
              </p:grpSpPr>
              <p:sp>
                <p:nvSpPr>
                  <p:cNvPr id="114" name="AutoShape 7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5" name="AutoShape 7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6" name="AutoShape 7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7" name="AutoShape 7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7" name="Group 82"/>
            <p:cNvGrpSpPr/>
            <p:nvPr/>
          </p:nvGrpSpPr>
          <p:grpSpPr bwMode="auto">
            <a:xfrm rot="344040">
              <a:off x="415" y="122"/>
              <a:ext cx="934" cy="228"/>
              <a:chOff x="-5" y="-2"/>
              <a:chExt cx="963" cy="233"/>
            </a:xfrm>
          </p:grpSpPr>
          <p:grpSp>
            <p:nvGrpSpPr>
              <p:cNvPr id="88" name="Group 83"/>
              <p:cNvGrpSpPr/>
              <p:nvPr/>
            </p:nvGrpSpPr>
            <p:grpSpPr bwMode="auto">
              <a:xfrm rot="-9970459" flipH="1" flipV="1">
                <a:off x="-5" y="-2"/>
                <a:ext cx="963" cy="233"/>
                <a:chOff x="-3" y="0"/>
                <a:chExt cx="899" cy="235"/>
              </a:xfrm>
            </p:grpSpPr>
            <p:grpSp>
              <p:nvGrpSpPr>
                <p:cNvPr id="100" name="Group 84"/>
                <p:cNvGrpSpPr/>
                <p:nvPr/>
              </p:nvGrpSpPr>
              <p:grpSpPr bwMode="auto">
                <a:xfrm>
                  <a:off x="-3" y="0"/>
                  <a:ext cx="742" cy="186"/>
                  <a:chOff x="-4" y="0"/>
                  <a:chExt cx="1118" cy="279"/>
                </a:xfrm>
              </p:grpSpPr>
              <p:sp>
                <p:nvSpPr>
                  <p:cNvPr id="106" name="AutoShape 8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7" name="AutoShape 8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8" name="AutoShape 8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9" name="AutoShape 8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1" name="Group 89"/>
                <p:cNvGrpSpPr/>
                <p:nvPr/>
              </p:nvGrpSpPr>
              <p:grpSpPr bwMode="auto">
                <a:xfrm rot="1353540">
                  <a:off x="154" y="49"/>
                  <a:ext cx="742" cy="186"/>
                  <a:chOff x="-4" y="0"/>
                  <a:chExt cx="1118" cy="279"/>
                </a:xfrm>
              </p:grpSpPr>
              <p:sp>
                <p:nvSpPr>
                  <p:cNvPr id="102" name="AutoShape 8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3" name="AutoShape 8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04" name="AutoShape 8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05" name="AutoShape 8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89" name="Group 94"/>
              <p:cNvGrpSpPr/>
              <p:nvPr/>
            </p:nvGrpSpPr>
            <p:grpSpPr bwMode="auto">
              <a:xfrm rot="-9970459" flipH="1" flipV="1">
                <a:off x="80" y="24"/>
                <a:ext cx="787" cy="191"/>
                <a:chOff x="-3" y="0"/>
                <a:chExt cx="899" cy="235"/>
              </a:xfrm>
            </p:grpSpPr>
            <p:grpSp>
              <p:nvGrpSpPr>
                <p:cNvPr id="90" name="Group 95"/>
                <p:cNvGrpSpPr/>
                <p:nvPr/>
              </p:nvGrpSpPr>
              <p:grpSpPr bwMode="auto">
                <a:xfrm>
                  <a:off x="-3" y="0"/>
                  <a:ext cx="742" cy="186"/>
                  <a:chOff x="-4" y="0"/>
                  <a:chExt cx="1118" cy="279"/>
                </a:xfrm>
              </p:grpSpPr>
              <p:sp>
                <p:nvSpPr>
                  <p:cNvPr id="96" name="AutoShape 9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7" name="AutoShape 9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8" name="AutoShape 9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9" name="AutoShape 9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91" name="Group 100"/>
                <p:cNvGrpSpPr/>
                <p:nvPr/>
              </p:nvGrpSpPr>
              <p:grpSpPr bwMode="auto">
                <a:xfrm rot="1353540">
                  <a:off x="154" y="49"/>
                  <a:ext cx="742" cy="186"/>
                  <a:chOff x="-4" y="0"/>
                  <a:chExt cx="1118" cy="279"/>
                </a:xfrm>
              </p:grpSpPr>
              <p:sp>
                <p:nvSpPr>
                  <p:cNvPr id="92" name="AutoShape 9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3" name="AutoShape 9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94" name="AutoShape 9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95" name="AutoShape 99"/>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sp>
        <p:nvSpPr>
          <p:cNvPr id="132" name="Text Box 14"/>
          <p:cNvSpPr txBox="1">
            <a:spLocks noChangeArrowheads="1"/>
          </p:cNvSpPr>
          <p:nvPr/>
        </p:nvSpPr>
        <p:spPr bwMode="auto">
          <a:xfrm>
            <a:off x="1081063" y="2804937"/>
            <a:ext cx="796418"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cs typeface="Arial" panose="020B0604020202020204" pitchFamily="34" charset="0"/>
              </a:rPr>
              <a:t>2</a:t>
            </a:r>
            <a:endParaRPr lang="en-US" sz="4400" i="1" dirty="0">
              <a:solidFill>
                <a:schemeClr val="bg1"/>
              </a:solidFill>
              <a:cs typeface="Arial" panose="020B0604020202020204" pitchFamily="34" charset="0"/>
            </a:endParaRPr>
          </a:p>
        </p:txBody>
      </p:sp>
      <p:sp>
        <p:nvSpPr>
          <p:cNvPr id="58" name="矩形 57"/>
          <p:cNvSpPr/>
          <p:nvPr/>
        </p:nvSpPr>
        <p:spPr bwMode="auto">
          <a:xfrm>
            <a:off x="0"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15516" y="697260"/>
            <a:ext cx="8712968" cy="3970318"/>
          </a:xfrm>
          <a:prstGeom prst="rect">
            <a:avLst/>
          </a:prstGeom>
          <a:noFill/>
        </p:spPr>
        <p:txBody>
          <a:bodyPr wrap="square" rtlCol="0">
            <a:spAutoFit/>
          </a:bodyPr>
          <a:lstStyle/>
          <a:p>
            <a:r>
              <a:rPr lang="zh-CN" altLang="en-US">
                <a:solidFill>
                  <a:schemeClr val="bg1"/>
                </a:solidFill>
                <a:latin typeface="微软雅黑" panose="020B0503020204020204" pitchFamily="34" charset="-122"/>
                <a:ea typeface="微软雅黑" panose="020B0503020204020204" pitchFamily="34" charset="-122"/>
              </a:rPr>
              <a:t>系统概述</a:t>
            </a:r>
            <a:endParaRPr lang="en-US" altLang="zh-CN">
              <a:solidFill>
                <a:schemeClr val="bg1"/>
              </a:solidFill>
              <a:latin typeface="微软雅黑" panose="020B0503020204020204" pitchFamily="34" charset="-122"/>
              <a:ea typeface="微软雅黑" panose="020B0503020204020204" pitchFamily="34" charset="-122"/>
            </a:endParaRPr>
          </a:p>
          <a:p>
            <a:endParaRPr lang="en-US" altLang="zh-CN">
              <a:solidFill>
                <a:schemeClr val="bg1"/>
              </a:solidFill>
              <a:latin typeface="微软雅黑" panose="020B0503020204020204" pitchFamily="34" charset="-122"/>
              <a:ea typeface="微软雅黑" panose="020B0503020204020204" pitchFamily="34" charset="-122"/>
            </a:endParaRPr>
          </a:p>
          <a:p>
            <a:r>
              <a:rPr lang="zh-CN" altLang="en-US">
                <a:solidFill>
                  <a:schemeClr val="bg1"/>
                </a:solidFill>
                <a:latin typeface="微软雅黑" panose="020B0503020204020204" pitchFamily="34" charset="-122"/>
                <a:ea typeface="微软雅黑" panose="020B0503020204020204" pitchFamily="34" charset="-122"/>
              </a:rPr>
              <a:t>        校车是学校接送学生的专用车辆。校车的乘客</a:t>
            </a:r>
            <a:r>
              <a:rPr lang="en-US" altLang="zh-CN">
                <a:solidFill>
                  <a:schemeClr val="bg1"/>
                </a:solidFill>
                <a:latin typeface="微软雅黑" panose="020B0503020204020204" pitchFamily="34" charset="-122"/>
                <a:ea typeface="微软雅黑" panose="020B0503020204020204" pitchFamily="34" charset="-122"/>
              </a:rPr>
              <a:t>——</a:t>
            </a:r>
            <a:r>
              <a:rPr lang="zh-CN" altLang="en-US">
                <a:solidFill>
                  <a:schemeClr val="bg1"/>
                </a:solidFill>
                <a:latin typeface="微软雅黑" panose="020B0503020204020204" pitchFamily="34" charset="-122"/>
                <a:ea typeface="微软雅黑" panose="020B0503020204020204" pitchFamily="34" charset="-122"/>
              </a:rPr>
              <a:t>中小学生及儿童是社会特殊群体，自我保护能力弱；校车用车时往往是一辆车安排一个司机和一个接送员，校方想知道车辆运作状态管理难度大，因而校车安全事故频繁发生。</a:t>
            </a:r>
            <a:endParaRPr lang="zh-CN" altLang="en-US">
              <a:solidFill>
                <a:schemeClr val="bg1"/>
              </a:solidFill>
              <a:latin typeface="微软雅黑" panose="020B0503020204020204" pitchFamily="34" charset="-122"/>
              <a:ea typeface="微软雅黑" panose="020B0503020204020204" pitchFamily="34" charset="-122"/>
            </a:endParaRPr>
          </a:p>
          <a:p>
            <a:r>
              <a:rPr lang="zh-CN" altLang="en-US">
                <a:solidFill>
                  <a:schemeClr val="bg1"/>
                </a:solidFill>
                <a:latin typeface="微软雅黑" panose="020B0503020204020204" pitchFamily="34" charset="-122"/>
                <a:ea typeface="微软雅黑" panose="020B0503020204020204" pitchFamily="34" charset="-122"/>
              </a:rPr>
              <a:t>         如何全面贯彻落实校车安全监管工作，实现针对校车日常运行、突发事件等各种情况下的有效监管和控制，成为当前政府相关职能部门、教育单位、校车厂家以及学生家长极为关注和迫切期盼解决的问题。</a:t>
            </a:r>
            <a:endParaRPr lang="zh-CN" altLang="en-US">
              <a:solidFill>
                <a:schemeClr val="bg1"/>
              </a:solidFill>
              <a:latin typeface="微软雅黑" panose="020B0503020204020204" pitchFamily="34" charset="-122"/>
              <a:ea typeface="微软雅黑" panose="020B0503020204020204" pitchFamily="34" charset="-122"/>
            </a:endParaRPr>
          </a:p>
          <a:p>
            <a:r>
              <a:rPr lang="zh-CN" altLang="en-US">
                <a:solidFill>
                  <a:schemeClr val="bg1"/>
                </a:solidFill>
                <a:latin typeface="微软雅黑" panose="020B0503020204020204" pitchFamily="34" charset="-122"/>
                <a:ea typeface="微软雅黑" panose="020B0503020204020204" pitchFamily="34" charset="-122"/>
              </a:rPr>
              <a:t>          锐视保以校车交通信息化为重点，运用最新的信息技术手段，建立了一套包含实时视频监控采集、多通道数据传输、车辆定位及运行轨迹回放、安全报警、综合信息利用的校车智能视频监控解决方案。</a:t>
            </a:r>
            <a:endParaRPr lang="zh-CN" altLang="en-US">
              <a:solidFill>
                <a:schemeClr val="bg1"/>
              </a:solidFill>
              <a:latin typeface="微软雅黑" panose="020B0503020204020204" pitchFamily="34" charset="-122"/>
              <a:ea typeface="微软雅黑" panose="020B0503020204020204" pitchFamily="34" charset="-122"/>
            </a:endParaRPr>
          </a:p>
          <a:p>
            <a:r>
              <a:rPr lang="zh-CN" altLang="en-US">
                <a:solidFill>
                  <a:schemeClr val="bg1"/>
                </a:solidFill>
                <a:latin typeface="微软雅黑" panose="020B0503020204020204" pitchFamily="34" charset="-122"/>
                <a:ea typeface="微软雅黑" panose="020B0503020204020204" pitchFamily="34" charset="-122"/>
              </a:rPr>
              <a:t>          系统通过智能化监控手段，大力改善校车出行的安全性、可控性及可预知性，提高校方等相关部门对校车的运营监控便捷性，及处理突发事件的快速反应能力，最终大大提高了校车的安全监管水平。</a:t>
            </a:r>
            <a:endParaRPr lang="zh-CN" altLang="en-US">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advTm="10000"/>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文本框 100"/>
          <p:cNvSpPr txBox="1"/>
          <p:nvPr/>
        </p:nvSpPr>
        <p:spPr>
          <a:xfrm>
            <a:off x="387350" y="345440"/>
            <a:ext cx="8121650" cy="4276725"/>
          </a:xfrm>
          <a:prstGeom prst="rect">
            <a:avLst/>
          </a:prstGeom>
          <a:noFill/>
          <a:ln w="9525">
            <a:noFill/>
          </a:ln>
        </p:spPr>
        <p:txBody>
          <a:bodyPr wrap="square">
            <a:spAutoFit/>
          </a:bodyPr>
          <a:lstStyle/>
          <a:p>
            <a:pPr marL="0" indent="0"/>
            <a:r>
              <a:rPr lang="en-US" altLang="zh-CN" sz="3200" b="0">
                <a:solidFill>
                  <a:schemeClr val="bg1"/>
                </a:solidFill>
                <a:latin typeface="微软雅黑" panose="020B0503020204020204" pitchFamily="34" charset="-122"/>
                <a:ea typeface="微软雅黑" panose="020B0503020204020204" pitchFamily="34" charset="-122"/>
              </a:rPr>
              <a:t>                        </a:t>
            </a:r>
            <a:r>
              <a:rPr lang="zh-CN" sz="3200" b="0">
                <a:solidFill>
                  <a:schemeClr val="bg1"/>
                </a:solidFill>
                <a:latin typeface="微软雅黑" panose="020B0503020204020204" pitchFamily="34" charset="-122"/>
                <a:ea typeface="微软雅黑" panose="020B0503020204020204" pitchFamily="34" charset="-122"/>
              </a:rPr>
              <a:t>系统特点</a:t>
            </a:r>
            <a:endParaRPr lang="zh-CN" b="0">
              <a:solidFill>
                <a:schemeClr val="bg1"/>
              </a:solidFill>
              <a:latin typeface="微软雅黑" panose="020B0503020204020204" pitchFamily="34" charset="-122"/>
              <a:ea typeface="微软雅黑" panose="020B0503020204020204" pitchFamily="34" charset="-122"/>
            </a:endParaRPr>
          </a:p>
          <a:p>
            <a:pPr marL="0" indent="0"/>
            <a:r>
              <a:rPr lang="en-US" altLang="zh-CN" sz="2400">
                <a:solidFill>
                  <a:schemeClr val="bg1"/>
                </a:solidFill>
                <a:latin typeface="微软雅黑" panose="020B0503020204020204" pitchFamily="34" charset="-122"/>
                <a:ea typeface="微软雅黑" panose="020B0503020204020204" pitchFamily="34" charset="-122"/>
              </a:rPr>
              <a:t>1</a:t>
            </a:r>
            <a:r>
              <a:rPr lang="zh-CN" altLang="en-US" sz="2400">
                <a:solidFill>
                  <a:schemeClr val="bg1"/>
                </a:solidFill>
                <a:latin typeface="微软雅黑" panose="020B0503020204020204" pitchFamily="34" charset="-122"/>
                <a:ea typeface="微软雅黑" panose="020B0503020204020204" pitchFamily="34" charset="-122"/>
              </a:rPr>
              <a:t>，配置四路摄像机和车载拾音器，实现对学生上下车门、车厢内通道以及学生行为进行实时监控录像，保障师生安全。 </a:t>
            </a:r>
            <a:endParaRPr lang="en-US" altLang="zh-CN" sz="2400">
              <a:solidFill>
                <a:schemeClr val="bg1"/>
              </a:solidFill>
              <a:latin typeface="微软雅黑" panose="020B0503020204020204" pitchFamily="34" charset="-122"/>
              <a:ea typeface="微软雅黑" panose="020B0503020204020204" pitchFamily="34" charset="-122"/>
            </a:endParaRPr>
          </a:p>
          <a:p>
            <a:pPr marL="0" indent="0"/>
            <a:r>
              <a:rPr lang="en-US" altLang="zh-CN" sz="2400">
                <a:solidFill>
                  <a:schemeClr val="bg1"/>
                </a:solidFill>
                <a:latin typeface="微软雅黑" panose="020B0503020204020204" pitchFamily="34" charset="-122"/>
                <a:ea typeface="微软雅黑" panose="020B0503020204020204" pitchFamily="34" charset="-122"/>
              </a:rPr>
              <a:t>2</a:t>
            </a:r>
            <a:r>
              <a:rPr lang="zh-CN" altLang="en-US" sz="2400">
                <a:solidFill>
                  <a:schemeClr val="bg1"/>
                </a:solidFill>
                <a:latin typeface="微软雅黑" panose="020B0503020204020204" pitchFamily="34" charset="-122"/>
                <a:ea typeface="微软雅黑" panose="020B0503020204020204" pitchFamily="34" charset="-122"/>
              </a:rPr>
              <a:t>，图像分辨率</a:t>
            </a:r>
            <a:r>
              <a:rPr lang="en-US" altLang="zh-CN" sz="2400">
                <a:solidFill>
                  <a:schemeClr val="bg1"/>
                </a:solidFill>
                <a:latin typeface="微软雅黑" panose="020B0503020204020204" pitchFamily="34" charset="-122"/>
                <a:ea typeface="微软雅黑" panose="020B0503020204020204" pitchFamily="34" charset="-122"/>
              </a:rPr>
              <a:t>D1/HD/CIF</a:t>
            </a:r>
            <a:r>
              <a:rPr lang="zh-CN" altLang="en-US" sz="2400">
                <a:solidFill>
                  <a:schemeClr val="bg1"/>
                </a:solidFill>
                <a:latin typeface="微软雅黑" panose="020B0503020204020204" pitchFamily="34" charset="-122"/>
                <a:ea typeface="微软雅黑" panose="020B0503020204020204" pitchFamily="34" charset="-122"/>
              </a:rPr>
              <a:t>可调。</a:t>
            </a:r>
            <a:endParaRPr lang="zh-CN" altLang="en-US" sz="2400">
              <a:solidFill>
                <a:schemeClr val="bg1"/>
              </a:solidFill>
              <a:latin typeface="微软雅黑" panose="020B0503020204020204" pitchFamily="34" charset="-122"/>
              <a:ea typeface="微软雅黑" panose="020B0503020204020204" pitchFamily="34" charset="-122"/>
            </a:endParaRPr>
          </a:p>
          <a:p>
            <a:pPr marL="0" indent="0"/>
            <a:r>
              <a:rPr lang="en-US" altLang="zh-CN" sz="2400">
                <a:solidFill>
                  <a:schemeClr val="bg1"/>
                </a:solidFill>
                <a:latin typeface="微软雅黑" panose="020B0503020204020204" pitchFamily="34" charset="-122"/>
                <a:ea typeface="微软雅黑" panose="020B0503020204020204" pitchFamily="34" charset="-122"/>
              </a:rPr>
              <a:t>3</a:t>
            </a:r>
            <a:r>
              <a:rPr lang="zh-CN" altLang="en-US" sz="2400">
                <a:solidFill>
                  <a:schemeClr val="bg1"/>
                </a:solidFill>
                <a:latin typeface="微软雅黑" panose="020B0503020204020204" pitchFamily="34" charset="-122"/>
                <a:ea typeface="微软雅黑" panose="020B0503020204020204" pitchFamily="34" charset="-122"/>
              </a:rPr>
              <a:t>，对司乘人员实行监控，保证安全驾驶，规范驾驶行为；对车外道路监控，明晰纠纷和事故责任；</a:t>
            </a:r>
            <a:r>
              <a:rPr lang="en-US" altLang="zh-CN" sz="2400">
                <a:solidFill>
                  <a:schemeClr val="bg1"/>
                </a:solidFill>
                <a:latin typeface="微软雅黑" panose="020B0503020204020204" pitchFamily="34" charset="-122"/>
                <a:ea typeface="微软雅黑" panose="020B0503020204020204" pitchFamily="34" charset="-122"/>
              </a:rPr>
              <a:t>,4</a:t>
            </a:r>
            <a:r>
              <a:rPr lang="zh-CN" altLang="en-US" sz="2400">
                <a:solidFill>
                  <a:schemeClr val="bg1"/>
                </a:solidFill>
                <a:latin typeface="微软雅黑" panose="020B0503020204020204" pitchFamily="34" charset="-122"/>
                <a:ea typeface="微软雅黑" panose="020B0503020204020204" pitchFamily="34" charset="-122"/>
              </a:rPr>
              <a:t>，</a:t>
            </a:r>
            <a:r>
              <a:rPr lang="en-US" altLang="zh-CN" sz="2400">
                <a:solidFill>
                  <a:schemeClr val="bg1"/>
                </a:solidFill>
                <a:latin typeface="微软雅黑" panose="020B0503020204020204" pitchFamily="34" charset="-122"/>
                <a:ea typeface="微软雅黑" panose="020B0503020204020204" pitchFamily="34" charset="-122"/>
              </a:rPr>
              <a:t>H.264</a:t>
            </a:r>
            <a:r>
              <a:rPr lang="zh-CN" altLang="en-US" sz="2400">
                <a:solidFill>
                  <a:schemeClr val="bg1"/>
                </a:solidFill>
                <a:latin typeface="微软雅黑" panose="020B0503020204020204" pitchFamily="34" charset="-122"/>
                <a:ea typeface="微软雅黑" panose="020B0503020204020204" pitchFamily="34" charset="-122"/>
              </a:rPr>
              <a:t>视频压缩，双码流。数据本地存储，并可通过</a:t>
            </a:r>
            <a:r>
              <a:rPr lang="en-US" altLang="zh-CN" sz="2400">
                <a:solidFill>
                  <a:schemeClr val="bg1"/>
                </a:solidFill>
                <a:latin typeface="微软雅黑" panose="020B0503020204020204" pitchFamily="34" charset="-122"/>
                <a:ea typeface="微软雅黑" panose="020B0503020204020204" pitchFamily="34" charset="-122"/>
              </a:rPr>
              <a:t>3G/4G</a:t>
            </a:r>
            <a:r>
              <a:rPr lang="zh-CN" altLang="en-US" sz="2400">
                <a:solidFill>
                  <a:schemeClr val="bg1"/>
                </a:solidFill>
                <a:latin typeface="微软雅黑" panose="020B0503020204020204" pitchFamily="34" charset="-122"/>
                <a:ea typeface="微软雅黑" panose="020B0503020204020204" pitchFamily="34" charset="-122"/>
              </a:rPr>
              <a:t>无线网络实时传输，管理人员可实时查看行驶情况。 </a:t>
            </a:r>
            <a:endParaRPr lang="en-US" altLang="zh-CN" sz="2400">
              <a:solidFill>
                <a:schemeClr val="bg1"/>
              </a:solidFill>
              <a:latin typeface="微软雅黑" panose="020B0503020204020204" pitchFamily="34" charset="-122"/>
              <a:ea typeface="微软雅黑" panose="020B0503020204020204" pitchFamily="34" charset="-122"/>
            </a:endParaRPr>
          </a:p>
          <a:p>
            <a:pPr marL="0" indent="0"/>
            <a:r>
              <a:rPr lang="en-US" altLang="zh-CN" sz="2400">
                <a:solidFill>
                  <a:schemeClr val="bg1"/>
                </a:solidFill>
                <a:latin typeface="微软雅黑" panose="020B0503020204020204" pitchFamily="34" charset="-122"/>
                <a:ea typeface="微软雅黑" panose="020B0503020204020204" pitchFamily="34" charset="-122"/>
              </a:rPr>
              <a:t>5</a:t>
            </a:r>
            <a:r>
              <a:rPr lang="zh-CN" altLang="en-US" sz="2400">
                <a:solidFill>
                  <a:schemeClr val="bg1"/>
                </a:solidFill>
                <a:latin typeface="微软雅黑" panose="020B0503020204020204" pitchFamily="34" charset="-122"/>
                <a:ea typeface="微软雅黑" panose="020B0503020204020204" pitchFamily="34" charset="-122"/>
              </a:rPr>
              <a:t>，内置</a:t>
            </a:r>
            <a:r>
              <a:rPr lang="en-US" altLang="zh-CN" sz="2400">
                <a:solidFill>
                  <a:schemeClr val="bg1"/>
                </a:solidFill>
                <a:latin typeface="微软雅黑" panose="020B0503020204020204" pitchFamily="34" charset="-122"/>
                <a:ea typeface="微软雅黑" panose="020B0503020204020204" pitchFamily="34" charset="-122"/>
              </a:rPr>
              <a:t>GPS</a:t>
            </a:r>
            <a:r>
              <a:rPr lang="zh-CN" altLang="en-US" sz="2400">
                <a:solidFill>
                  <a:schemeClr val="bg1"/>
                </a:solidFill>
                <a:latin typeface="微软雅黑" panose="020B0503020204020204" pitchFamily="34" charset="-122"/>
                <a:ea typeface="微软雅黑" panose="020B0503020204020204" pitchFamily="34" charset="-122"/>
              </a:rPr>
              <a:t>模块，实现车辆定位管理等功能。 </a:t>
            </a:r>
            <a:endParaRPr lang="zh-CN" altLang="en-US" sz="2400">
              <a:solidFill>
                <a:schemeClr val="bg1"/>
              </a:solidFill>
              <a:latin typeface="微软雅黑" panose="020B0503020204020204" pitchFamily="34" charset="-122"/>
              <a:ea typeface="微软雅黑" panose="020B0503020204020204" pitchFamily="34" charset="-122"/>
            </a:endParaRPr>
          </a:p>
          <a:p>
            <a:pPr marL="0" indent="0"/>
            <a:r>
              <a:rPr lang="en-US" altLang="zh-CN" sz="2400">
                <a:solidFill>
                  <a:schemeClr val="bg1"/>
                </a:solidFill>
                <a:latin typeface="微软雅黑" panose="020B0503020204020204" pitchFamily="34" charset="-122"/>
                <a:ea typeface="微软雅黑" panose="020B0503020204020204" pitchFamily="34" charset="-122"/>
              </a:rPr>
              <a:t>6</a:t>
            </a:r>
            <a:r>
              <a:rPr lang="zh-CN" altLang="en-US" sz="2400">
                <a:solidFill>
                  <a:schemeClr val="bg1"/>
                </a:solidFill>
                <a:latin typeface="微软雅黑" panose="020B0503020204020204" pitchFamily="34" charset="-122"/>
                <a:ea typeface="微软雅黑" panose="020B0503020204020204" pitchFamily="34" charset="-122"/>
              </a:rPr>
              <a:t>，车速限制，超速即报警等设置，为学生的安全保驾护航。</a:t>
            </a:r>
            <a:endParaRPr lang="en-US" altLang="zh-CN" sz="2400">
              <a:solidFill>
                <a:schemeClr val="bg1"/>
              </a:solidFill>
              <a:latin typeface="微软雅黑" panose="020B0503020204020204" pitchFamily="34" charset="-122"/>
              <a:ea typeface="微软雅黑" panose="020B0503020204020204" pitchFamily="34" charset="-122"/>
            </a:endParaRPr>
          </a:p>
          <a:p>
            <a:pPr marL="0" indent="0"/>
            <a:r>
              <a:rPr lang="en-US" altLang="zh-CN" sz="2400">
                <a:solidFill>
                  <a:schemeClr val="bg1"/>
                </a:solidFill>
                <a:latin typeface="微软雅黑" panose="020B0503020204020204" pitchFamily="34" charset="-122"/>
                <a:ea typeface="微软雅黑" panose="020B0503020204020204" pitchFamily="34" charset="-122"/>
              </a:rPr>
              <a:t>7</a:t>
            </a:r>
            <a:r>
              <a:rPr lang="zh-CN" altLang="en-US" sz="2400">
                <a:solidFill>
                  <a:schemeClr val="bg1"/>
                </a:solidFill>
                <a:latin typeface="微软雅黑" panose="020B0503020204020204" pitchFamily="34" charset="-122"/>
                <a:ea typeface="微软雅黑" panose="020B0503020204020204" pitchFamily="34" charset="-122"/>
              </a:rPr>
              <a:t>，上下车刷卡考勤。</a:t>
            </a:r>
            <a:endParaRPr lang="zh-CN" altLang="en-US" sz="240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93"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95" name="Picture 12" descr="cir_lighteffect0"/>
            <p:cNvPicPr>
              <a:picLocks noChangeAspect="1" noChangeArrowheads="1"/>
            </p:cNvPicPr>
            <p:nvPr/>
          </p:nvPicPr>
          <p:blipFill>
            <a:blip r:embed="rId1">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a:solidFill>
                  <a:schemeClr val="bg1"/>
                </a:solidFill>
                <a:latin typeface="黑体" panose="02010609060101010101" pitchFamily="49" charset="-122"/>
                <a:ea typeface="黑体" panose="02010609060101010101" pitchFamily="49" charset="-122"/>
              </a:rPr>
              <a:t>2</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428596"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a:t>应用场景</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sp>
        <p:nvSpPr>
          <p:cNvPr id="23" name="矩形 22"/>
          <p:cNvSpPr/>
          <p:nvPr/>
        </p:nvSpPr>
        <p:spPr bwMode="auto">
          <a:xfrm>
            <a:off x="3000364" y="714360"/>
            <a:ext cx="400052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RSB-6504-4G</a:t>
            </a:r>
            <a:r>
              <a:rPr kumimoji="0" lang="en-US" altLang="zh-CN" sz="1800" b="0" i="0" u="none" strike="noStrike" cap="none" normalizeH="0" baseline="0" dirty="0">
                <a:ln>
                  <a:noFill/>
                </a:ln>
                <a:effectLst/>
                <a:latin typeface="Arial" panose="020B0604020202020204" pitchFamily="34" charset="0"/>
                <a:ea typeface="宋体" panose="02010600030101010101" pitchFamily="2" charset="-122"/>
              </a:rPr>
              <a:t>   </a:t>
            </a:r>
            <a:r>
              <a:rPr kumimoji="0" lang="zh-CN" altLang="en-US" sz="1800" b="0" i="0" u="none" strike="noStrike" cap="none" normalizeH="0" baseline="0" dirty="0">
                <a:ln>
                  <a:noFill/>
                </a:ln>
                <a:effectLst/>
                <a:latin typeface="Arial" panose="020B0604020202020204" pitchFamily="34" charset="0"/>
                <a:ea typeface="宋体" panose="02010600030101010101" pitchFamily="2" charset="-122"/>
              </a:rPr>
              <a:t>产品组成</a:t>
            </a:r>
            <a:endParaRPr kumimoji="0" lang="zh-CN" altLang="en-US" sz="1800" b="0" i="0" u="none" strike="noStrike" cap="none" normalizeH="0" baseline="0" dirty="0">
              <a:ln>
                <a:noFill/>
              </a:ln>
              <a:effectLst/>
              <a:latin typeface="Arial" panose="020B0604020202020204" pitchFamily="34" charset="0"/>
              <a:ea typeface="宋体" panose="02010600030101010101" pitchFamily="2" charset="-122"/>
            </a:endParaRPr>
          </a:p>
        </p:txBody>
      </p:sp>
      <p:pic>
        <p:nvPicPr>
          <p:cNvPr id="2" name="图片 1"/>
          <p:cNvPicPr>
            <a:picLocks noChangeAspect="1"/>
          </p:cNvPicPr>
          <p:nvPr/>
        </p:nvPicPr>
        <p:blipFill>
          <a:blip r:embed="rId2"/>
          <a:stretch>
            <a:fillRect/>
          </a:stretch>
        </p:blipFill>
        <p:spPr>
          <a:xfrm>
            <a:off x="357505" y="828675"/>
            <a:ext cx="8428355" cy="4057015"/>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2036348" y="3107136"/>
            <a:ext cx="378621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2" name="Group 12"/>
          <p:cNvGrpSpPr/>
          <p:nvPr/>
        </p:nvGrpSpPr>
        <p:grpSpPr bwMode="auto">
          <a:xfrm>
            <a:off x="0" y="0"/>
            <a:ext cx="500066" cy="500066"/>
            <a:chOff x="0" y="0"/>
            <a:chExt cx="812" cy="830"/>
          </a:xfrm>
        </p:grpSpPr>
        <p:sp>
          <p:nvSpPr>
            <p:cNvPr id="94" name="Oval 11"/>
            <p:cNvSpPr>
              <a:spLocks noChangeArrowheads="1"/>
            </p:cNvSpPr>
            <p:nvPr/>
          </p:nvSpPr>
          <p:spPr bwMode="auto">
            <a:xfrm>
              <a:off x="0" y="28"/>
              <a:ext cx="812" cy="802"/>
            </a:xfrm>
            <a:prstGeom prst="ellipse">
              <a:avLst/>
            </a:prstGeom>
            <a:solidFill>
              <a:schemeClr val="accent1"/>
            </a:solidFill>
            <a:ln w="57150" cmpd="sng">
              <a:solidFill>
                <a:srgbClr val="F8F8F8">
                  <a:alpha val="67999"/>
                </a:srgbClr>
              </a:solidFill>
              <a:round/>
            </a:ln>
          </p:spPr>
          <p:txBody>
            <a:bodyPr wrap="none" anchor="ctr"/>
            <a:lstStyle/>
            <a:p>
              <a:endParaRPr lang="zh-CN" altLang="en-US">
                <a:solidFill>
                  <a:schemeClr val="bg1"/>
                </a:solidFill>
                <a:latin typeface="Calibri" panose="020F0502020204030204" pitchFamily="34" charset="0"/>
              </a:endParaRPr>
            </a:p>
          </p:txBody>
        </p:sp>
        <p:pic>
          <p:nvPicPr>
            <p:cNvPr id="95" name="Picture 12" descr="cir_lighteffect0"/>
            <p:cNvPicPr>
              <a:picLocks noChangeAspect="1" noChangeArrowheads="1"/>
            </p:cNvPicPr>
            <p:nvPr/>
          </p:nvPicPr>
          <p:blipFill>
            <a:blip r:embed="rId1">
              <a:lum bright="18000" contrast="-12000"/>
            </a:blip>
            <a:srcRect/>
            <a:stretch>
              <a:fillRect/>
            </a:stretch>
          </p:blipFill>
          <p:spPr bwMode="auto">
            <a:xfrm>
              <a:off x="69" y="0"/>
              <a:ext cx="670" cy="670"/>
            </a:xfrm>
            <a:prstGeom prst="rect">
              <a:avLst/>
            </a:prstGeom>
            <a:noFill/>
            <a:ln w="9525">
              <a:noFill/>
              <a:miter lim="800000"/>
              <a:headEnd/>
              <a:tailEnd/>
            </a:ln>
          </p:spPr>
        </p:pic>
      </p:grpSp>
      <p:sp>
        <p:nvSpPr>
          <p:cNvPr id="96" name="Text Box 39"/>
          <p:cNvSpPr txBox="1">
            <a:spLocks noChangeArrowheads="1"/>
          </p:cNvSpPr>
          <p:nvPr/>
        </p:nvSpPr>
        <p:spPr bwMode="auto">
          <a:xfrm>
            <a:off x="142876" y="0"/>
            <a:ext cx="214314" cy="461665"/>
          </a:xfrm>
          <a:prstGeom prst="rect">
            <a:avLst/>
          </a:prstGeom>
          <a:noFill/>
          <a:ln w="9525">
            <a:noFill/>
            <a:miter lim="800000"/>
          </a:ln>
        </p:spPr>
        <p:txBody>
          <a:bodyPr wrap="square">
            <a:spAutoFit/>
          </a:bodyPr>
          <a:lstStyle/>
          <a:p>
            <a:pPr algn="ctr"/>
            <a:r>
              <a:rPr lang="en-US" altLang="zh-CN" sz="2400" dirty="0">
                <a:solidFill>
                  <a:schemeClr val="bg1"/>
                </a:solidFill>
                <a:latin typeface="黑体" panose="02010609060101010101" pitchFamily="49" charset="-122"/>
                <a:ea typeface="黑体" panose="02010609060101010101" pitchFamily="49" charset="-122"/>
              </a:rPr>
              <a:t>2</a:t>
            </a:r>
            <a:endParaRPr lang="en-US" sz="2400" dirty="0">
              <a:solidFill>
                <a:schemeClr val="bg1"/>
              </a:solidFill>
              <a:latin typeface="黑体" panose="02010609060101010101" pitchFamily="49" charset="-122"/>
              <a:ea typeface="黑体" panose="02010609060101010101" pitchFamily="49" charset="-122"/>
            </a:endParaRPr>
          </a:p>
        </p:txBody>
      </p:sp>
      <p:sp>
        <p:nvSpPr>
          <p:cNvPr id="97" name="矩形 96"/>
          <p:cNvSpPr/>
          <p:nvPr/>
        </p:nvSpPr>
        <p:spPr bwMode="auto">
          <a:xfrm>
            <a:off x="428596"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a:t>应用场景</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98" name="矩形 97"/>
          <p:cNvSpPr/>
          <p:nvPr/>
        </p:nvSpPr>
        <p:spPr bwMode="auto">
          <a:xfrm>
            <a:off x="357480" y="714679"/>
            <a:ext cx="2286016"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2400" b="1"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RSB-6504-4G</a:t>
            </a:r>
            <a:endParaRPr kumimoji="0" lang="en-US" altLang="zh-CN" sz="2400" b="1"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pic>
        <p:nvPicPr>
          <p:cNvPr id="1030" name="Picture 6" descr="C:\Documents and Settings\Administrator\桌面\ziliao\u=4157876066,3200616566&amp;fm=21&amp;gp=0.jpg"/>
          <p:cNvPicPr>
            <a:picLocks noChangeAspect="1" noChangeArrowheads="1"/>
          </p:cNvPicPr>
          <p:nvPr/>
        </p:nvPicPr>
        <p:blipFill>
          <a:blip r:embed="rId2"/>
          <a:srcRect/>
          <a:stretch>
            <a:fillRect/>
          </a:stretch>
        </p:blipFill>
        <p:spPr bwMode="auto">
          <a:xfrm>
            <a:off x="2055159" y="4406594"/>
            <a:ext cx="873492" cy="714380"/>
          </a:xfrm>
          <a:prstGeom prst="rect">
            <a:avLst/>
          </a:prstGeom>
          <a:noFill/>
        </p:spPr>
      </p:pic>
      <p:pic>
        <p:nvPicPr>
          <p:cNvPr id="1031" name="Picture 7" descr="C:\Documents and Settings\Administrator\桌面\ziliao\u=4157876066,3200616566&amp;fm=21&amp;gp=0.jpg"/>
          <p:cNvPicPr>
            <a:picLocks noChangeAspect="1" noChangeArrowheads="1"/>
          </p:cNvPicPr>
          <p:nvPr/>
        </p:nvPicPr>
        <p:blipFill>
          <a:blip r:embed="rId2"/>
          <a:srcRect/>
          <a:stretch>
            <a:fillRect/>
          </a:stretch>
        </p:blipFill>
        <p:spPr bwMode="auto">
          <a:xfrm>
            <a:off x="2928926" y="4428183"/>
            <a:ext cx="873492" cy="714380"/>
          </a:xfrm>
          <a:prstGeom prst="rect">
            <a:avLst/>
          </a:prstGeom>
          <a:noFill/>
        </p:spPr>
      </p:pic>
      <p:pic>
        <p:nvPicPr>
          <p:cNvPr id="1033" name="Picture 9"/>
          <p:cNvPicPr>
            <a:picLocks noChangeAspect="1" noChangeArrowheads="1"/>
          </p:cNvPicPr>
          <p:nvPr/>
        </p:nvPicPr>
        <p:blipFill>
          <a:blip r:embed="rId3"/>
          <a:srcRect/>
          <a:stretch>
            <a:fillRect/>
          </a:stretch>
        </p:blipFill>
        <p:spPr bwMode="auto">
          <a:xfrm>
            <a:off x="634969" y="1381433"/>
            <a:ext cx="1012365" cy="962026"/>
          </a:xfrm>
          <a:prstGeom prst="rect">
            <a:avLst/>
          </a:prstGeom>
          <a:noFill/>
          <a:ln w="9525">
            <a:noFill/>
            <a:miter lim="800000"/>
            <a:headEnd/>
            <a:tailEnd/>
          </a:ln>
          <a:effectLst/>
        </p:spPr>
      </p:pic>
      <p:sp>
        <p:nvSpPr>
          <p:cNvPr id="107" name="矩形 106"/>
          <p:cNvSpPr/>
          <p:nvPr/>
        </p:nvSpPr>
        <p:spPr bwMode="auto">
          <a:xfrm>
            <a:off x="3929058" y="714360"/>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400" dirty="0"/>
              <a:t>适用场景</a:t>
            </a:r>
            <a:endParaRPr kumimoji="0" lang="zh-CN" altLang="en-US" sz="24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7143768" y="5429268"/>
            <a:ext cx="2143140"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pic>
        <p:nvPicPr>
          <p:cNvPr id="21" name="Picture 9"/>
          <p:cNvPicPr>
            <a:picLocks noChangeAspect="1" noChangeArrowheads="1"/>
          </p:cNvPicPr>
          <p:nvPr/>
        </p:nvPicPr>
        <p:blipFill>
          <a:blip r:embed="rId4"/>
          <a:srcRect/>
          <a:stretch>
            <a:fillRect/>
          </a:stretch>
        </p:blipFill>
        <p:spPr bwMode="auto">
          <a:xfrm>
            <a:off x="7358378" y="4307198"/>
            <a:ext cx="1165155" cy="1000113"/>
          </a:xfrm>
          <a:prstGeom prst="rect">
            <a:avLst/>
          </a:prstGeom>
          <a:noFill/>
          <a:ln w="9525">
            <a:noFill/>
            <a:miter lim="800000"/>
            <a:headEnd/>
            <a:tailEnd/>
          </a:ln>
          <a:effectLst/>
        </p:spPr>
      </p:pic>
      <p:pic>
        <p:nvPicPr>
          <p:cNvPr id="22" name="Picture 3"/>
          <p:cNvPicPr>
            <a:picLocks noChangeAspect="1" noChangeArrowheads="1"/>
          </p:cNvPicPr>
          <p:nvPr/>
        </p:nvPicPr>
        <p:blipFill>
          <a:blip r:embed="rId5"/>
          <a:srcRect/>
          <a:stretch>
            <a:fillRect/>
          </a:stretch>
        </p:blipFill>
        <p:spPr bwMode="auto">
          <a:xfrm>
            <a:off x="5786445" y="1857368"/>
            <a:ext cx="1214447" cy="1000132"/>
          </a:xfrm>
          <a:prstGeom prst="rect">
            <a:avLst/>
          </a:prstGeom>
          <a:noFill/>
          <a:ln w="9525">
            <a:noFill/>
            <a:miter lim="800000"/>
            <a:headEnd/>
            <a:tailEnd/>
          </a:ln>
          <a:effectLst/>
        </p:spPr>
      </p:pic>
      <p:pic>
        <p:nvPicPr>
          <p:cNvPr id="23" name="Picture 4"/>
          <p:cNvPicPr>
            <a:picLocks noChangeAspect="1" noChangeArrowheads="1"/>
          </p:cNvPicPr>
          <p:nvPr/>
        </p:nvPicPr>
        <p:blipFill>
          <a:blip r:embed="rId6"/>
          <a:srcRect/>
          <a:stretch>
            <a:fillRect/>
          </a:stretch>
        </p:blipFill>
        <p:spPr bwMode="auto">
          <a:xfrm>
            <a:off x="4214810" y="3071814"/>
            <a:ext cx="1250162" cy="1000112"/>
          </a:xfrm>
          <a:prstGeom prst="rect">
            <a:avLst/>
          </a:prstGeom>
          <a:noFill/>
          <a:ln w="9525">
            <a:noFill/>
            <a:miter lim="800000"/>
            <a:headEnd/>
            <a:tailEnd/>
          </a:ln>
          <a:effectLst/>
        </p:spPr>
      </p:pic>
      <p:pic>
        <p:nvPicPr>
          <p:cNvPr id="24" name="Picture 8"/>
          <p:cNvPicPr>
            <a:picLocks noChangeAspect="1" noChangeArrowheads="1"/>
          </p:cNvPicPr>
          <p:nvPr/>
        </p:nvPicPr>
        <p:blipFill>
          <a:blip r:embed="rId7"/>
          <a:srcRect/>
          <a:stretch>
            <a:fillRect/>
          </a:stretch>
        </p:blipFill>
        <p:spPr bwMode="auto">
          <a:xfrm>
            <a:off x="4302446" y="1846427"/>
            <a:ext cx="1285884" cy="1000111"/>
          </a:xfrm>
          <a:prstGeom prst="rect">
            <a:avLst/>
          </a:prstGeom>
          <a:noFill/>
          <a:ln w="9525">
            <a:noFill/>
            <a:miter lim="800000"/>
            <a:headEnd/>
            <a:tailEnd/>
          </a:ln>
          <a:effectLst/>
        </p:spPr>
      </p:pic>
      <p:pic>
        <p:nvPicPr>
          <p:cNvPr id="25" name="Picture 5"/>
          <p:cNvPicPr>
            <a:picLocks noChangeAspect="1" noChangeArrowheads="1"/>
          </p:cNvPicPr>
          <p:nvPr/>
        </p:nvPicPr>
        <p:blipFill>
          <a:blip r:embed="rId8"/>
          <a:srcRect/>
          <a:stretch>
            <a:fillRect/>
          </a:stretch>
        </p:blipFill>
        <p:spPr bwMode="auto">
          <a:xfrm>
            <a:off x="4214810" y="4286260"/>
            <a:ext cx="1241232" cy="1000112"/>
          </a:xfrm>
          <a:prstGeom prst="rect">
            <a:avLst/>
          </a:prstGeom>
          <a:noFill/>
          <a:ln w="9525">
            <a:noFill/>
            <a:miter lim="800000"/>
            <a:headEnd/>
            <a:tailEnd/>
          </a:ln>
          <a:effectLst/>
        </p:spPr>
      </p:pic>
      <p:pic>
        <p:nvPicPr>
          <p:cNvPr id="27" name="Picture 7"/>
          <p:cNvPicPr>
            <a:picLocks noChangeAspect="1" noChangeArrowheads="1"/>
          </p:cNvPicPr>
          <p:nvPr/>
        </p:nvPicPr>
        <p:blipFill>
          <a:blip r:embed="rId9"/>
          <a:srcRect/>
          <a:stretch>
            <a:fillRect/>
          </a:stretch>
        </p:blipFill>
        <p:spPr bwMode="auto">
          <a:xfrm>
            <a:off x="7358082" y="3071814"/>
            <a:ext cx="1285884" cy="1014413"/>
          </a:xfrm>
          <a:prstGeom prst="rect">
            <a:avLst/>
          </a:prstGeom>
          <a:noFill/>
          <a:ln w="9525">
            <a:noFill/>
            <a:miter lim="800000"/>
            <a:headEnd/>
            <a:tailEnd/>
          </a:ln>
          <a:effectLst/>
        </p:spPr>
      </p:pic>
      <p:sp>
        <p:nvSpPr>
          <p:cNvPr id="32" name="TextBox 31"/>
          <p:cNvSpPr txBox="1"/>
          <p:nvPr/>
        </p:nvSpPr>
        <p:spPr>
          <a:xfrm>
            <a:off x="5072066" y="1142988"/>
            <a:ext cx="3082895" cy="369332"/>
          </a:xfrm>
          <a:prstGeom prst="rect">
            <a:avLst/>
          </a:prstGeom>
          <a:noFill/>
        </p:spPr>
        <p:txBody>
          <a:bodyPr wrap="none" rtlCol="0">
            <a:spAutoFit/>
          </a:bodyPr>
          <a:lstStyle/>
          <a:p>
            <a:r>
              <a:rPr lang="zh-CN" altLang="en-US" b="1" dirty="0">
                <a:solidFill>
                  <a:srgbClr val="0070C0"/>
                </a:solidFill>
                <a:latin typeface="微软雅黑" panose="020B0503020204020204" pitchFamily="34" charset="-122"/>
                <a:ea typeface="微软雅黑" panose="020B0503020204020204" pitchFamily="34" charset="-122"/>
              </a:rPr>
              <a:t>被</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广泛应用于各类交通运输行业</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5572132" y="1428740"/>
            <a:ext cx="3288080" cy="369332"/>
          </a:xfrm>
          <a:prstGeom prst="rect">
            <a:avLst/>
          </a:prstGeom>
          <a:noFill/>
        </p:spPr>
        <p:txBody>
          <a:bodyPr wrap="none" rtlCol="0">
            <a:spAutoFit/>
          </a:bodyPr>
          <a:lstStyle/>
          <a:p>
            <a:r>
              <a:rPr lang="zh-CN" altLang="en-US" b="1" dirty="0">
                <a:solidFill>
                  <a:srgbClr val="0070C0"/>
                </a:solidFill>
                <a:latin typeface="微软雅黑" panose="020B0503020204020204" pitchFamily="34" charset="-122"/>
                <a:ea typeface="微软雅黑" panose="020B0503020204020204" pitchFamily="34" charset="-122"/>
              </a:rPr>
              <a:t>为</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城市交通、治安、救援提供支持</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35" name="直接连接符 34"/>
          <p:cNvCxnSpPr/>
          <p:nvPr/>
        </p:nvCxnSpPr>
        <p:spPr bwMode="auto">
          <a:xfrm>
            <a:off x="4214810" y="2928938"/>
            <a:ext cx="44291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6" name="直接连接符 35"/>
          <p:cNvCxnSpPr/>
          <p:nvPr/>
        </p:nvCxnSpPr>
        <p:spPr bwMode="auto">
          <a:xfrm>
            <a:off x="4214810" y="4143384"/>
            <a:ext cx="44291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4" name="直接连接符 43"/>
          <p:cNvCxnSpPr/>
          <p:nvPr/>
        </p:nvCxnSpPr>
        <p:spPr bwMode="auto">
          <a:xfrm rot="5400000">
            <a:off x="3929455" y="3571483"/>
            <a:ext cx="342902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5" name="直接连接符 44"/>
          <p:cNvCxnSpPr/>
          <p:nvPr/>
        </p:nvCxnSpPr>
        <p:spPr bwMode="auto">
          <a:xfrm rot="5400000">
            <a:off x="5429653" y="3571483"/>
            <a:ext cx="3429024"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38" name="Picture 2"/>
          <p:cNvPicPr>
            <a:picLocks noChangeAspect="1" noChangeArrowheads="1"/>
          </p:cNvPicPr>
          <p:nvPr/>
        </p:nvPicPr>
        <p:blipFill>
          <a:blip r:embed="rId10" cstate="print"/>
          <a:srcRect/>
          <a:stretch>
            <a:fillRect/>
          </a:stretch>
        </p:blipFill>
        <p:spPr bwMode="auto">
          <a:xfrm>
            <a:off x="5776921" y="4286260"/>
            <a:ext cx="1224058" cy="1000132"/>
          </a:xfrm>
          <a:prstGeom prst="rect">
            <a:avLst/>
          </a:prstGeom>
          <a:noFill/>
          <a:ln w="9525">
            <a:noFill/>
            <a:miter lim="800000"/>
            <a:headEnd/>
            <a:tailEnd/>
          </a:ln>
          <a:effectLst/>
        </p:spPr>
      </p:pic>
      <p:pic>
        <p:nvPicPr>
          <p:cNvPr id="40" name="Picture 2" descr="正45"/>
          <p:cNvPicPr>
            <a:picLocks noChangeAspect="1" noChangeArrowheads="1"/>
          </p:cNvPicPr>
          <p:nvPr/>
        </p:nvPicPr>
        <p:blipFill>
          <a:blip r:embed="rId11" cstate="print"/>
          <a:srcRect/>
          <a:stretch>
            <a:fillRect/>
          </a:stretch>
        </p:blipFill>
        <p:spPr bwMode="auto">
          <a:xfrm>
            <a:off x="714348" y="2571748"/>
            <a:ext cx="2857520" cy="1466091"/>
          </a:xfrm>
          <a:prstGeom prst="rect">
            <a:avLst/>
          </a:prstGeom>
          <a:noFill/>
          <a:ln w="9525">
            <a:noFill/>
            <a:miter lim="800000"/>
            <a:headEnd/>
            <a:tailEnd/>
          </a:ln>
        </p:spPr>
      </p:pic>
      <p:pic>
        <p:nvPicPr>
          <p:cNvPr id="62622" name="Picture 347" descr="fangbao2"/>
          <p:cNvPicPr>
            <a:picLocks noChangeAspect="1"/>
          </p:cNvPicPr>
          <p:nvPr/>
        </p:nvPicPr>
        <p:blipFill>
          <a:blip r:embed="rId12"/>
          <a:stretch>
            <a:fillRect/>
          </a:stretch>
        </p:blipFill>
        <p:spPr>
          <a:xfrm>
            <a:off x="1264920" y="4406265"/>
            <a:ext cx="789940" cy="758190"/>
          </a:xfrm>
          <a:prstGeom prst="rect">
            <a:avLst/>
          </a:prstGeom>
          <a:noFill/>
          <a:ln w="9525">
            <a:noFill/>
          </a:ln>
        </p:spPr>
      </p:pic>
      <p:pic>
        <p:nvPicPr>
          <p:cNvPr id="3" name="Picture 347" descr="fangbao2"/>
          <p:cNvPicPr>
            <a:picLocks noChangeAspect="1"/>
          </p:cNvPicPr>
          <p:nvPr/>
        </p:nvPicPr>
        <p:blipFill>
          <a:blip r:embed="rId12"/>
          <a:stretch>
            <a:fillRect/>
          </a:stretch>
        </p:blipFill>
        <p:spPr>
          <a:xfrm>
            <a:off x="474980" y="4428490"/>
            <a:ext cx="789940" cy="758190"/>
          </a:xfrm>
          <a:prstGeom prst="rect">
            <a:avLst/>
          </a:prstGeom>
          <a:noFill/>
          <a:ln w="9525">
            <a:noFill/>
          </a:ln>
        </p:spPr>
      </p:pic>
      <p:pic>
        <p:nvPicPr>
          <p:cNvPr id="4" name="图片 3"/>
          <p:cNvPicPr>
            <a:picLocks noChangeAspect="1"/>
          </p:cNvPicPr>
          <p:nvPr/>
        </p:nvPicPr>
        <p:blipFill>
          <a:blip r:embed="rId13"/>
          <a:stretch>
            <a:fillRect/>
          </a:stretch>
        </p:blipFill>
        <p:spPr>
          <a:xfrm>
            <a:off x="7297372" y="1881183"/>
            <a:ext cx="1293495" cy="1012825"/>
          </a:xfrm>
          <a:prstGeom prst="rect">
            <a:avLst/>
          </a:prstGeom>
        </p:spPr>
      </p:pic>
      <p:pic>
        <p:nvPicPr>
          <p:cNvPr id="19" name="图片 1"/>
          <p:cNvPicPr>
            <a:picLocks noChangeAspect="1"/>
          </p:cNvPicPr>
          <p:nvPr/>
        </p:nvPicPr>
        <p:blipFill>
          <a:blip r:embed="rId14"/>
          <a:stretch>
            <a:fillRect/>
          </a:stretch>
        </p:blipFill>
        <p:spPr>
          <a:xfrm>
            <a:off x="2228850" y="1214120"/>
            <a:ext cx="1573530" cy="1129030"/>
          </a:xfrm>
          <a:prstGeom prst="rect">
            <a:avLst/>
          </a:prstGeom>
          <a:noFill/>
          <a:ln w="9525">
            <a:noFill/>
          </a:ln>
        </p:spPr>
      </p:pic>
      <p:pic>
        <p:nvPicPr>
          <p:cNvPr id="5" name="图片 4"/>
          <p:cNvPicPr>
            <a:picLocks noChangeAspect="1"/>
          </p:cNvPicPr>
          <p:nvPr/>
        </p:nvPicPr>
        <p:blipFill>
          <a:blip r:embed="rId15"/>
          <a:stretch>
            <a:fillRect/>
          </a:stretch>
        </p:blipFill>
        <p:spPr>
          <a:xfrm>
            <a:off x="5732780" y="3065145"/>
            <a:ext cx="1313180" cy="97282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95536" y="409228"/>
            <a:ext cx="8352928" cy="4770537"/>
          </a:xfrm>
          <a:prstGeom prst="rect">
            <a:avLst/>
          </a:prstGeom>
          <a:noFill/>
        </p:spPr>
        <p:txBody>
          <a:bodyPr wrap="square" rtlCol="0">
            <a:spAutoFit/>
          </a:bodyPr>
          <a:lstStyle/>
          <a:p>
            <a:r>
              <a:rPr lang="zh-CN" altLang="en-US" sz="1600">
                <a:solidFill>
                  <a:schemeClr val="bg1"/>
                </a:solidFill>
              </a:rPr>
              <a:t>根据校车车辆的实际情况，在每台车辆上安装</a:t>
            </a:r>
            <a:r>
              <a:rPr lang="en-US" altLang="zh-CN" sz="1600">
                <a:solidFill>
                  <a:schemeClr val="bg1"/>
                </a:solidFill>
              </a:rPr>
              <a:t>4</a:t>
            </a:r>
            <a:r>
              <a:rPr lang="zh-CN" altLang="en-US" sz="1600">
                <a:solidFill>
                  <a:schemeClr val="bg1"/>
                </a:solidFill>
              </a:rPr>
              <a:t>台红外摄像机，一路报警按钮，配备车载显示屏实时显示车辆视频录像。</a:t>
            </a:r>
            <a:endParaRPr lang="zh-CN" altLang="en-US" sz="1600">
              <a:solidFill>
                <a:schemeClr val="bg1"/>
              </a:solidFill>
            </a:endParaRPr>
          </a:p>
          <a:p>
            <a:endParaRPr lang="zh-CN" altLang="en-US" sz="1600">
              <a:solidFill>
                <a:schemeClr val="bg1"/>
              </a:solidFill>
            </a:endParaRPr>
          </a:p>
          <a:p>
            <a:r>
              <a:rPr lang="zh-CN" altLang="en-US" sz="1600">
                <a:solidFill>
                  <a:schemeClr val="bg1"/>
                </a:solidFill>
              </a:rPr>
              <a:t>摄像机主要负责采集车内外的视频信息，为了保证车辆及人员的安全，要求摄像机的覆盖范围要到达</a:t>
            </a:r>
            <a:r>
              <a:rPr lang="en-US" altLang="zh-CN" sz="1600">
                <a:solidFill>
                  <a:schemeClr val="bg1"/>
                </a:solidFill>
              </a:rPr>
              <a:t>95%</a:t>
            </a:r>
            <a:r>
              <a:rPr lang="zh-CN" altLang="en-US" sz="1600">
                <a:solidFill>
                  <a:schemeClr val="bg1"/>
                </a:solidFill>
              </a:rPr>
              <a:t>以上，保证车内无死角。一辆普通的校车需要安装</a:t>
            </a:r>
            <a:r>
              <a:rPr lang="en-US" altLang="zh-CN" sz="1600">
                <a:solidFill>
                  <a:schemeClr val="bg1"/>
                </a:solidFill>
              </a:rPr>
              <a:t>4</a:t>
            </a:r>
            <a:r>
              <a:rPr lang="zh-CN" altLang="en-US" sz="1600">
                <a:solidFill>
                  <a:schemeClr val="bg1"/>
                </a:solidFill>
              </a:rPr>
              <a:t>个摄像头，对车内的各个位置进行监控。</a:t>
            </a:r>
            <a:endParaRPr lang="zh-CN" altLang="en-US" sz="1600">
              <a:solidFill>
                <a:schemeClr val="bg1"/>
              </a:solidFill>
            </a:endParaRPr>
          </a:p>
          <a:p>
            <a:endParaRPr lang="zh-CN" altLang="en-US" sz="1600">
              <a:solidFill>
                <a:schemeClr val="bg1"/>
              </a:solidFill>
            </a:endParaRPr>
          </a:p>
          <a:p>
            <a:r>
              <a:rPr lang="en-US" altLang="zh-CN" sz="1600">
                <a:solidFill>
                  <a:schemeClr val="bg1"/>
                </a:solidFill>
              </a:rPr>
              <a:t>1</a:t>
            </a:r>
            <a:r>
              <a:rPr lang="zh-CN" altLang="en-US" sz="1600">
                <a:solidFill>
                  <a:schemeClr val="bg1"/>
                </a:solidFill>
              </a:rPr>
              <a:t>号摄像机车前摄像机</a:t>
            </a:r>
            <a:r>
              <a:rPr lang="en-US" altLang="zh-CN" sz="1600">
                <a:solidFill>
                  <a:schemeClr val="bg1"/>
                </a:solidFill>
              </a:rPr>
              <a:t>——</a:t>
            </a:r>
            <a:r>
              <a:rPr lang="zh-CN" altLang="en-US" sz="1600">
                <a:solidFill>
                  <a:schemeClr val="bg1"/>
                </a:solidFill>
              </a:rPr>
              <a:t>位于在汽车挡风玻璃后面，可安装在车内天花板或仪表板上。镜头朝前，用于拍摄前方道路状况、行车标志信息、红绿灯等，有利于提高驾驶员的交通规则意识，保障行车安全。</a:t>
            </a:r>
            <a:endParaRPr lang="zh-CN" altLang="en-US" sz="1600">
              <a:solidFill>
                <a:schemeClr val="bg1"/>
              </a:solidFill>
            </a:endParaRPr>
          </a:p>
          <a:p>
            <a:endParaRPr lang="zh-CN" altLang="en-US" sz="1600">
              <a:solidFill>
                <a:schemeClr val="bg1"/>
              </a:solidFill>
            </a:endParaRPr>
          </a:p>
          <a:p>
            <a:r>
              <a:rPr lang="en-US" altLang="zh-CN" sz="1600">
                <a:solidFill>
                  <a:schemeClr val="bg1"/>
                </a:solidFill>
              </a:rPr>
              <a:t>2</a:t>
            </a:r>
            <a:r>
              <a:rPr lang="zh-CN" altLang="en-US" sz="1600">
                <a:solidFill>
                  <a:schemeClr val="bg1"/>
                </a:solidFill>
              </a:rPr>
              <a:t>号摄像机前门摄像机</a:t>
            </a:r>
            <a:r>
              <a:rPr lang="en-US" altLang="zh-CN" sz="1600">
                <a:solidFill>
                  <a:schemeClr val="bg1"/>
                </a:solidFill>
              </a:rPr>
              <a:t>——</a:t>
            </a:r>
            <a:r>
              <a:rPr lang="zh-CN" altLang="en-US" sz="1600">
                <a:solidFill>
                  <a:schemeClr val="bg1"/>
                </a:solidFill>
              </a:rPr>
              <a:t>安装于驾驶座后方的车内顶板，镜头对着前车门及驾驶座位置，拍摄学生上车、司机驾驶等情况，可记录儿童、学生上车信息并规范司机驾驶行为。</a:t>
            </a:r>
            <a:endParaRPr lang="zh-CN" altLang="en-US" sz="1600">
              <a:solidFill>
                <a:schemeClr val="bg1"/>
              </a:solidFill>
            </a:endParaRPr>
          </a:p>
          <a:p>
            <a:endParaRPr lang="zh-CN" altLang="en-US" sz="1600">
              <a:solidFill>
                <a:schemeClr val="bg1"/>
              </a:solidFill>
            </a:endParaRPr>
          </a:p>
          <a:p>
            <a:r>
              <a:rPr lang="en-US" altLang="zh-CN" sz="1600">
                <a:solidFill>
                  <a:schemeClr val="bg1"/>
                </a:solidFill>
              </a:rPr>
              <a:t>3</a:t>
            </a:r>
            <a:r>
              <a:rPr lang="zh-CN" altLang="en-US" sz="1600">
                <a:solidFill>
                  <a:schemeClr val="bg1"/>
                </a:solidFill>
              </a:rPr>
              <a:t>号摄像机车厢摄像机</a:t>
            </a:r>
            <a:r>
              <a:rPr lang="en-US" altLang="zh-CN" sz="1600">
                <a:solidFill>
                  <a:schemeClr val="bg1"/>
                </a:solidFill>
              </a:rPr>
              <a:t>——</a:t>
            </a:r>
            <a:r>
              <a:rPr lang="zh-CN" altLang="en-US" sz="1600">
                <a:solidFill>
                  <a:schemeClr val="bg1"/>
                </a:solidFill>
              </a:rPr>
              <a:t>位于车厢前部的车内顶板，镜头方向向后，可基本拍摄到车内的所有位置，用于记录校车装载学生的人数，以判断是否有超载现象，还可记录学生的各种行为，便于事后查证。</a:t>
            </a:r>
            <a:endParaRPr lang="zh-CN" altLang="en-US" sz="1600">
              <a:solidFill>
                <a:schemeClr val="bg1"/>
              </a:solidFill>
            </a:endParaRPr>
          </a:p>
          <a:p>
            <a:endParaRPr lang="zh-CN" altLang="en-US" sz="1600">
              <a:solidFill>
                <a:schemeClr val="bg1"/>
              </a:solidFill>
            </a:endParaRPr>
          </a:p>
          <a:p>
            <a:r>
              <a:rPr lang="en-US" altLang="zh-CN" sz="1600">
                <a:solidFill>
                  <a:schemeClr val="bg1"/>
                </a:solidFill>
              </a:rPr>
              <a:t>4</a:t>
            </a:r>
            <a:r>
              <a:rPr lang="zh-CN" altLang="en-US" sz="1600">
                <a:solidFill>
                  <a:schemeClr val="bg1"/>
                </a:solidFill>
              </a:rPr>
              <a:t>号摄像机车尾摄像机</a:t>
            </a:r>
            <a:r>
              <a:rPr lang="en-US" altLang="zh-CN" sz="1600">
                <a:solidFill>
                  <a:schemeClr val="bg1"/>
                </a:solidFill>
              </a:rPr>
              <a:t>——</a:t>
            </a:r>
            <a:r>
              <a:rPr lang="zh-CN" altLang="en-US" sz="1600">
                <a:solidFill>
                  <a:schemeClr val="bg1"/>
                </a:solidFill>
              </a:rPr>
              <a:t>位于车尾玻璃外侧，镜头方向向后，拍摄车尾后面状况。</a:t>
            </a:r>
            <a:endParaRPr lang="en-US" altLang="zh-CN" sz="1600">
              <a:solidFill>
                <a:schemeClr val="bg1"/>
              </a:solidFill>
            </a:endParaRPr>
          </a:p>
        </p:txBody>
      </p:sp>
    </p:spTree>
  </p:cSld>
  <p:clrMapOvr>
    <a:masterClrMapping/>
  </p:clrMapOvr>
  <p:transition advTm="10000"/>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1115" y="1489075"/>
            <a:ext cx="9081770" cy="3011805"/>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bwMode="auto">
          <a:xfrm>
            <a:off x="0" y="2143125"/>
            <a:ext cx="9144000" cy="2539365"/>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cxnSp>
        <p:nvCxnSpPr>
          <p:cNvPr id="79" name="直接连接符 78"/>
          <p:cNvCxnSpPr/>
          <p:nvPr/>
        </p:nvCxnSpPr>
        <p:spPr bwMode="auto">
          <a:xfrm rot="10800000">
            <a:off x="2787586" y="2214558"/>
            <a:ext cx="52"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第</a:t>
            </a:r>
            <a:r>
              <a:rPr lang="zh-CN" altLang="en-US" dirty="0">
                <a:solidFill>
                  <a:schemeClr val="bg1"/>
                </a:solidFill>
              </a:rPr>
              <a:t>三</a:t>
            </a:r>
            <a:r>
              <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部分</a:t>
            </a:r>
            <a:r>
              <a:rPr kumimoji="0" lang="en-US" altLang="zh-CN"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5793423" y="350933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rPr>
              <a:t>√ </a:t>
            </a:r>
            <a:r>
              <a:rPr lang="zh-CN" altLang="en-US" sz="1400" dirty="0">
                <a:solidFill>
                  <a:schemeClr val="bg1"/>
                </a:solidFill>
              </a:rPr>
              <a:t>超低功耗</a:t>
            </a:r>
            <a:endParaRPr kumimoji="0" lang="zh-CN" altLang="en-US" sz="14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4643746" y="3509330"/>
            <a:ext cx="1357322"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4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a:t>
            </a:r>
            <a:r>
              <a:rPr kumimoji="0" lang="en-US" altLang="zh-CN" sz="1400" b="0" i="0" u="none" strike="noStrike" cap="none" normalizeH="0" dirty="0">
                <a:ln>
                  <a:noFill/>
                </a:ln>
                <a:solidFill>
                  <a:schemeClr val="bg1"/>
                </a:solidFill>
                <a:effectLst/>
                <a:latin typeface="Arial" panose="020B0604020202020204" pitchFamily="34" charset="0"/>
                <a:ea typeface="宋体" panose="02010600030101010101" pitchFamily="2" charset="-122"/>
              </a:rPr>
              <a:t> </a:t>
            </a:r>
            <a:r>
              <a:rPr kumimoji="0" lang="zh-CN" altLang="en-US" sz="1400" b="0" i="0" u="none" strike="noStrike" cap="none" normalizeH="0" dirty="0">
                <a:ln>
                  <a:noFill/>
                </a:ln>
                <a:solidFill>
                  <a:schemeClr val="bg1"/>
                </a:solidFill>
                <a:effectLst/>
                <a:latin typeface="Arial" panose="020B0604020202020204" pitchFamily="34" charset="0"/>
                <a:ea typeface="宋体" panose="02010600030101010101" pitchFamily="2" charset="-122"/>
              </a:rPr>
              <a:t>超宽电压</a:t>
            </a:r>
            <a:endParaRPr kumimoji="0" lang="zh-CN" altLang="en-US" sz="14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grpSp>
        <p:nvGrpSpPr>
          <p:cNvPr id="83" name="Group 9"/>
          <p:cNvGrpSpPr/>
          <p:nvPr/>
        </p:nvGrpSpPr>
        <p:grpSpPr bwMode="auto">
          <a:xfrm>
            <a:off x="690735" y="2714624"/>
            <a:ext cx="1428761" cy="1116200"/>
            <a:chOff x="0" y="0"/>
            <a:chExt cx="1350" cy="1030"/>
          </a:xfrm>
        </p:grpSpPr>
        <p:sp>
          <p:nvSpPr>
            <p:cNvPr id="85"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86" name="Group 11"/>
            <p:cNvGrpSpPr/>
            <p:nvPr/>
          </p:nvGrpSpPr>
          <p:grpSpPr bwMode="auto">
            <a:xfrm rot="10082854">
              <a:off x="2" y="744"/>
              <a:ext cx="932" cy="228"/>
              <a:chOff x="-5" y="-2"/>
              <a:chExt cx="963" cy="233"/>
            </a:xfrm>
          </p:grpSpPr>
          <p:grpSp>
            <p:nvGrpSpPr>
              <p:cNvPr id="110" name="Group 12"/>
              <p:cNvGrpSpPr/>
              <p:nvPr/>
            </p:nvGrpSpPr>
            <p:grpSpPr bwMode="auto">
              <a:xfrm rot="-9970459" flipH="1" flipV="1">
                <a:off x="-5" y="-2"/>
                <a:ext cx="963" cy="233"/>
                <a:chOff x="-3" y="0"/>
                <a:chExt cx="899" cy="235"/>
              </a:xfrm>
            </p:grpSpPr>
            <p:grpSp>
              <p:nvGrpSpPr>
                <p:cNvPr id="122" name="Group 13"/>
                <p:cNvGrpSpPr/>
                <p:nvPr/>
              </p:nvGrpSpPr>
              <p:grpSpPr bwMode="auto">
                <a:xfrm>
                  <a:off x="-3" y="0"/>
                  <a:ext cx="742" cy="186"/>
                  <a:chOff x="-4" y="0"/>
                  <a:chExt cx="1118" cy="279"/>
                </a:xfrm>
              </p:grpSpPr>
              <p:sp>
                <p:nvSpPr>
                  <p:cNvPr id="128"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9"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0"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1"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23" name="Group 18"/>
                <p:cNvGrpSpPr/>
                <p:nvPr/>
              </p:nvGrpSpPr>
              <p:grpSpPr bwMode="auto">
                <a:xfrm rot="1353540">
                  <a:off x="154" y="49"/>
                  <a:ext cx="742" cy="186"/>
                  <a:chOff x="-4" y="0"/>
                  <a:chExt cx="1118" cy="279"/>
                </a:xfrm>
              </p:grpSpPr>
              <p:sp>
                <p:nvSpPr>
                  <p:cNvPr id="124"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5"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6"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7"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11" name="Group 23"/>
              <p:cNvGrpSpPr/>
              <p:nvPr/>
            </p:nvGrpSpPr>
            <p:grpSpPr bwMode="auto">
              <a:xfrm rot="-9970459" flipH="1" flipV="1">
                <a:off x="80" y="24"/>
                <a:ext cx="787" cy="191"/>
                <a:chOff x="-3" y="0"/>
                <a:chExt cx="899" cy="235"/>
              </a:xfrm>
            </p:grpSpPr>
            <p:grpSp>
              <p:nvGrpSpPr>
                <p:cNvPr id="112" name="Group 24"/>
                <p:cNvGrpSpPr/>
                <p:nvPr/>
              </p:nvGrpSpPr>
              <p:grpSpPr bwMode="auto">
                <a:xfrm>
                  <a:off x="-3" y="0"/>
                  <a:ext cx="742" cy="186"/>
                  <a:chOff x="-4" y="0"/>
                  <a:chExt cx="1118" cy="279"/>
                </a:xfrm>
              </p:grpSpPr>
              <p:sp>
                <p:nvSpPr>
                  <p:cNvPr id="118"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9"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0"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21"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13" name="Group 29"/>
                <p:cNvGrpSpPr/>
                <p:nvPr/>
              </p:nvGrpSpPr>
              <p:grpSpPr bwMode="auto">
                <a:xfrm rot="1353540">
                  <a:off x="154" y="49"/>
                  <a:ext cx="742" cy="186"/>
                  <a:chOff x="-4" y="0"/>
                  <a:chExt cx="1118" cy="279"/>
                </a:xfrm>
              </p:grpSpPr>
              <p:sp>
                <p:nvSpPr>
                  <p:cNvPr id="114"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5"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6"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17"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7" name="Group 34"/>
            <p:cNvGrpSpPr/>
            <p:nvPr/>
          </p:nvGrpSpPr>
          <p:grpSpPr bwMode="auto">
            <a:xfrm>
              <a:off x="412" y="104"/>
              <a:ext cx="932" cy="228"/>
              <a:chOff x="-5" y="-2"/>
              <a:chExt cx="963" cy="233"/>
            </a:xfrm>
          </p:grpSpPr>
          <p:grpSp>
            <p:nvGrpSpPr>
              <p:cNvPr id="88" name="Group 35"/>
              <p:cNvGrpSpPr/>
              <p:nvPr/>
            </p:nvGrpSpPr>
            <p:grpSpPr bwMode="auto">
              <a:xfrm rot="-9970459" flipH="1" flipV="1">
                <a:off x="-5" y="-2"/>
                <a:ext cx="963" cy="233"/>
                <a:chOff x="-3" y="0"/>
                <a:chExt cx="899" cy="235"/>
              </a:xfrm>
            </p:grpSpPr>
            <p:grpSp>
              <p:nvGrpSpPr>
                <p:cNvPr id="100" name="Group 36"/>
                <p:cNvGrpSpPr/>
                <p:nvPr/>
              </p:nvGrpSpPr>
              <p:grpSpPr bwMode="auto">
                <a:xfrm>
                  <a:off x="-3" y="0"/>
                  <a:ext cx="742" cy="186"/>
                  <a:chOff x="-4" y="0"/>
                  <a:chExt cx="1118" cy="279"/>
                </a:xfrm>
              </p:grpSpPr>
              <p:sp>
                <p:nvSpPr>
                  <p:cNvPr id="106"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7"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8"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9"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1" name="Group 41"/>
                <p:cNvGrpSpPr/>
                <p:nvPr/>
              </p:nvGrpSpPr>
              <p:grpSpPr bwMode="auto">
                <a:xfrm rot="1353540">
                  <a:off x="154" y="49"/>
                  <a:ext cx="742" cy="186"/>
                  <a:chOff x="-4" y="0"/>
                  <a:chExt cx="1118" cy="279"/>
                </a:xfrm>
              </p:grpSpPr>
              <p:sp>
                <p:nvSpPr>
                  <p:cNvPr id="102"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03"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04"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05"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89" name="Group 46"/>
              <p:cNvGrpSpPr/>
              <p:nvPr/>
            </p:nvGrpSpPr>
            <p:grpSpPr bwMode="auto">
              <a:xfrm rot="-9970459" flipH="1" flipV="1">
                <a:off x="80" y="24"/>
                <a:ext cx="787" cy="191"/>
                <a:chOff x="-3" y="0"/>
                <a:chExt cx="899" cy="235"/>
              </a:xfrm>
            </p:grpSpPr>
            <p:grpSp>
              <p:nvGrpSpPr>
                <p:cNvPr id="90" name="Group 47"/>
                <p:cNvGrpSpPr/>
                <p:nvPr/>
              </p:nvGrpSpPr>
              <p:grpSpPr bwMode="auto">
                <a:xfrm>
                  <a:off x="-3" y="0"/>
                  <a:ext cx="742" cy="186"/>
                  <a:chOff x="-4" y="0"/>
                  <a:chExt cx="1118" cy="279"/>
                </a:xfrm>
              </p:grpSpPr>
              <p:sp>
                <p:nvSpPr>
                  <p:cNvPr id="96"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7"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8"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9"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91" name="Group 52"/>
                <p:cNvGrpSpPr/>
                <p:nvPr/>
              </p:nvGrpSpPr>
              <p:grpSpPr bwMode="auto">
                <a:xfrm rot="1353540">
                  <a:off x="154" y="49"/>
                  <a:ext cx="742" cy="186"/>
                  <a:chOff x="-4" y="0"/>
                  <a:chExt cx="1118" cy="279"/>
                </a:xfrm>
              </p:grpSpPr>
              <p:sp>
                <p:nvSpPr>
                  <p:cNvPr id="92"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93"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94"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95"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32" name="Text Box 18"/>
          <p:cNvSpPr txBox="1">
            <a:spLocks noChangeArrowheads="1"/>
          </p:cNvSpPr>
          <p:nvPr/>
        </p:nvSpPr>
        <p:spPr bwMode="auto">
          <a:xfrm>
            <a:off x="833612" y="2903783"/>
            <a:ext cx="1071570"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cs typeface="Arial" panose="020B0604020202020204" pitchFamily="34" charset="0"/>
              </a:rPr>
              <a:t>3</a:t>
            </a:r>
            <a:endParaRPr lang="en-US" sz="4400" i="1" dirty="0">
              <a:solidFill>
                <a:schemeClr val="bg1"/>
              </a:solidFill>
              <a:cs typeface="Arial" panose="020B0604020202020204" pitchFamily="34" charset="0"/>
            </a:endParaRPr>
          </a:p>
        </p:txBody>
      </p:sp>
      <p:sp>
        <p:nvSpPr>
          <p:cNvPr id="57" name="矩形 56"/>
          <p:cNvSpPr/>
          <p:nvPr/>
        </p:nvSpPr>
        <p:spPr bwMode="auto">
          <a:xfrm>
            <a:off x="7045334" y="3746502"/>
            <a:ext cx="1500198"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rPr>
              <a:t>√</a:t>
            </a:r>
            <a:r>
              <a:rPr lang="en-US" altLang="zh-CN" dirty="0">
                <a:solidFill>
                  <a:schemeClr val="bg1"/>
                </a:solidFill>
              </a:rPr>
              <a:t> </a:t>
            </a:r>
            <a:r>
              <a:rPr lang="zh-CN" altLang="en-US" sz="1400" dirty="0">
                <a:solidFill>
                  <a:schemeClr val="bg1"/>
                </a:solidFill>
              </a:rPr>
              <a:t>超级电容</a:t>
            </a:r>
            <a:endParaRPr kumimoji="0" lang="zh-CN" altLang="en-US"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59" name="矩形 58"/>
          <p:cNvSpPr/>
          <p:nvPr/>
        </p:nvSpPr>
        <p:spPr bwMode="auto">
          <a:xfrm>
            <a:off x="3285826" y="3800160"/>
            <a:ext cx="1714544"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4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a:t>
            </a:r>
            <a:r>
              <a:rPr kumimoji="0" lang="en-US" altLang="zh-CN" sz="1400" b="0" i="0" u="none" strike="noStrike" cap="none" normalizeH="0" dirty="0">
                <a:ln>
                  <a:noFill/>
                </a:ln>
                <a:solidFill>
                  <a:schemeClr val="bg1"/>
                </a:solidFill>
                <a:effectLst/>
                <a:latin typeface="Arial" panose="020B0604020202020204" pitchFamily="34" charset="0"/>
                <a:ea typeface="宋体" panose="02010600030101010101" pitchFamily="2" charset="-122"/>
              </a:rPr>
              <a:t> </a:t>
            </a:r>
            <a:r>
              <a:rPr kumimoji="0" lang="zh-CN" altLang="en-US" sz="1400" b="0" i="0" u="none" strike="noStrike" cap="none" normalizeH="0" dirty="0">
                <a:ln>
                  <a:noFill/>
                </a:ln>
                <a:solidFill>
                  <a:schemeClr val="bg1"/>
                </a:solidFill>
                <a:effectLst/>
                <a:latin typeface="Arial" panose="020B0604020202020204" pitchFamily="34" charset="0"/>
                <a:ea typeface="宋体" panose="02010600030101010101" pitchFamily="2" charset="-122"/>
              </a:rPr>
              <a:t>视频兼容性好</a:t>
            </a:r>
            <a:endParaRPr kumimoji="0" lang="zh-CN" altLang="en-US" sz="14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60" name="矩形 59"/>
          <p:cNvSpPr/>
          <p:nvPr/>
        </p:nvSpPr>
        <p:spPr bwMode="auto">
          <a:xfrm>
            <a:off x="4643746" y="3795082"/>
            <a:ext cx="164307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rPr>
              <a:t>√ </a:t>
            </a:r>
            <a:r>
              <a:rPr lang="zh-CN" altLang="en-US" sz="1400" dirty="0">
                <a:solidFill>
                  <a:schemeClr val="bg1"/>
                </a:solidFill>
              </a:rPr>
              <a:t>易使用</a:t>
            </a:r>
            <a:endParaRPr kumimoji="0" lang="zh-CN" altLang="en-US" sz="14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61" name="矩形 60"/>
          <p:cNvSpPr/>
          <p:nvPr/>
        </p:nvSpPr>
        <p:spPr bwMode="auto">
          <a:xfrm>
            <a:off x="5793423" y="3786192"/>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rPr>
              <a:t>√ </a:t>
            </a:r>
            <a:r>
              <a:rPr lang="zh-CN" altLang="en-US" sz="1400" dirty="0">
                <a:solidFill>
                  <a:schemeClr val="bg1"/>
                </a:solidFill>
              </a:rPr>
              <a:t>一键向导</a:t>
            </a:r>
            <a:endParaRPr kumimoji="0" lang="zh-CN" altLang="en-US" sz="14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62" name="矩形 61"/>
          <p:cNvSpPr/>
          <p:nvPr/>
        </p:nvSpPr>
        <p:spPr bwMode="auto">
          <a:xfrm>
            <a:off x="7045334" y="3500442"/>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rPr>
              <a:t>√ TTS</a:t>
            </a:r>
            <a:r>
              <a:rPr lang="zh-CN" altLang="en-US" sz="1400" dirty="0">
                <a:solidFill>
                  <a:schemeClr val="bg1"/>
                </a:solidFill>
              </a:rPr>
              <a:t>语言播报</a:t>
            </a:r>
            <a:endParaRPr kumimoji="0" lang="zh-CN" altLang="en-US" sz="14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63" name="矩形 62"/>
          <p:cNvSpPr/>
          <p:nvPr/>
        </p:nvSpPr>
        <p:spPr bwMode="auto">
          <a:xfrm>
            <a:off x="3285826" y="4103692"/>
            <a:ext cx="164307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rPr>
              <a:t>√ </a:t>
            </a:r>
            <a:r>
              <a:rPr lang="en-US" altLang="zh-CN" sz="1400" dirty="0" err="1">
                <a:solidFill>
                  <a:schemeClr val="bg1"/>
                </a:solidFill>
              </a:rPr>
              <a:t>wifi</a:t>
            </a:r>
            <a:r>
              <a:rPr lang="zh-CN" altLang="en-US" sz="1400" dirty="0">
                <a:solidFill>
                  <a:schemeClr val="bg1"/>
                </a:solidFill>
              </a:rPr>
              <a:t>自动下载</a:t>
            </a:r>
            <a:endParaRPr kumimoji="0" lang="zh-CN" altLang="en-US" sz="14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64" name="矩形 63"/>
          <p:cNvSpPr/>
          <p:nvPr/>
        </p:nvSpPr>
        <p:spPr bwMode="auto">
          <a:xfrm>
            <a:off x="4643746" y="4071944"/>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rPr>
              <a:t>√ </a:t>
            </a:r>
            <a:r>
              <a:rPr lang="zh-CN" altLang="en-US" sz="1400" dirty="0">
                <a:solidFill>
                  <a:schemeClr val="bg1"/>
                </a:solidFill>
              </a:rPr>
              <a:t>电子围栏</a:t>
            </a:r>
            <a:endParaRPr kumimoji="0" lang="zh-CN" altLang="en-US" sz="14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65" name="矩形 64"/>
          <p:cNvSpPr/>
          <p:nvPr/>
        </p:nvSpPr>
        <p:spPr bwMode="auto">
          <a:xfrm>
            <a:off x="5793423" y="4071944"/>
            <a:ext cx="164307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rPr>
              <a:t>√ </a:t>
            </a:r>
            <a:r>
              <a:rPr lang="zh-CN" altLang="en-US" sz="1400" dirty="0">
                <a:solidFill>
                  <a:schemeClr val="bg1"/>
                </a:solidFill>
              </a:rPr>
              <a:t>油量传感器</a:t>
            </a:r>
            <a:endParaRPr kumimoji="0" lang="zh-CN" altLang="en-US" sz="14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cxnSp>
        <p:nvCxnSpPr>
          <p:cNvPr id="68" name="直接连接符 67"/>
          <p:cNvCxnSpPr/>
          <p:nvPr/>
        </p:nvCxnSpPr>
        <p:spPr bwMode="auto">
          <a:xfrm rot="5400000">
            <a:off x="1690074" y="3285334"/>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71" name="矩形 70"/>
          <p:cNvSpPr/>
          <p:nvPr/>
        </p:nvSpPr>
        <p:spPr bwMode="auto">
          <a:xfrm>
            <a:off x="0" y="5429250"/>
            <a:ext cx="278765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en-US" altLang="zh-CN" sz="1200" i="1" dirty="0"/>
          </a:p>
        </p:txBody>
      </p:sp>
      <p:sp>
        <p:nvSpPr>
          <p:cNvPr id="70" name="矩形 69"/>
          <p:cNvSpPr/>
          <p:nvPr/>
        </p:nvSpPr>
        <p:spPr bwMode="auto">
          <a:xfrm>
            <a:off x="7045334" y="4071944"/>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rPr>
              <a:t>√ </a:t>
            </a:r>
            <a:r>
              <a:rPr lang="zh-CN" altLang="en-US" sz="1400" dirty="0">
                <a:solidFill>
                  <a:schemeClr val="bg1"/>
                </a:solidFill>
              </a:rPr>
              <a:t>倒车影像</a:t>
            </a:r>
            <a:endParaRPr kumimoji="0" lang="zh-CN" altLang="en-US" sz="14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69" name="矩形 68"/>
          <p:cNvSpPr/>
          <p:nvPr/>
        </p:nvSpPr>
        <p:spPr bwMode="auto">
          <a:xfrm>
            <a:off x="3286116" y="4357696"/>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rPr>
              <a:t>√ </a:t>
            </a:r>
            <a:r>
              <a:rPr lang="zh-CN" altLang="en-US" sz="1400" dirty="0">
                <a:solidFill>
                  <a:schemeClr val="bg1"/>
                </a:solidFill>
              </a:rPr>
              <a:t>电视墙</a:t>
            </a:r>
            <a:endParaRPr kumimoji="0" lang="zh-CN" altLang="en-US" sz="14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72" name="矩形 71"/>
          <p:cNvSpPr/>
          <p:nvPr/>
        </p:nvSpPr>
        <p:spPr bwMode="auto">
          <a:xfrm>
            <a:off x="4643438" y="4357696"/>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rPr>
              <a:t>√ </a:t>
            </a:r>
            <a:r>
              <a:rPr lang="zh-CN" altLang="en-US" sz="1400" dirty="0">
                <a:solidFill>
                  <a:schemeClr val="bg1"/>
                </a:solidFill>
              </a:rPr>
              <a:t>个性化定制</a:t>
            </a:r>
            <a:endParaRPr kumimoji="0" lang="zh-CN" altLang="en-US" sz="14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2" name="文本框 1"/>
          <p:cNvSpPr txBox="1"/>
          <p:nvPr/>
        </p:nvSpPr>
        <p:spPr>
          <a:xfrm>
            <a:off x="3286125" y="3215005"/>
            <a:ext cx="1397000" cy="306705"/>
          </a:xfrm>
          <a:prstGeom prst="rect">
            <a:avLst/>
          </a:prstGeom>
          <a:noFill/>
        </p:spPr>
        <p:txBody>
          <a:bodyPr wrap="none" rtlCol="0" anchor="t">
            <a:spAutoFit/>
          </a:bodyPr>
          <a:lstStyle/>
          <a:p>
            <a:r>
              <a:rPr lang="en-US" altLang="zh-CN" sz="1400" dirty="0">
                <a:ln>
                  <a:noFill/>
                </a:ln>
                <a:solidFill>
                  <a:schemeClr val="bg1"/>
                </a:solidFill>
                <a:effectLst/>
                <a:sym typeface="+mn-ea"/>
              </a:rPr>
              <a:t>√ </a:t>
            </a:r>
            <a:r>
              <a:rPr lang="zh-CN" altLang="en-US" sz="1400" dirty="0">
                <a:ln>
                  <a:noFill/>
                </a:ln>
                <a:solidFill>
                  <a:schemeClr val="bg1"/>
                </a:solidFill>
                <a:effectLst/>
                <a:sym typeface="+mn-ea"/>
              </a:rPr>
              <a:t>远程断油断电</a:t>
            </a:r>
            <a:endParaRPr lang="zh-CN" altLang="en-US" sz="1400" dirty="0">
              <a:ln>
                <a:noFill/>
              </a:ln>
              <a:solidFill>
                <a:schemeClr val="bg1"/>
              </a:solidFill>
              <a:effectLst/>
              <a:sym typeface="+mn-ea"/>
            </a:endParaRPr>
          </a:p>
        </p:txBody>
      </p:sp>
      <p:sp>
        <p:nvSpPr>
          <p:cNvPr id="3" name="矩形 2"/>
          <p:cNvSpPr/>
          <p:nvPr/>
        </p:nvSpPr>
        <p:spPr bwMode="auto">
          <a:xfrm>
            <a:off x="4643764" y="3189292"/>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rPr>
              <a:t>√ </a:t>
            </a:r>
            <a:r>
              <a:rPr lang="zh-CN" sz="1400" dirty="0">
                <a:solidFill>
                  <a:schemeClr val="bg1"/>
                </a:solidFill>
              </a:rPr>
              <a:t>语音对讲</a:t>
            </a:r>
            <a:endParaRPr kumimoji="0" lang="zh-CN" sz="14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5" name="矩形 4"/>
          <p:cNvSpPr/>
          <p:nvPr/>
        </p:nvSpPr>
        <p:spPr bwMode="auto">
          <a:xfrm>
            <a:off x="3285499" y="3509332"/>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rPr>
              <a:t>√ </a:t>
            </a:r>
            <a:r>
              <a:rPr lang="zh-CN" sz="1400" dirty="0">
                <a:solidFill>
                  <a:schemeClr val="bg1"/>
                </a:solidFill>
              </a:rPr>
              <a:t>超速报警</a:t>
            </a:r>
            <a:endParaRPr kumimoji="0" lang="zh-CN" sz="14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6" name="矩形 5"/>
          <p:cNvSpPr/>
          <p:nvPr/>
        </p:nvSpPr>
        <p:spPr bwMode="auto">
          <a:xfrm>
            <a:off x="7045334" y="3189292"/>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rPr>
              <a:t>√ </a:t>
            </a:r>
            <a:r>
              <a:rPr lang="zh-CN" altLang="en-US" sz="1400" dirty="0">
                <a:ln>
                  <a:noFill/>
                </a:ln>
                <a:solidFill>
                  <a:schemeClr val="bg1"/>
                </a:solidFill>
                <a:effectLst/>
                <a:sym typeface="+mn-ea"/>
              </a:rPr>
              <a:t>双存储</a:t>
            </a:r>
            <a:endParaRPr kumimoji="0" lang="zh-CN" altLang="en-US" sz="14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a:p>
            <a:endParaRPr kumimoji="0" lang="zh-CN" sz="14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7" name="矩形 6"/>
          <p:cNvSpPr/>
          <p:nvPr/>
        </p:nvSpPr>
        <p:spPr bwMode="auto">
          <a:xfrm>
            <a:off x="5793749" y="3199452"/>
            <a:ext cx="1785950"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400" dirty="0">
                <a:solidFill>
                  <a:schemeClr val="bg1"/>
                </a:solidFill>
              </a:rPr>
              <a:t>√ </a:t>
            </a:r>
            <a:r>
              <a:rPr lang="zh-CN" altLang="en-US" sz="1400" dirty="0">
                <a:ln>
                  <a:noFill/>
                </a:ln>
                <a:solidFill>
                  <a:schemeClr val="bg1"/>
                </a:solidFill>
                <a:effectLst/>
                <a:sym typeface="+mn-ea"/>
              </a:rPr>
              <a:t>一键紧急报警</a:t>
            </a:r>
            <a:endParaRPr kumimoji="0" lang="zh-CN" altLang="en-US" sz="14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a:p>
            <a:endParaRPr kumimoji="0" lang="zh-CN" sz="14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679158" y="3178574"/>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842010" y="856615"/>
            <a:ext cx="2244725" cy="357505"/>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远程断油断电</a:t>
            </a:r>
            <a:endParaRPr kumimoji="0" lang="zh-CN" altLang="en-US" sz="24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sp>
        <p:nvSpPr>
          <p:cNvPr id="37" name="矩形 36"/>
          <p:cNvSpPr/>
          <p:nvPr/>
        </p:nvSpPr>
        <p:spPr>
          <a:xfrm>
            <a:off x="357158" y="1428740"/>
            <a:ext cx="3214710" cy="2030095"/>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●遇险指挥中心控制车辆断油断电</a:t>
            </a:r>
            <a:endParaRPr lang="zh-CN" altLang="en-US"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dirty="0">
                <a:latin typeface="Calibri" panose="020F0502020204030204" pitchFamily="34" charset="0"/>
                <a:ea typeface="微软雅黑" panose="020B0503020204020204" pitchFamily="34" charset="-122"/>
                <a:sym typeface="Calibri" panose="020F0502020204030204" pitchFamily="34" charset="0"/>
              </a:rPr>
              <a:t>通过</a:t>
            </a:r>
            <a:r>
              <a:rPr lang="zh-CN" dirty="0">
                <a:latin typeface="Calibri" panose="020F0502020204030204" pitchFamily="34" charset="0"/>
                <a:ea typeface="微软雅黑" panose="020B0503020204020204" pitchFamily="34" charset="-122"/>
                <a:sym typeface="Calibri" panose="020F0502020204030204" pitchFamily="34" charset="0"/>
              </a:rPr>
              <a:t>远程监控平台</a:t>
            </a:r>
            <a:r>
              <a:rPr dirty="0">
                <a:latin typeface="Calibri" panose="020F0502020204030204" pitchFamily="34" charset="0"/>
                <a:ea typeface="微软雅黑" panose="020B0503020204020204" pitchFamily="34" charset="-122"/>
                <a:sym typeface="Calibri" panose="020F0502020204030204" pitchFamily="34" charset="0"/>
              </a:rPr>
              <a:t>控制安装有终端设备的车辆的油路和电路</a:t>
            </a:r>
            <a:r>
              <a:rPr lang="zh-CN" dirty="0">
                <a:latin typeface="Calibri" panose="020F0502020204030204" pitchFamily="34" charset="0"/>
                <a:ea typeface="微软雅黑" panose="020B0503020204020204" pitchFamily="34" charset="-122"/>
                <a:sym typeface="Calibri" panose="020F0502020204030204" pitchFamily="34" charset="0"/>
              </a:rPr>
              <a:t>，</a:t>
            </a:r>
            <a:r>
              <a:rPr dirty="0">
                <a:latin typeface="Calibri" panose="020F0502020204030204" pitchFamily="34" charset="0"/>
                <a:ea typeface="微软雅黑" panose="020B0503020204020204" pitchFamily="34" charset="-122"/>
                <a:sym typeface="Calibri" panose="020F0502020204030204" pitchFamily="34" charset="0"/>
              </a:rPr>
              <a:t>切断</a:t>
            </a:r>
            <a:r>
              <a:rPr lang="zh-CN" dirty="0">
                <a:latin typeface="Calibri" panose="020F0502020204030204" pitchFamily="34" charset="0"/>
                <a:ea typeface="微软雅黑" panose="020B0503020204020204" pitchFamily="34" charset="-122"/>
                <a:sym typeface="Calibri" panose="020F0502020204030204" pitchFamily="34" charset="0"/>
              </a:rPr>
              <a:t>或打开</a:t>
            </a:r>
            <a:r>
              <a:rPr dirty="0">
                <a:latin typeface="Calibri" panose="020F0502020204030204" pitchFamily="34" charset="0"/>
                <a:ea typeface="微软雅黑" panose="020B0503020204020204" pitchFamily="34" charset="-122"/>
                <a:sym typeface="Calibri" panose="020F0502020204030204" pitchFamily="34" charset="0"/>
              </a:rPr>
              <a:t>油路/电路</a:t>
            </a:r>
            <a:endParaRPr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2" name="图片 1"/>
          <p:cNvPicPr>
            <a:picLocks noChangeAspect="1"/>
          </p:cNvPicPr>
          <p:nvPr/>
        </p:nvPicPr>
        <p:blipFill>
          <a:blip r:embed="rId1"/>
          <a:stretch>
            <a:fillRect/>
          </a:stretch>
        </p:blipFill>
        <p:spPr>
          <a:xfrm>
            <a:off x="3643630" y="1099185"/>
            <a:ext cx="5358130" cy="380365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314668" y="3107454"/>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语音对讲</a:t>
            </a:r>
            <a:endParaRPr kumimoji="0" lang="zh-CN" altLang="en-US" sz="24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sp>
        <p:nvSpPr>
          <p:cNvPr id="37" name="矩形 36"/>
          <p:cNvSpPr/>
          <p:nvPr/>
        </p:nvSpPr>
        <p:spPr>
          <a:xfrm>
            <a:off x="356870" y="1428750"/>
            <a:ext cx="2921635" cy="3692525"/>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dirty="0">
                <a:latin typeface="Calibri" panose="020F0502020204030204" pitchFamily="34" charset="0"/>
                <a:ea typeface="微软雅黑" panose="020B0503020204020204" pitchFamily="34" charset="-122"/>
                <a:sym typeface="Calibri" panose="020F0502020204030204" pitchFamily="34" charset="0"/>
              </a:rPr>
              <a:t>音频输入上接拾音器(拾取现场声音),音频输出上接音箱,播放对讲声音</a:t>
            </a:r>
            <a:endParaRPr dirty="0">
              <a:latin typeface="Calibri" panose="020F0502020204030204" pitchFamily="34" charset="0"/>
              <a:ea typeface="微软雅黑" panose="020B0503020204020204" pitchFamily="34" charset="-122"/>
              <a:sym typeface="Calibri" panose="020F0502020204030204" pitchFamily="34" charset="0"/>
            </a:endParaRPr>
          </a:p>
          <a:p>
            <a:endParaRPr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dirty="0">
                <a:latin typeface="Calibri" panose="020F0502020204030204" pitchFamily="34" charset="0"/>
                <a:ea typeface="微软雅黑" panose="020B0503020204020204" pitchFamily="34" charset="-122"/>
                <a:sym typeface="Calibri" panose="020F0502020204030204" pitchFamily="34" charset="0"/>
              </a:rPr>
              <a:t>远程用电脑安装录像机专用客户端软件,设置软件,打开对讲功能,利用电脑麦克说话,用音箱听声音.就可以实现远程和录像机端语音对讲</a:t>
            </a:r>
            <a:endParaRPr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2" name="图片 1"/>
          <p:cNvPicPr>
            <a:picLocks noChangeAspect="1"/>
          </p:cNvPicPr>
          <p:nvPr/>
        </p:nvPicPr>
        <p:blipFill>
          <a:blip r:embed="rId1"/>
          <a:stretch>
            <a:fillRect/>
          </a:stretch>
        </p:blipFill>
        <p:spPr>
          <a:xfrm>
            <a:off x="3279140" y="1428750"/>
            <a:ext cx="5727700" cy="314325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143218" y="3179209"/>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一键报警</a:t>
            </a:r>
            <a:endParaRPr kumimoji="0" lang="zh-CN" altLang="en-US" sz="24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37" name="矩形 36"/>
          <p:cNvSpPr/>
          <p:nvPr/>
        </p:nvSpPr>
        <p:spPr>
          <a:xfrm>
            <a:off x="356870" y="1496695"/>
            <a:ext cx="2750820" cy="4799965"/>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dirty="0">
                <a:latin typeface="Calibri" panose="020F0502020204030204" pitchFamily="34" charset="0"/>
                <a:ea typeface="微软雅黑" panose="020B0503020204020204" pitchFamily="34" charset="-122"/>
                <a:sym typeface="Calibri" panose="020F0502020204030204" pitchFamily="34" charset="0"/>
              </a:rPr>
              <a:t>在“两客一危”上安装紧急报警按钮，在车辆遇到紧急情况下，司机按下隐蔽处的报警按钮，指挥中心的监控画面上即可跳出报警车辆的视频画面，报警喇叭即时响起，北斗卫星电子地图显示车辆所在位置同时监控中心的管理软件也启动了录像备份功能，出现报警时录像同步在车上与监控中心的管理机上录像。</a:t>
            </a:r>
            <a:endParaRPr dirty="0">
              <a:latin typeface="Calibri" panose="020F0502020204030204" pitchFamily="34" charset="0"/>
              <a:ea typeface="微软雅黑" panose="020B0503020204020204" pitchFamily="34" charset="-122"/>
              <a:sym typeface="Calibri" panose="020F0502020204030204" pitchFamily="34" charset="0"/>
            </a:endParaRPr>
          </a:p>
          <a:p>
            <a:endParaRPr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4" name="图片 3"/>
          <p:cNvPicPr>
            <a:picLocks noChangeAspect="1"/>
          </p:cNvPicPr>
          <p:nvPr/>
        </p:nvPicPr>
        <p:blipFill>
          <a:blip r:embed="rId1"/>
          <a:stretch>
            <a:fillRect/>
          </a:stretch>
        </p:blipFill>
        <p:spPr>
          <a:xfrm>
            <a:off x="3235960" y="1536065"/>
            <a:ext cx="5739130" cy="3035935"/>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143218" y="3179209"/>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双存储</a:t>
            </a:r>
            <a:endParaRPr kumimoji="0" lang="zh-CN" altLang="en-US" sz="24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sp>
        <p:nvSpPr>
          <p:cNvPr id="37" name="矩形 36"/>
          <p:cNvSpPr/>
          <p:nvPr/>
        </p:nvSpPr>
        <p:spPr>
          <a:xfrm>
            <a:off x="356870" y="1496695"/>
            <a:ext cx="2750820" cy="3415030"/>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●支持硬盘</a:t>
            </a:r>
            <a:r>
              <a:rPr lang="en-US" altLang="zh-CN" dirty="0">
                <a:latin typeface="Calibri" panose="020F0502020204030204" pitchFamily="34" charset="0"/>
                <a:ea typeface="微软雅黑" panose="020B0503020204020204" pitchFamily="34" charset="-122"/>
                <a:sym typeface="Calibri" panose="020F0502020204030204" pitchFamily="34" charset="0"/>
              </a:rPr>
              <a:t>+SD</a:t>
            </a:r>
            <a:r>
              <a:rPr lang="zh-CN" altLang="en-US" dirty="0">
                <a:latin typeface="Calibri" panose="020F0502020204030204" pitchFamily="34" charset="0"/>
                <a:ea typeface="微软雅黑" panose="020B0503020204020204" pitchFamily="34" charset="-122"/>
                <a:sym typeface="Calibri" panose="020F0502020204030204" pitchFamily="34" charset="0"/>
              </a:rPr>
              <a:t>卡双存储模式</a:t>
            </a:r>
            <a:endParaRPr lang="zh-CN" altLang="en-US"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●模式一：硬盘存储</a:t>
            </a:r>
            <a:r>
              <a:rPr lang="en-US" altLang="zh-CN" dirty="0">
                <a:latin typeface="Calibri" panose="020F0502020204030204" pitchFamily="34" charset="0"/>
                <a:ea typeface="微软雅黑" panose="020B0503020204020204" pitchFamily="34" charset="-122"/>
                <a:sym typeface="Calibri" panose="020F0502020204030204" pitchFamily="34" charset="0"/>
              </a:rPr>
              <a:t>+SD</a:t>
            </a:r>
            <a:r>
              <a:rPr lang="zh-CN" altLang="en-US" dirty="0">
                <a:latin typeface="Calibri" panose="020F0502020204030204" pitchFamily="34" charset="0"/>
                <a:ea typeface="微软雅黑" panose="020B0503020204020204" pitchFamily="34" charset="-122"/>
                <a:sym typeface="Calibri" panose="020F0502020204030204" pitchFamily="34" charset="0"/>
              </a:rPr>
              <a:t>卡备用</a:t>
            </a:r>
            <a:endParaRPr lang="zh-CN" altLang="en-US"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●模式二：硬盘存储和</a:t>
            </a:r>
            <a:r>
              <a:rPr lang="en-US" altLang="zh-CN" dirty="0">
                <a:latin typeface="Calibri" panose="020F0502020204030204" pitchFamily="34" charset="0"/>
                <a:ea typeface="微软雅黑" panose="020B0503020204020204" pitchFamily="34" charset="-122"/>
                <a:sym typeface="Calibri" panose="020F0502020204030204" pitchFamily="34" charset="0"/>
              </a:rPr>
              <a:t>SD</a:t>
            </a:r>
            <a:r>
              <a:rPr lang="zh-CN" altLang="en-US" dirty="0">
                <a:latin typeface="Calibri" panose="020F0502020204030204" pitchFamily="34" charset="0"/>
                <a:ea typeface="微软雅黑" panose="020B0503020204020204" pitchFamily="34" charset="-122"/>
                <a:sym typeface="Calibri" panose="020F0502020204030204" pitchFamily="34" charset="0"/>
              </a:rPr>
              <a:t>卡同时存储</a:t>
            </a:r>
            <a:endParaRPr lang="zh-CN" altLang="en-US"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●强力保障数据的安全</a:t>
            </a:r>
            <a:endParaRPr dirty="0">
              <a:latin typeface="Calibri" panose="020F0502020204030204" pitchFamily="34" charset="0"/>
              <a:ea typeface="微软雅黑" panose="020B0503020204020204" pitchFamily="34" charset="-122"/>
              <a:sym typeface="Calibri" panose="020F0502020204030204" pitchFamily="34" charset="0"/>
            </a:endParaRPr>
          </a:p>
          <a:p>
            <a:endParaRPr dirty="0">
              <a:latin typeface="Calibri" panose="020F0502020204030204" pitchFamily="34" charset="0"/>
              <a:ea typeface="微软雅黑" panose="020B0503020204020204" pitchFamily="34" charset="-122"/>
              <a:sym typeface="Calibri" panose="020F0502020204030204" pitchFamily="34" charset="0"/>
            </a:endParaRPr>
          </a:p>
          <a:p>
            <a:endParaRPr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2" name="图片 1"/>
          <p:cNvPicPr>
            <a:picLocks noChangeAspect="1"/>
          </p:cNvPicPr>
          <p:nvPr/>
        </p:nvPicPr>
        <p:blipFill>
          <a:blip r:embed="rId1"/>
          <a:stretch>
            <a:fillRect/>
          </a:stretch>
        </p:blipFill>
        <p:spPr>
          <a:xfrm>
            <a:off x="3942715" y="2685415"/>
            <a:ext cx="3942715" cy="1590675"/>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948273" y="3281444"/>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超速报警</a:t>
            </a:r>
            <a:endParaRPr kumimoji="0" lang="zh-CN" altLang="en-US" sz="24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sp>
        <p:nvSpPr>
          <p:cNvPr id="37" name="矩形 36"/>
          <p:cNvSpPr/>
          <p:nvPr/>
        </p:nvSpPr>
        <p:spPr>
          <a:xfrm>
            <a:off x="356870" y="1428750"/>
            <a:ext cx="2555240" cy="3415030"/>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●车辆行驶速度大于限速值且持续时间间隔大于设定值后产生超速报警,行驶速度低于限速值后清除超速报警</a:t>
            </a:r>
            <a:endParaRPr lang="zh-CN" altLang="en-US"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●产生超速报警后立即报警(上报1条位置信息)远程监控平台显示警告信息,同时播报提示语音，以提示驾驶员减速慢性</a:t>
            </a:r>
            <a:endParaRPr lang="zh-CN" altLang="en-US"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2" name="图片 1"/>
          <p:cNvPicPr>
            <a:picLocks noChangeAspect="1"/>
          </p:cNvPicPr>
          <p:nvPr/>
        </p:nvPicPr>
        <p:blipFill>
          <a:blip r:embed="rId1"/>
          <a:stretch>
            <a:fillRect/>
          </a:stretch>
        </p:blipFill>
        <p:spPr>
          <a:xfrm>
            <a:off x="3117850" y="1569085"/>
            <a:ext cx="5863590" cy="3051175"/>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674370" y="146050"/>
            <a:ext cx="7040880" cy="922020"/>
          </a:xfrm>
          <a:prstGeom prst="rect">
            <a:avLst/>
          </a:prstGeom>
          <a:noFill/>
        </p:spPr>
        <p:txBody>
          <a:bodyPr wrap="none" rtlCol="0" anchor="t">
            <a:spAutoFit/>
          </a:bodyPr>
          <a:lstStyle/>
          <a:p>
            <a:r>
              <a:rPr lang="zh-CN" altLang="en-US" b="1">
                <a:solidFill>
                  <a:srgbClr val="00B0F0"/>
                </a:solidFill>
                <a:sym typeface="+mn-ea"/>
              </a:rPr>
              <a:t>北斗</a:t>
            </a:r>
            <a:r>
              <a:rPr lang="zh-CN" altLang="en-US" b="1">
                <a:solidFill>
                  <a:schemeClr val="bg1"/>
                </a:solidFill>
                <a:sym typeface="+mn-ea"/>
              </a:rPr>
              <a:t>车辆定位</a:t>
            </a:r>
            <a:br>
              <a:rPr lang="zh-CN" altLang="en-US" b="1">
                <a:solidFill>
                  <a:schemeClr val="bg1"/>
                </a:solidFill>
                <a:sym typeface="+mn-ea"/>
              </a:rPr>
            </a:br>
            <a:r>
              <a:rPr lang="zh-CN" altLang="en-US">
                <a:solidFill>
                  <a:schemeClr val="bg1"/>
                </a:solidFill>
                <a:sym typeface="+mn-ea"/>
              </a:rPr>
              <a:t>在地图上显示车辆名称和位置信息，点击可进入车辆的详细信息页面</a:t>
            </a:r>
            <a:endParaRPr lang="zh-CN" altLang="en-US">
              <a:solidFill>
                <a:schemeClr val="bg1"/>
              </a:solidFill>
              <a:sym typeface="+mn-ea"/>
            </a:endParaRPr>
          </a:p>
          <a:p>
            <a:endParaRPr lang="zh-CN" altLang="en-US">
              <a:solidFill>
                <a:schemeClr val="bg1"/>
              </a:solidFill>
              <a:sym typeface="+mn-ea"/>
            </a:endParaRPr>
          </a:p>
        </p:txBody>
      </p:sp>
      <p:pic>
        <p:nvPicPr>
          <p:cNvPr id="4" name="内容占位符 4"/>
          <p:cNvPicPr>
            <a:picLocks noChangeAspect="1"/>
          </p:cNvPicPr>
          <p:nvPr/>
        </p:nvPicPr>
        <p:blipFill>
          <a:blip r:embed="rId1"/>
          <a:stretch>
            <a:fillRect/>
          </a:stretch>
        </p:blipFill>
        <p:spPr>
          <a:xfrm>
            <a:off x="674370" y="1115060"/>
            <a:ext cx="7342505" cy="3947795"/>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233170" y="224790"/>
            <a:ext cx="6151880" cy="922020"/>
          </a:xfrm>
          <a:prstGeom prst="rect">
            <a:avLst/>
          </a:prstGeom>
          <a:noFill/>
        </p:spPr>
        <p:txBody>
          <a:bodyPr wrap="none" rtlCol="0" anchor="t">
            <a:spAutoFit/>
          </a:bodyPr>
          <a:lstStyle/>
          <a:p>
            <a:r>
              <a:rPr lang="zh-CN" altLang="en-US" b="1">
                <a:solidFill>
                  <a:schemeClr val="bg1"/>
                </a:solidFill>
                <a:sym typeface="+mn-ea"/>
              </a:rPr>
              <a:t>车辆信息和车辆运行状态</a:t>
            </a:r>
            <a:br>
              <a:rPr lang="zh-CN" altLang="en-US" b="1">
                <a:solidFill>
                  <a:schemeClr val="bg1"/>
                </a:solidFill>
                <a:sym typeface="+mn-ea"/>
              </a:rPr>
            </a:br>
            <a:r>
              <a:rPr lang="zh-CN" altLang="en-US">
                <a:solidFill>
                  <a:schemeClr val="bg1"/>
                </a:solidFill>
                <a:sym typeface="+mn-ea"/>
              </a:rPr>
              <a:t>显示车辆</a:t>
            </a:r>
            <a:r>
              <a:rPr lang="en-US" altLang="zh-CN">
                <a:solidFill>
                  <a:schemeClr val="bg1"/>
                </a:solidFill>
                <a:sym typeface="+mn-ea"/>
              </a:rPr>
              <a:t>GPS</a:t>
            </a:r>
            <a:r>
              <a:rPr lang="zh-CN" altLang="en-US">
                <a:solidFill>
                  <a:schemeClr val="bg1"/>
                </a:solidFill>
                <a:sym typeface="+mn-ea"/>
              </a:rPr>
              <a:t>地理信息，车辆属性，车辆上的运行状态信息</a:t>
            </a:r>
            <a:br>
              <a:rPr lang="zh-CN" altLang="en-US">
                <a:solidFill>
                  <a:schemeClr val="bg1"/>
                </a:solidFill>
                <a:sym typeface="+mn-ea"/>
              </a:rPr>
            </a:br>
            <a:endParaRPr lang="zh-CN" altLang="en-US">
              <a:solidFill>
                <a:schemeClr val="bg1"/>
              </a:solidFill>
              <a:sym typeface="+mn-ea"/>
            </a:endParaRPr>
          </a:p>
        </p:txBody>
      </p:sp>
      <p:pic>
        <p:nvPicPr>
          <p:cNvPr id="26627" name="Picture 4"/>
          <p:cNvPicPr>
            <a:picLocks noChangeAspect="1" noChangeArrowheads="1"/>
          </p:cNvPicPr>
          <p:nvPr/>
        </p:nvPicPr>
        <p:blipFill>
          <a:blip r:embed="rId1"/>
          <a:srcRect/>
          <a:stretch>
            <a:fillRect/>
          </a:stretch>
        </p:blipFill>
        <p:spPr bwMode="auto">
          <a:xfrm>
            <a:off x="2545080" y="1033145"/>
            <a:ext cx="4274820" cy="4337685"/>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086100" y="433070"/>
            <a:ext cx="3509010" cy="368300"/>
          </a:xfrm>
          <a:prstGeom prst="rect">
            <a:avLst/>
          </a:prstGeom>
          <a:noFill/>
        </p:spPr>
        <p:txBody>
          <a:bodyPr wrap="square" rtlCol="0" anchor="t">
            <a:spAutoFit/>
          </a:bodyPr>
          <a:lstStyle/>
          <a:p>
            <a:r>
              <a:rPr lang="zh-CN" altLang="en-US">
                <a:solidFill>
                  <a:schemeClr val="bg1"/>
                </a:solidFill>
                <a:sym typeface="+mn-ea"/>
              </a:rPr>
              <a:t>安全驾驶行为统计</a:t>
            </a:r>
            <a:endParaRPr lang="zh-CN" altLang="en-US">
              <a:solidFill>
                <a:schemeClr val="bg1"/>
              </a:solidFill>
              <a:sym typeface="+mn-ea"/>
            </a:endParaRPr>
          </a:p>
        </p:txBody>
      </p:sp>
      <p:pic>
        <p:nvPicPr>
          <p:cNvPr id="4" name="内容占位符 3"/>
          <p:cNvPicPr>
            <a:picLocks noChangeAspect="1"/>
          </p:cNvPicPr>
          <p:nvPr/>
        </p:nvPicPr>
        <p:blipFill>
          <a:blip r:embed="rId1"/>
          <a:stretch>
            <a:fillRect/>
          </a:stretch>
        </p:blipFill>
        <p:spPr>
          <a:xfrm>
            <a:off x="996950" y="951865"/>
            <a:ext cx="6300470" cy="4570095"/>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63290" y="330200"/>
            <a:ext cx="3230880" cy="706755"/>
          </a:xfrm>
          <a:prstGeom prst="rect">
            <a:avLst/>
          </a:prstGeom>
          <a:noFill/>
        </p:spPr>
        <p:txBody>
          <a:bodyPr wrap="none" rtlCol="0" anchor="t">
            <a:spAutoFit/>
          </a:bodyPr>
          <a:lstStyle/>
          <a:p>
            <a:r>
              <a:rPr lang="zh-CN" altLang="en-US" sz="4000">
                <a:solidFill>
                  <a:schemeClr val="bg1"/>
                </a:solidFill>
                <a:sym typeface="+mn-ea"/>
              </a:rPr>
              <a:t>疲劳驾驶统计</a:t>
            </a:r>
            <a:endParaRPr lang="zh-CN" altLang="en-US" sz="4000">
              <a:solidFill>
                <a:schemeClr val="bg1"/>
              </a:solidFill>
              <a:sym typeface="+mn-ea"/>
            </a:endParaRPr>
          </a:p>
        </p:txBody>
      </p:sp>
      <p:pic>
        <p:nvPicPr>
          <p:cNvPr id="4" name="内容占位符 3"/>
          <p:cNvPicPr>
            <a:picLocks noChangeAspect="1"/>
          </p:cNvPicPr>
          <p:nvPr/>
        </p:nvPicPr>
        <p:blipFill>
          <a:blip r:embed="rId1"/>
          <a:stretch>
            <a:fillRect/>
          </a:stretch>
        </p:blipFill>
        <p:spPr>
          <a:xfrm>
            <a:off x="450850" y="1452245"/>
            <a:ext cx="8099425" cy="386842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063240" y="215900"/>
            <a:ext cx="3230880" cy="706755"/>
          </a:xfrm>
          <a:prstGeom prst="rect">
            <a:avLst/>
          </a:prstGeom>
          <a:noFill/>
        </p:spPr>
        <p:txBody>
          <a:bodyPr wrap="none" rtlCol="0" anchor="t">
            <a:spAutoFit/>
          </a:bodyPr>
          <a:lstStyle/>
          <a:p>
            <a:r>
              <a:rPr lang="zh-CN" altLang="en-US" sz="4000">
                <a:solidFill>
                  <a:schemeClr val="bg1"/>
                </a:solidFill>
                <a:sym typeface="+mn-ea"/>
              </a:rPr>
              <a:t>行车里程统计</a:t>
            </a:r>
            <a:endParaRPr lang="zh-CN" altLang="en-US" sz="4000">
              <a:solidFill>
                <a:schemeClr val="bg1"/>
              </a:solidFill>
              <a:sym typeface="+mn-ea"/>
            </a:endParaRPr>
          </a:p>
        </p:txBody>
      </p:sp>
      <p:pic>
        <p:nvPicPr>
          <p:cNvPr id="6" name="内容占位符 5"/>
          <p:cNvPicPr>
            <a:picLocks noChangeAspect="1"/>
          </p:cNvPicPr>
          <p:nvPr/>
        </p:nvPicPr>
        <p:blipFill>
          <a:blip r:embed="rId1"/>
          <a:stretch>
            <a:fillRect/>
          </a:stretch>
        </p:blipFill>
        <p:spPr>
          <a:xfrm>
            <a:off x="520065" y="1403350"/>
            <a:ext cx="7959725" cy="396748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246120" y="284480"/>
            <a:ext cx="2214880" cy="706755"/>
          </a:xfrm>
          <a:prstGeom prst="rect">
            <a:avLst/>
          </a:prstGeom>
          <a:noFill/>
        </p:spPr>
        <p:txBody>
          <a:bodyPr wrap="none" rtlCol="0" anchor="t">
            <a:spAutoFit/>
          </a:bodyPr>
          <a:lstStyle/>
          <a:p>
            <a:r>
              <a:rPr lang="zh-CN" altLang="en-US" sz="4000">
                <a:solidFill>
                  <a:schemeClr val="bg1"/>
                </a:solidFill>
                <a:sym typeface="+mn-ea"/>
              </a:rPr>
              <a:t>油量统计</a:t>
            </a:r>
            <a:endParaRPr lang="zh-CN" altLang="en-US" sz="4000">
              <a:solidFill>
                <a:schemeClr val="bg1"/>
              </a:solidFill>
              <a:sym typeface="+mn-ea"/>
            </a:endParaRPr>
          </a:p>
        </p:txBody>
      </p:sp>
      <p:pic>
        <p:nvPicPr>
          <p:cNvPr id="4" name="内容占位符 3"/>
          <p:cNvPicPr>
            <a:picLocks noChangeAspect="1"/>
          </p:cNvPicPr>
          <p:nvPr/>
        </p:nvPicPr>
        <p:blipFill>
          <a:blip r:embed="rId1"/>
          <a:stretch>
            <a:fillRect/>
          </a:stretch>
        </p:blipFill>
        <p:spPr>
          <a:xfrm>
            <a:off x="755650" y="1403350"/>
            <a:ext cx="7489190" cy="396748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bwMode="auto">
      <p:bgPr>
        <a:solidFill>
          <a:schemeClr val="bg1">
            <a:lumMod val="95000"/>
          </a:schemeClr>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895058" y="3392569"/>
            <a:ext cx="392909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42976" y="857236"/>
            <a:ext cx="1428760"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超宽电压</a:t>
            </a:r>
            <a:endParaRPr kumimoji="0" lang="zh-CN" altLang="en-US" sz="24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792595" y="5429250"/>
            <a:ext cx="235140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sp>
        <p:nvSpPr>
          <p:cNvPr id="37" name="矩形 36"/>
          <p:cNvSpPr/>
          <p:nvPr/>
        </p:nvSpPr>
        <p:spPr>
          <a:xfrm>
            <a:off x="644813" y="1642735"/>
            <a:ext cx="3214710" cy="3970318"/>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●专业车载电源设计、</a:t>
            </a:r>
            <a:r>
              <a:rPr lang="en-US" altLang="zh-CN" dirty="0">
                <a:latin typeface="Calibri" panose="020F0502020204030204" pitchFamily="34" charset="0"/>
                <a:ea typeface="微软雅黑" panose="020B0503020204020204" pitchFamily="34" charset="-122"/>
                <a:sym typeface="Calibri" panose="020F0502020204030204" pitchFamily="34" charset="0"/>
              </a:rPr>
              <a:t>10—</a:t>
            </a:r>
            <a:r>
              <a:rPr lang="en-US" altLang="en-US" dirty="0">
                <a:latin typeface="Calibri" panose="020F0502020204030204" pitchFamily="34" charset="0"/>
                <a:ea typeface="微软雅黑" panose="020B0503020204020204" pitchFamily="34" charset="-122"/>
                <a:sym typeface="Calibri" panose="020F0502020204030204" pitchFamily="34" charset="0"/>
              </a:rPr>
              <a:t>36V</a:t>
            </a:r>
            <a:r>
              <a:rPr lang="zh-CN" altLang="en-US" dirty="0">
                <a:latin typeface="Calibri" panose="020F0502020204030204" pitchFamily="34" charset="0"/>
                <a:ea typeface="微软雅黑" panose="020B0503020204020204" pitchFamily="34" charset="-122"/>
                <a:sym typeface="Calibri" panose="020F0502020204030204" pitchFamily="34" charset="0"/>
              </a:rPr>
              <a:t>直流宽电压输入适用于多种车型</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●欠压、短路、反接等多种保护电路</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en-US" altLang="en-US" dirty="0">
                <a:latin typeface="Calibri" panose="020F0502020204030204" pitchFamily="34" charset="0"/>
                <a:ea typeface="微软雅黑" panose="020B0503020204020204" pitchFamily="34" charset="-122"/>
                <a:sym typeface="Calibri" panose="020F0502020204030204" pitchFamily="34" charset="0"/>
              </a:rPr>
              <a:t>5VDC</a:t>
            </a:r>
            <a:r>
              <a:rPr lang="zh-CN" altLang="en-US" dirty="0">
                <a:latin typeface="Calibri" panose="020F0502020204030204" pitchFamily="34" charset="0"/>
                <a:ea typeface="微软雅黑" panose="020B0503020204020204" pitchFamily="34" charset="-122"/>
                <a:sym typeface="Calibri" panose="020F0502020204030204" pitchFamily="34" charset="0"/>
              </a:rPr>
              <a:t>电源输出，可为摄像机、小屏幕等外设多个周边设备供电。</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93" name="Group 9"/>
          <p:cNvGrpSpPr/>
          <p:nvPr/>
        </p:nvGrpSpPr>
        <p:grpSpPr bwMode="auto">
          <a:xfrm>
            <a:off x="0" y="0"/>
            <a:ext cx="714348" cy="500066"/>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100" name="Group 11"/>
            <p:cNvGrpSpPr/>
            <p:nvPr/>
          </p:nvGrpSpPr>
          <p:grpSpPr bwMode="auto">
            <a:xfrm rot="10082854">
              <a:off x="3" y="745"/>
              <a:ext cx="932" cy="228"/>
              <a:chOff x="-6" y="-3"/>
              <a:chExt cx="963" cy="233"/>
            </a:xfrm>
          </p:grpSpPr>
          <p:grpSp>
            <p:nvGrpSpPr>
              <p:cNvPr id="127" name="Group 12"/>
              <p:cNvGrpSpPr/>
              <p:nvPr/>
            </p:nvGrpSpPr>
            <p:grpSpPr bwMode="auto">
              <a:xfrm rot="-9970459" flipH="1" flipV="1">
                <a:off x="-6" y="-3"/>
                <a:ext cx="963" cy="233"/>
                <a:chOff x="-3" y="0"/>
                <a:chExt cx="899" cy="235"/>
              </a:xfrm>
            </p:grpSpPr>
            <p:grpSp>
              <p:nvGrpSpPr>
                <p:cNvPr id="139"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0"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28" name="Group 23"/>
              <p:cNvGrpSpPr/>
              <p:nvPr/>
            </p:nvGrpSpPr>
            <p:grpSpPr bwMode="auto">
              <a:xfrm rot="-9970459" flipH="1" flipV="1">
                <a:off x="80" y="23"/>
                <a:ext cx="787" cy="191"/>
                <a:chOff x="-3" y="0"/>
                <a:chExt cx="899" cy="235"/>
              </a:xfrm>
            </p:grpSpPr>
            <p:grpSp>
              <p:nvGrpSpPr>
                <p:cNvPr id="129"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0"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1" name="Group 34"/>
            <p:cNvGrpSpPr/>
            <p:nvPr/>
          </p:nvGrpSpPr>
          <p:grpSpPr bwMode="auto">
            <a:xfrm>
              <a:off x="411" y="103"/>
              <a:ext cx="932" cy="228"/>
              <a:chOff x="-6" y="-3"/>
              <a:chExt cx="963" cy="233"/>
            </a:xfrm>
          </p:grpSpPr>
          <p:grpSp>
            <p:nvGrpSpPr>
              <p:cNvPr id="102" name="Group 35"/>
              <p:cNvGrpSpPr/>
              <p:nvPr/>
            </p:nvGrpSpPr>
            <p:grpSpPr bwMode="auto">
              <a:xfrm rot="-9970459" flipH="1" flipV="1">
                <a:off x="-6" y="-3"/>
                <a:ext cx="963" cy="233"/>
                <a:chOff x="-3" y="0"/>
                <a:chExt cx="899" cy="235"/>
              </a:xfrm>
            </p:grpSpPr>
            <p:grpSp>
              <p:nvGrpSpPr>
                <p:cNvPr id="117"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8"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03" name="Group 46"/>
              <p:cNvGrpSpPr/>
              <p:nvPr/>
            </p:nvGrpSpPr>
            <p:grpSpPr bwMode="auto">
              <a:xfrm rot="-9970459" flipH="1" flipV="1">
                <a:off x="80" y="23"/>
                <a:ext cx="787" cy="191"/>
                <a:chOff x="-3" y="0"/>
                <a:chExt cx="899" cy="235"/>
              </a:xfrm>
            </p:grpSpPr>
            <p:grpSp>
              <p:nvGrpSpPr>
                <p:cNvPr id="104"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05"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42844" y="0"/>
            <a:ext cx="357190"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19" name="图片 18"/>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930650" y="1428115"/>
            <a:ext cx="4925695" cy="3715385"/>
          </a:xfrm>
          <a:prstGeom prst="rect">
            <a:avLst/>
          </a:prstGeom>
          <a:ln w="38100" cap="sq">
            <a:solidFill>
              <a:srgbClr val="00B0F0"/>
            </a:solidFill>
            <a:prstDash val="solid"/>
            <a:miter lim="800000"/>
            <a:headEnd/>
            <a:tailEnd/>
          </a:ln>
          <a:effectLst>
            <a:outerShdw blurRad="50800" dist="38100" dir="2700000" algn="tl" rotWithShape="0">
              <a:srgbClr val="000000">
                <a:alpha val="43000"/>
              </a:srgbClr>
            </a:outerShdw>
          </a:effectLst>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1" name="直接连接符 90"/>
          <p:cNvCxnSpPr/>
          <p:nvPr/>
        </p:nvCxnSpPr>
        <p:spPr bwMode="auto">
          <a:xfrm rot="5400000">
            <a:off x="1786315" y="3142855"/>
            <a:ext cx="385765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071538" y="1000112"/>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超低功耗</a:t>
            </a:r>
            <a:endPar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sp>
        <p:nvSpPr>
          <p:cNvPr id="37" name="矩形 36"/>
          <p:cNvSpPr/>
          <p:nvPr/>
        </p:nvSpPr>
        <p:spPr>
          <a:xfrm>
            <a:off x="285720" y="1785930"/>
            <a:ext cx="3357586" cy="2308324"/>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●内置智能电源管理识别系统，低电自动关机，熄火低功耗</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en-US" altLang="zh-CN" dirty="0">
                <a:latin typeface="Calibri" panose="020F0502020204030204" pitchFamily="34" charset="0"/>
                <a:ea typeface="微软雅黑" panose="020B0503020204020204" pitchFamily="34" charset="-122"/>
                <a:sym typeface="Calibri" panose="020F0502020204030204" pitchFamily="34" charset="0"/>
              </a:rPr>
              <a:t>12V</a:t>
            </a:r>
            <a:r>
              <a:rPr lang="zh-CN" altLang="en-US" dirty="0">
                <a:latin typeface="Calibri" panose="020F0502020204030204" pitchFamily="34" charset="0"/>
                <a:ea typeface="微软雅黑" panose="020B0503020204020204" pitchFamily="34" charset="-122"/>
                <a:sym typeface="Calibri" panose="020F0502020204030204" pitchFamily="34" charset="0"/>
              </a:rPr>
              <a:t>电瓶待机：</a:t>
            </a:r>
            <a:r>
              <a:rPr lang="en-US" altLang="zh-CN" dirty="0">
                <a:latin typeface="Calibri" panose="020F0502020204030204" pitchFamily="34" charset="0"/>
                <a:ea typeface="微软雅黑" panose="020B0503020204020204" pitchFamily="34" charset="-122"/>
                <a:sym typeface="Calibri" panose="020F0502020204030204" pitchFamily="34" charset="0"/>
              </a:rPr>
              <a:t>3.09mA</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pPr defTabSz="955675"/>
            <a:r>
              <a:rPr lang="zh-CN" altLang="en-US" dirty="0">
                <a:latin typeface="Calibri" panose="020F0502020204030204" pitchFamily="34" charset="0"/>
                <a:ea typeface="微软雅黑" panose="020B0503020204020204" pitchFamily="34" charset="-122"/>
                <a:sym typeface="Calibri" panose="020F0502020204030204" pitchFamily="34" charset="0"/>
              </a:rPr>
              <a:t>●防止长时间待机放光电瓶，导致无法点火</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sp>
        <p:nvSpPr>
          <p:cNvPr id="39" name="矩形 38"/>
          <p:cNvSpPr/>
          <p:nvPr/>
        </p:nvSpPr>
        <p:spPr bwMode="auto">
          <a:xfrm>
            <a:off x="4071934" y="1071550"/>
            <a:ext cx="4929190" cy="64294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2800" dirty="0">
                <a:latin typeface="Calibri" panose="020F0502020204030204" pitchFamily="34" charset="0"/>
                <a:ea typeface="微软雅黑" panose="020B0503020204020204" pitchFamily="34" charset="-122"/>
                <a:sym typeface="Calibri" panose="020F0502020204030204" pitchFamily="34" charset="0"/>
              </a:rPr>
              <a:t>12</a:t>
            </a:r>
            <a:r>
              <a:rPr lang="en-US" altLang="zh-CN" sz="2000" dirty="0">
                <a:latin typeface="Calibri" panose="020F0502020204030204" pitchFamily="34" charset="0"/>
                <a:ea typeface="微软雅黑" panose="020B0503020204020204" pitchFamily="34" charset="-122"/>
                <a:sym typeface="Calibri" panose="020F0502020204030204" pitchFamily="34" charset="0"/>
              </a:rPr>
              <a:t>V</a:t>
            </a:r>
            <a:r>
              <a:rPr lang="zh-CN" altLang="en-US" dirty="0">
                <a:latin typeface="Calibri" panose="020F0502020204030204" pitchFamily="34" charset="0"/>
                <a:ea typeface="微软雅黑" panose="020B0503020204020204" pitchFamily="34" charset="-122"/>
                <a:sym typeface="Calibri" panose="020F0502020204030204" pitchFamily="34" charset="0"/>
              </a:rPr>
              <a:t>电压输入，</a:t>
            </a:r>
            <a:r>
              <a:rPr lang="en-US" altLang="zh-CN" dirty="0">
                <a:latin typeface="Calibri" panose="020F0502020204030204" pitchFamily="34" charset="0"/>
                <a:ea typeface="微软雅黑" panose="020B0503020204020204" pitchFamily="34" charset="-122"/>
                <a:sym typeface="Calibri" panose="020F0502020204030204" pitchFamily="34" charset="0"/>
              </a:rPr>
              <a:t>ACC</a:t>
            </a:r>
            <a:r>
              <a:rPr lang="zh-CN" altLang="en-US" dirty="0">
                <a:latin typeface="Calibri" panose="020F0502020204030204" pitchFamily="34" charset="0"/>
                <a:ea typeface="微软雅黑" panose="020B0503020204020204" pitchFamily="34" charset="-122"/>
                <a:sym typeface="Calibri" panose="020F0502020204030204" pitchFamily="34" charset="0"/>
              </a:rPr>
              <a:t>熄火后设备待机为</a:t>
            </a:r>
            <a:r>
              <a:rPr lang="en-US" altLang="zh-CN" dirty="0">
                <a:latin typeface="Calibri" panose="020F0502020204030204" pitchFamily="34" charset="0"/>
                <a:ea typeface="微软雅黑" panose="020B0503020204020204" pitchFamily="34" charset="-122"/>
                <a:sym typeface="Calibri" panose="020F0502020204030204" pitchFamily="34" charset="0"/>
              </a:rPr>
              <a:t>3.09mA (</a:t>
            </a:r>
            <a:r>
              <a:rPr lang="zh-CN" altLang="en-US" dirty="0">
                <a:latin typeface="Calibri" panose="020F0502020204030204" pitchFamily="34" charset="0"/>
                <a:ea typeface="微软雅黑" panose="020B0503020204020204" pitchFamily="34" charset="-122"/>
                <a:sym typeface="Calibri" panose="020F0502020204030204" pitchFamily="34" charset="0"/>
              </a:rPr>
              <a:t>如使用</a:t>
            </a:r>
            <a:r>
              <a:rPr lang="en-US" altLang="zh-CN" dirty="0">
                <a:latin typeface="Calibri" panose="020F0502020204030204" pitchFamily="34" charset="0"/>
                <a:ea typeface="微软雅黑" panose="020B0503020204020204" pitchFamily="34" charset="-122"/>
                <a:sym typeface="Calibri" panose="020F0502020204030204" pitchFamily="34" charset="0"/>
              </a:rPr>
              <a:t>45Ah</a:t>
            </a:r>
            <a:r>
              <a:rPr lang="zh-CN" altLang="en-US" dirty="0">
                <a:latin typeface="Calibri" panose="020F0502020204030204" pitchFamily="34" charset="0"/>
                <a:ea typeface="微软雅黑" panose="020B0503020204020204" pitchFamily="34" charset="-122"/>
                <a:sym typeface="Calibri" panose="020F0502020204030204" pitchFamily="34" charset="0"/>
              </a:rPr>
              <a:t>电平可待机</a:t>
            </a:r>
            <a:r>
              <a:rPr lang="en-US" altLang="zh-CN" dirty="0">
                <a:latin typeface="Calibri" panose="020F0502020204030204" pitchFamily="34" charset="0"/>
                <a:ea typeface="微软雅黑" panose="020B0503020204020204" pitchFamily="34" charset="-122"/>
                <a:sym typeface="Calibri" panose="020F0502020204030204" pitchFamily="34" charset="0"/>
              </a:rPr>
              <a:t>500</a:t>
            </a:r>
            <a:r>
              <a:rPr lang="zh-CN" altLang="en-US" dirty="0">
                <a:latin typeface="Calibri" panose="020F0502020204030204" pitchFamily="34" charset="0"/>
                <a:ea typeface="微软雅黑" panose="020B0503020204020204" pitchFamily="34" charset="-122"/>
                <a:sym typeface="Calibri" panose="020F0502020204030204" pitchFamily="34" charset="0"/>
              </a:rPr>
              <a:t>天以上</a:t>
            </a:r>
            <a:r>
              <a:rPr lang="en-US" altLang="zh-CN" dirty="0">
                <a:latin typeface="Calibri" panose="020F0502020204030204" pitchFamily="34" charset="0"/>
                <a:ea typeface="微软雅黑" panose="020B0503020204020204" pitchFamily="34" charset="-122"/>
                <a:sym typeface="Calibri" panose="020F0502020204030204" pitchFamily="34" charset="0"/>
              </a:rPr>
              <a:t>)</a:t>
            </a:r>
            <a:endParaRPr kumimoji="0" lang="zh-CN" altLang="en-US" b="0" i="0" u="none" strike="noStrike" cap="none" normalizeH="0" baseline="0" dirty="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61" name="Picture 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214810" y="2214558"/>
            <a:ext cx="4500594" cy="2746118"/>
          </a:xfrm>
          <a:prstGeom prst="rect">
            <a:avLst/>
          </a:prstGeom>
          <a:ln w="88900" cap="sq" cmpd="thickThin">
            <a:solidFill>
              <a:srgbClr val="000000"/>
            </a:solidFill>
            <a:prstDash val="solid"/>
            <a:miter lim="800000"/>
            <a:headEnd/>
            <a:tailEnd/>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428596" y="571484"/>
            <a:ext cx="571504" cy="142876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a:solidFill>
                  <a:schemeClr val="accent1">
                    <a:lumMod val="60000"/>
                    <a:lumOff val="40000"/>
                  </a:schemeClr>
                </a:solidFill>
              </a:rPr>
              <a:t>超级电容</a:t>
            </a:r>
            <a:endPar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500562" y="1643054"/>
            <a:ext cx="4071966" cy="292895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6825615" y="5385435"/>
            <a:ext cx="243840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i="1" dirty="0"/>
              <a:t>RSB-6504-4G</a:t>
            </a:r>
            <a:r>
              <a:rPr kumimoji="0" lang="zh-CN" altLang="en-US" sz="1200" b="0" i="1" u="none" strike="noStrike" cap="none" normalizeH="0" baseline="0" dirty="0">
                <a:ln>
                  <a:noFill/>
                </a:ln>
                <a:effectLst/>
                <a:latin typeface="Arial" panose="020B0604020202020204" pitchFamily="34" charset="0"/>
                <a:ea typeface="宋体" panose="02010600030101010101" pitchFamily="2" charset="-122"/>
              </a:rPr>
              <a:t>产品介绍</a:t>
            </a:r>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sp>
        <p:nvSpPr>
          <p:cNvPr id="37" name="矩形 36"/>
          <p:cNvSpPr/>
          <p:nvPr/>
        </p:nvSpPr>
        <p:spPr>
          <a:xfrm>
            <a:off x="1000100" y="928674"/>
            <a:ext cx="8001056" cy="1753235"/>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zh-CN" altLang="en-US" dirty="0"/>
              <a:t>内置超级电容，避免异常断电时的数据丢失和</a:t>
            </a:r>
            <a:r>
              <a:rPr lang="zh-CN" altLang="en-US" dirty="0">
                <a:latin typeface="宋体" panose="02010600030101010101" pitchFamily="2" charset="-122"/>
              </a:rPr>
              <a:t>硬盘和</a:t>
            </a:r>
            <a:r>
              <a:rPr lang="en-US" altLang="zh-CN" dirty="0">
                <a:latin typeface="宋体" panose="02010600030101010101" pitchFamily="2" charset="-122"/>
              </a:rPr>
              <a:t>SD</a:t>
            </a:r>
            <a:r>
              <a:rPr lang="zh-CN" altLang="en-US" dirty="0">
                <a:latin typeface="宋体" panose="02010600030101010101" pitchFamily="2" charset="-122"/>
              </a:rPr>
              <a:t>卡</a:t>
            </a:r>
            <a:r>
              <a:rPr lang="zh-CN" altLang="en-US" dirty="0"/>
              <a:t>损坏</a:t>
            </a:r>
            <a:r>
              <a:rPr lang="en-US" altLang="zh-CN" dirty="0"/>
              <a:t>,</a:t>
            </a:r>
            <a:r>
              <a:rPr lang="zh-CN" altLang="en-US" dirty="0"/>
              <a:t>有效保护数据安全！</a:t>
            </a:r>
            <a:endParaRPr lang="en-US" altLang="zh-CN" dirty="0"/>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zh-CN" altLang="en-US" dirty="0"/>
              <a:t>异常断电后启用超级电容电源，正常维持</a:t>
            </a:r>
            <a:r>
              <a:rPr lang="en-US" altLang="zh-CN" dirty="0">
                <a:latin typeface="宋体" panose="02010600030101010101" pitchFamily="2" charset="-122"/>
              </a:rPr>
              <a:t>4</a:t>
            </a:r>
            <a:r>
              <a:rPr lang="zh-CN" altLang="en-US" dirty="0"/>
              <a:t>秒以上</a:t>
            </a:r>
            <a:endParaRPr lang="en-US" altLang="zh-CN" dirty="0"/>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en-US" altLang="zh-CN" dirty="0">
                <a:latin typeface="宋体" panose="02010600030101010101" pitchFamily="2" charset="-122"/>
              </a:rPr>
              <a:t>4</a:t>
            </a:r>
            <a:r>
              <a:rPr lang="zh-CN" altLang="en-US" dirty="0"/>
              <a:t>秒保存关键时刻录像，所有数据保存到硬盘和</a:t>
            </a:r>
            <a:r>
              <a:rPr lang="en-US" altLang="zh-CN" dirty="0">
                <a:latin typeface="宋体" panose="02010600030101010101" pitchFamily="2" charset="-122"/>
              </a:rPr>
              <a:t>SD</a:t>
            </a:r>
            <a:r>
              <a:rPr lang="zh-CN" altLang="en-US" dirty="0"/>
              <a:t>卡</a:t>
            </a:r>
            <a:endParaRPr lang="en-US" altLang="zh-CN" dirty="0"/>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zh-CN" altLang="en-US" dirty="0"/>
              <a:t>执行系统关机，保证数据完整性及硬盘和</a:t>
            </a:r>
            <a:r>
              <a:rPr lang="en-US" altLang="zh-CN" dirty="0">
                <a:latin typeface="宋体" panose="02010600030101010101" pitchFamily="2" charset="-122"/>
              </a:rPr>
              <a:t>SD</a:t>
            </a:r>
            <a:r>
              <a:rPr lang="zh-CN" altLang="en-US" dirty="0"/>
              <a:t>卡安全</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62" name="图片 61" descr="chaojidianrong.jpg"/>
          <p:cNvPicPr>
            <a:picLocks noChangeAspect="1"/>
          </p:cNvPicPr>
          <p:nvPr/>
        </p:nvPicPr>
        <p:blipFill>
          <a:blip r:embed="rId1"/>
          <a:stretch>
            <a:fillRect/>
          </a:stretch>
        </p:blipFill>
        <p:spPr>
          <a:xfrm>
            <a:off x="2428860" y="2357434"/>
            <a:ext cx="4000528" cy="27860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857224" y="1142988"/>
            <a:ext cx="2428892"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视频兼容性好</a:t>
            </a:r>
            <a:endPar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8" name="矩形 107"/>
          <p:cNvSpPr/>
          <p:nvPr/>
        </p:nvSpPr>
        <p:spPr bwMode="auto">
          <a:xfrm>
            <a:off x="4214810" y="500046"/>
            <a:ext cx="3143272" cy="142874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p>
        </p:txBody>
      </p:sp>
      <p:sp>
        <p:nvSpPr>
          <p:cNvPr id="109" name="矩形 108"/>
          <p:cNvSpPr/>
          <p:nvPr/>
        </p:nvSpPr>
        <p:spPr bwMode="auto">
          <a:xfrm>
            <a:off x="7143768" y="5429268"/>
            <a:ext cx="2143140"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sp>
        <p:nvSpPr>
          <p:cNvPr id="37" name="矩形 36"/>
          <p:cNvSpPr/>
          <p:nvPr/>
        </p:nvSpPr>
        <p:spPr>
          <a:xfrm>
            <a:off x="571472" y="1785930"/>
            <a:ext cx="2928958" cy="3416320"/>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en-US" altLang="en-US" dirty="0">
                <a:latin typeface="Calibri" panose="020F0502020204030204" pitchFamily="34" charset="0"/>
                <a:ea typeface="微软雅黑" panose="020B0503020204020204" pitchFamily="34" charset="-122"/>
                <a:sym typeface="Calibri" panose="020F0502020204030204" pitchFamily="34" charset="0"/>
              </a:rPr>
              <a:t> 4</a:t>
            </a:r>
            <a:r>
              <a:rPr lang="zh-CN" altLang="en-US" dirty="0">
                <a:latin typeface="Calibri" panose="020F0502020204030204" pitchFamily="34" charset="0"/>
                <a:ea typeface="微软雅黑" panose="020B0503020204020204" pitchFamily="34" charset="-122"/>
                <a:sym typeface="Calibri" panose="020F0502020204030204" pitchFamily="34" charset="0"/>
              </a:rPr>
              <a:t>路</a:t>
            </a:r>
            <a:r>
              <a:rPr lang="en-US" altLang="en-US" dirty="0">
                <a:latin typeface="Calibri" panose="020F0502020204030204" pitchFamily="34" charset="0"/>
                <a:ea typeface="微软雅黑" panose="020B0503020204020204" pitchFamily="34" charset="-122"/>
                <a:sym typeface="Calibri" panose="020F0502020204030204" pitchFamily="34" charset="0"/>
              </a:rPr>
              <a:t>AHD</a:t>
            </a:r>
            <a:r>
              <a:rPr lang="zh-CN" altLang="en-US" dirty="0">
                <a:latin typeface="Calibri" panose="020F0502020204030204" pitchFamily="34" charset="0"/>
                <a:ea typeface="微软雅黑" panose="020B0503020204020204" pitchFamily="34" charset="-122"/>
                <a:sym typeface="Calibri" panose="020F0502020204030204" pitchFamily="34" charset="0"/>
              </a:rPr>
              <a:t>百万高清视频输入，向下兼容</a:t>
            </a:r>
            <a:r>
              <a:rPr lang="en-US" altLang="zh-CN" dirty="0">
                <a:latin typeface="Calibri" panose="020F0502020204030204" pitchFamily="34" charset="0"/>
                <a:ea typeface="微软雅黑" panose="020B0503020204020204" pitchFamily="34" charset="-122"/>
                <a:sym typeface="Calibri" panose="020F0502020204030204" pitchFamily="34" charset="0"/>
              </a:rPr>
              <a:t>960H/D1</a:t>
            </a:r>
            <a:r>
              <a:rPr lang="zh-CN" altLang="en-US" dirty="0">
                <a:latin typeface="Calibri" panose="020F0502020204030204" pitchFamily="34" charset="0"/>
                <a:ea typeface="微软雅黑" panose="020B0503020204020204" pitchFamily="34" charset="-122"/>
                <a:sym typeface="Calibri" panose="020F0502020204030204" pitchFamily="34" charset="0"/>
              </a:rPr>
              <a:t>模拟标清</a:t>
            </a:r>
            <a:r>
              <a:rPr lang="en-US" altLang="zh-CN" dirty="0">
                <a:latin typeface="Calibri" panose="020F0502020204030204" pitchFamily="34" charset="0"/>
                <a:ea typeface="微软雅黑" panose="020B0503020204020204" pitchFamily="34" charset="-122"/>
                <a:sym typeface="Calibri" panose="020F0502020204030204" pitchFamily="34" charset="0"/>
              </a:rPr>
              <a:t>,</a:t>
            </a:r>
            <a:r>
              <a:rPr lang="zh-CN" altLang="en-US" dirty="0">
                <a:latin typeface="Calibri" panose="020F0502020204030204" pitchFamily="34" charset="0"/>
                <a:ea typeface="微软雅黑" panose="020B0503020204020204" pitchFamily="34" charset="-122"/>
                <a:sym typeface="Calibri" panose="020F0502020204030204" pitchFamily="34" charset="0"/>
              </a:rPr>
              <a:t>兼容性好，组合方式多</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p>
          <a:p>
            <a:r>
              <a:rPr lang="zh-CN" altLang="en-US" dirty="0">
                <a:latin typeface="Calibri" panose="020F0502020204030204" pitchFamily="34" charset="0"/>
                <a:ea typeface="微软雅黑" panose="020B0503020204020204" pitchFamily="34" charset="-122"/>
                <a:sym typeface="Calibri" panose="020F0502020204030204" pitchFamily="34" charset="0"/>
              </a:rPr>
              <a:t>●支持</a:t>
            </a:r>
            <a:r>
              <a:rPr lang="en-US" altLang="en-US" dirty="0">
                <a:latin typeface="Calibri" panose="020F0502020204030204" pitchFamily="34" charset="0"/>
                <a:ea typeface="微软雅黑" panose="020B0503020204020204" pitchFamily="34" charset="-122"/>
                <a:sym typeface="Calibri" panose="020F0502020204030204" pitchFamily="34" charset="0"/>
              </a:rPr>
              <a:t>4</a:t>
            </a:r>
            <a:r>
              <a:rPr lang="zh-CN" altLang="en-US" dirty="0">
                <a:latin typeface="Calibri" panose="020F0502020204030204" pitchFamily="34" charset="0"/>
                <a:ea typeface="微软雅黑" panose="020B0503020204020204" pitchFamily="34" charset="-122"/>
                <a:sym typeface="Calibri" panose="020F0502020204030204" pitchFamily="34" charset="0"/>
              </a:rPr>
              <a:t>路视音频同步输入，</a:t>
            </a:r>
            <a:r>
              <a:rPr lang="en-US" altLang="zh-CN" dirty="0">
                <a:latin typeface="Calibri" panose="020F0502020204030204" pitchFamily="34" charset="0"/>
                <a:ea typeface="微软雅黑" panose="020B0503020204020204" pitchFamily="34" charset="-122"/>
                <a:sym typeface="Calibri" panose="020F0502020204030204" pitchFamily="34" charset="0"/>
              </a:rPr>
              <a:t>1</a:t>
            </a:r>
            <a:r>
              <a:rPr lang="zh-CN" altLang="en-US" dirty="0">
                <a:latin typeface="Calibri" panose="020F0502020204030204" pitchFamily="34" charset="0"/>
                <a:ea typeface="微软雅黑" panose="020B0503020204020204" pitchFamily="34" charset="-122"/>
                <a:sym typeface="Calibri" panose="020F0502020204030204" pitchFamily="34" charset="0"/>
              </a:rPr>
              <a:t>路视音频同步输出，</a:t>
            </a:r>
            <a:r>
              <a:rPr lang="en-US" altLang="zh-CN" dirty="0">
                <a:latin typeface="Calibri" panose="020F0502020204030204" pitchFamily="34" charset="0"/>
                <a:ea typeface="微软雅黑" panose="020B0503020204020204" pitchFamily="34" charset="-122"/>
                <a:sym typeface="Calibri" panose="020F0502020204030204" pitchFamily="34" charset="0"/>
              </a:rPr>
              <a:t>1</a:t>
            </a:r>
            <a:r>
              <a:rPr lang="zh-CN" altLang="en-US" dirty="0">
                <a:latin typeface="Calibri" panose="020F0502020204030204" pitchFamily="34" charset="0"/>
                <a:ea typeface="微软雅黑" panose="020B0503020204020204" pitchFamily="34" charset="-122"/>
                <a:sym typeface="Calibri" panose="020F0502020204030204" pitchFamily="34" charset="0"/>
              </a:rPr>
              <a:t>路</a:t>
            </a:r>
            <a:r>
              <a:rPr lang="en-US" altLang="zh-CN" dirty="0">
                <a:latin typeface="Calibri" panose="020F0502020204030204" pitchFamily="34" charset="0"/>
                <a:ea typeface="微软雅黑" panose="020B0503020204020204" pitchFamily="34" charset="-122"/>
                <a:sym typeface="Calibri" panose="020F0502020204030204" pitchFamily="34" charset="0"/>
              </a:rPr>
              <a:t>VGA</a:t>
            </a:r>
            <a:r>
              <a:rPr lang="zh-CN" altLang="en-US" dirty="0">
                <a:latin typeface="Calibri" panose="020F0502020204030204" pitchFamily="34" charset="0"/>
                <a:ea typeface="微软雅黑" panose="020B0503020204020204" pitchFamily="34" charset="-122"/>
                <a:sym typeface="Calibri" panose="020F0502020204030204" pitchFamily="34" charset="0"/>
              </a:rPr>
              <a:t>输出</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●实现</a:t>
            </a:r>
            <a:r>
              <a:rPr lang="en-US" altLang="en-US" dirty="0">
                <a:latin typeface="Calibri" panose="020F0502020204030204" pitchFamily="34" charset="0"/>
                <a:ea typeface="微软雅黑" panose="020B0503020204020204" pitchFamily="34" charset="-122"/>
                <a:sym typeface="Calibri" panose="020F0502020204030204" pitchFamily="34" charset="0"/>
              </a:rPr>
              <a:t>4</a:t>
            </a:r>
            <a:r>
              <a:rPr lang="zh-CN" altLang="en-US" dirty="0">
                <a:latin typeface="Calibri" panose="020F0502020204030204" pitchFamily="34" charset="0"/>
                <a:ea typeface="微软雅黑" panose="020B0503020204020204" pitchFamily="34" charset="-122"/>
                <a:sym typeface="Calibri" panose="020F0502020204030204" pitchFamily="34" charset="0"/>
              </a:rPr>
              <a:t>路</a:t>
            </a:r>
            <a:r>
              <a:rPr lang="en-US" altLang="en-US" dirty="0">
                <a:latin typeface="Calibri" panose="020F0502020204030204" pitchFamily="34" charset="0"/>
                <a:ea typeface="微软雅黑" panose="020B0503020204020204" pitchFamily="34" charset="-122"/>
                <a:sym typeface="Calibri" panose="020F0502020204030204" pitchFamily="34" charset="0"/>
              </a:rPr>
              <a:t>720P</a:t>
            </a:r>
            <a:r>
              <a:rPr lang="zh-CN" altLang="en-US" dirty="0">
                <a:latin typeface="Calibri" panose="020F0502020204030204" pitchFamily="34" charset="0"/>
                <a:ea typeface="微软雅黑" panose="020B0503020204020204" pitchFamily="34" charset="-122"/>
                <a:sym typeface="Calibri" panose="020F0502020204030204" pitchFamily="34" charset="0"/>
              </a:rPr>
              <a:t>高清实时本地录像。</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cxnSp>
        <p:nvCxnSpPr>
          <p:cNvPr id="65" name="直接连接符 64"/>
          <p:cNvCxnSpPr/>
          <p:nvPr/>
        </p:nvCxnSpPr>
        <p:spPr bwMode="auto">
          <a:xfrm rot="5400000">
            <a:off x="2036745" y="3106739"/>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68" name="Picture 6" descr="C:\Documents and Settings\Administrator\桌面\ziliao\u=4157876066,3200616566&amp;fm=21&amp;gp=0.jpg"/>
          <p:cNvPicPr>
            <a:picLocks noChangeAspect="1" noChangeArrowheads="1"/>
          </p:cNvPicPr>
          <p:nvPr/>
        </p:nvPicPr>
        <p:blipFill>
          <a:blip r:embed="rId1"/>
          <a:srcRect/>
          <a:stretch>
            <a:fillRect/>
          </a:stretch>
        </p:blipFill>
        <p:spPr bwMode="auto">
          <a:xfrm>
            <a:off x="6286512" y="3286128"/>
            <a:ext cx="698794" cy="571504"/>
          </a:xfrm>
          <a:prstGeom prst="rect">
            <a:avLst/>
          </a:prstGeom>
          <a:noFill/>
        </p:spPr>
      </p:pic>
      <p:pic>
        <p:nvPicPr>
          <p:cNvPr id="69" name="Picture 7" descr="C:\Documents and Settings\Administrator\桌面\ziliao\u=4157876066,3200616566&amp;fm=21&amp;gp=0.jpg"/>
          <p:cNvPicPr>
            <a:picLocks noChangeAspect="1" noChangeArrowheads="1"/>
          </p:cNvPicPr>
          <p:nvPr/>
        </p:nvPicPr>
        <p:blipFill>
          <a:blip r:embed="rId1"/>
          <a:srcRect/>
          <a:stretch>
            <a:fillRect/>
          </a:stretch>
        </p:blipFill>
        <p:spPr bwMode="auto">
          <a:xfrm>
            <a:off x="7286644" y="3286128"/>
            <a:ext cx="698794" cy="571504"/>
          </a:xfrm>
          <a:prstGeom prst="rect">
            <a:avLst/>
          </a:prstGeom>
          <a:noFill/>
        </p:spPr>
      </p:pic>
      <p:pic>
        <p:nvPicPr>
          <p:cNvPr id="70" name="Picture 6" descr="C:\Documents and Settings\Administrator\桌面\ziliao\u=4157876066,3200616566&amp;fm=21&amp;gp=0.jpg"/>
          <p:cNvPicPr>
            <a:picLocks noChangeAspect="1" noChangeArrowheads="1"/>
          </p:cNvPicPr>
          <p:nvPr/>
        </p:nvPicPr>
        <p:blipFill>
          <a:blip r:embed="rId1"/>
          <a:srcRect/>
          <a:stretch>
            <a:fillRect/>
          </a:stretch>
        </p:blipFill>
        <p:spPr bwMode="auto">
          <a:xfrm>
            <a:off x="6357950" y="4357698"/>
            <a:ext cx="698794" cy="571504"/>
          </a:xfrm>
          <a:prstGeom prst="rect">
            <a:avLst/>
          </a:prstGeom>
          <a:noFill/>
        </p:spPr>
      </p:pic>
      <p:pic>
        <p:nvPicPr>
          <p:cNvPr id="71" name="Picture 7" descr="C:\Documents and Settings\Administrator\桌面\ziliao\u=4157876066,3200616566&amp;fm=21&amp;gp=0.jpg"/>
          <p:cNvPicPr>
            <a:picLocks noChangeAspect="1" noChangeArrowheads="1"/>
          </p:cNvPicPr>
          <p:nvPr/>
        </p:nvPicPr>
        <p:blipFill>
          <a:blip r:embed="rId1"/>
          <a:srcRect/>
          <a:stretch>
            <a:fillRect/>
          </a:stretch>
        </p:blipFill>
        <p:spPr bwMode="auto">
          <a:xfrm>
            <a:off x="7358082" y="4357698"/>
            <a:ext cx="698794" cy="571504"/>
          </a:xfrm>
          <a:prstGeom prst="rect">
            <a:avLst/>
          </a:prstGeom>
          <a:noFill/>
        </p:spPr>
      </p:pic>
      <p:pic>
        <p:nvPicPr>
          <p:cNvPr id="72" name="Picture 6" descr="C:\Documents and Settings\Administrator\桌面\ziliao\u=4157876066,3200616566&amp;fm=21&amp;gp=0.jpg"/>
          <p:cNvPicPr>
            <a:picLocks noChangeAspect="1" noChangeArrowheads="1"/>
          </p:cNvPicPr>
          <p:nvPr/>
        </p:nvPicPr>
        <p:blipFill>
          <a:blip r:embed="rId1"/>
          <a:srcRect/>
          <a:stretch>
            <a:fillRect/>
          </a:stretch>
        </p:blipFill>
        <p:spPr bwMode="auto">
          <a:xfrm>
            <a:off x="4152896" y="4367222"/>
            <a:ext cx="698794" cy="571504"/>
          </a:xfrm>
          <a:prstGeom prst="rect">
            <a:avLst/>
          </a:prstGeom>
          <a:noFill/>
        </p:spPr>
      </p:pic>
      <p:pic>
        <p:nvPicPr>
          <p:cNvPr id="73" name="Picture 7" descr="C:\Documents and Settings\Administrator\桌面\ziliao\u=4157876066,3200616566&amp;fm=21&amp;gp=0.jpg"/>
          <p:cNvPicPr>
            <a:picLocks noChangeAspect="1" noChangeArrowheads="1"/>
          </p:cNvPicPr>
          <p:nvPr/>
        </p:nvPicPr>
        <p:blipFill>
          <a:blip r:embed="rId1"/>
          <a:srcRect/>
          <a:stretch>
            <a:fillRect/>
          </a:stretch>
        </p:blipFill>
        <p:spPr bwMode="auto">
          <a:xfrm>
            <a:off x="5286380" y="4357698"/>
            <a:ext cx="698794" cy="571504"/>
          </a:xfrm>
          <a:prstGeom prst="rect">
            <a:avLst/>
          </a:prstGeom>
          <a:noFill/>
        </p:spPr>
      </p:pic>
      <p:sp>
        <p:nvSpPr>
          <p:cNvPr id="78" name="矩形 77"/>
          <p:cNvSpPr/>
          <p:nvPr/>
        </p:nvSpPr>
        <p:spPr bwMode="auto">
          <a:xfrm>
            <a:off x="4143372" y="3929070"/>
            <a:ext cx="3786214"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4</a:t>
            </a:r>
            <a:r>
              <a:rPr kumimoji="0" lang="zh-CN" altLang="en-US"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路</a:t>
            </a:r>
            <a:r>
              <a:rPr kumimoji="0" lang="en-US" altLang="zh-CN"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960H</a:t>
            </a:r>
            <a:r>
              <a:rPr kumimoji="0" lang="zh-CN" altLang="en-US"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输入模式</a:t>
            </a:r>
            <a:endParaRPr kumimoji="0" lang="zh-CN" altLang="en-US"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79" name="矩形 78"/>
          <p:cNvSpPr/>
          <p:nvPr/>
        </p:nvSpPr>
        <p:spPr bwMode="auto">
          <a:xfrm>
            <a:off x="4143372" y="2857500"/>
            <a:ext cx="3786214"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2</a:t>
            </a:r>
            <a:r>
              <a:rPr kumimoji="0" lang="zh-CN" altLang="en-US"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路</a:t>
            </a:r>
            <a:r>
              <a:rPr kumimoji="0" lang="en-US" altLang="zh-CN"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720P+2</a:t>
            </a:r>
            <a:r>
              <a:rPr kumimoji="0" lang="zh-CN" altLang="en-US"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路</a:t>
            </a:r>
            <a:r>
              <a:rPr kumimoji="0" lang="en-US" altLang="zh-CN"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960H</a:t>
            </a:r>
            <a:r>
              <a:rPr kumimoji="0" lang="zh-CN" altLang="en-US"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输入模式</a:t>
            </a:r>
            <a:endParaRPr kumimoji="0" lang="zh-CN" altLang="en-US"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80" name="矩形 79"/>
          <p:cNvSpPr/>
          <p:nvPr/>
        </p:nvSpPr>
        <p:spPr bwMode="auto">
          <a:xfrm>
            <a:off x="4143372" y="1643054"/>
            <a:ext cx="3786214"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4</a:t>
            </a:r>
            <a:r>
              <a:rPr kumimoji="0" lang="zh-CN" altLang="en-US"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路</a:t>
            </a:r>
            <a:r>
              <a:rPr kumimoji="0" lang="en-US" altLang="zh-CN"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720P</a:t>
            </a:r>
            <a:r>
              <a:rPr kumimoji="0" lang="zh-CN" altLang="en-US"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输入模式</a:t>
            </a:r>
            <a:endParaRPr kumimoji="0" lang="zh-CN" altLang="en-US"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4071934" y="1142988"/>
            <a:ext cx="4429156" cy="428628"/>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en-US" altLang="zh-CN" sz="2000" dirty="0"/>
              <a:t>3</a:t>
            </a:r>
            <a:r>
              <a:rPr lang="zh-CN" altLang="en-US" sz="2000" dirty="0"/>
              <a:t>组录像模式，向下兼容</a:t>
            </a:r>
            <a:r>
              <a:rPr lang="en-US" altLang="zh-CN" sz="2000" dirty="0"/>
              <a:t>960H/D1</a:t>
            </a:r>
            <a:endParaRPr kumimoji="0" lang="zh-CN" altLang="en-US" sz="2000" b="0" i="0" u="none" strike="noStrike" cap="none" normalizeH="0" baseline="0" dirty="0">
              <a:ln>
                <a:noFill/>
              </a:ln>
              <a:effectLst/>
              <a:latin typeface="Arial" panose="020B0604020202020204" pitchFamily="34" charset="0"/>
              <a:ea typeface="宋体" panose="02010600030101010101" pitchFamily="2" charset="-122"/>
            </a:endParaRPr>
          </a:p>
        </p:txBody>
      </p:sp>
      <p:pic>
        <p:nvPicPr>
          <p:cNvPr id="17" name="Picture 347" descr="fangbao2"/>
          <p:cNvPicPr>
            <a:picLocks noChangeAspect="1"/>
          </p:cNvPicPr>
          <p:nvPr/>
        </p:nvPicPr>
        <p:blipFill>
          <a:blip r:embed="rId2"/>
          <a:stretch>
            <a:fillRect/>
          </a:stretch>
        </p:blipFill>
        <p:spPr>
          <a:xfrm>
            <a:off x="5168265" y="2028190"/>
            <a:ext cx="789940" cy="758190"/>
          </a:xfrm>
          <a:prstGeom prst="rect">
            <a:avLst/>
          </a:prstGeom>
          <a:noFill/>
          <a:ln w="9525">
            <a:noFill/>
          </a:ln>
        </p:spPr>
      </p:pic>
      <p:pic>
        <p:nvPicPr>
          <p:cNvPr id="18" name="Picture 347" descr="fangbao2"/>
          <p:cNvPicPr>
            <a:picLocks noChangeAspect="1"/>
          </p:cNvPicPr>
          <p:nvPr/>
        </p:nvPicPr>
        <p:blipFill>
          <a:blip r:embed="rId2"/>
          <a:stretch>
            <a:fillRect/>
          </a:stretch>
        </p:blipFill>
        <p:spPr>
          <a:xfrm>
            <a:off x="6195060" y="2000250"/>
            <a:ext cx="789940" cy="758190"/>
          </a:xfrm>
          <a:prstGeom prst="rect">
            <a:avLst/>
          </a:prstGeom>
          <a:noFill/>
          <a:ln w="9525">
            <a:noFill/>
          </a:ln>
        </p:spPr>
      </p:pic>
      <p:pic>
        <p:nvPicPr>
          <p:cNvPr id="19" name="Picture 347" descr="fangbao2"/>
          <p:cNvPicPr>
            <a:picLocks noChangeAspect="1"/>
          </p:cNvPicPr>
          <p:nvPr/>
        </p:nvPicPr>
        <p:blipFill>
          <a:blip r:embed="rId2"/>
          <a:stretch>
            <a:fillRect/>
          </a:stretch>
        </p:blipFill>
        <p:spPr>
          <a:xfrm>
            <a:off x="7139940" y="2000250"/>
            <a:ext cx="789940" cy="758190"/>
          </a:xfrm>
          <a:prstGeom prst="rect">
            <a:avLst/>
          </a:prstGeom>
          <a:noFill/>
          <a:ln w="9525">
            <a:noFill/>
          </a:ln>
        </p:spPr>
      </p:pic>
      <p:pic>
        <p:nvPicPr>
          <p:cNvPr id="20" name="Picture 347" descr="fangbao2"/>
          <p:cNvPicPr>
            <a:picLocks noChangeAspect="1"/>
          </p:cNvPicPr>
          <p:nvPr/>
        </p:nvPicPr>
        <p:blipFill>
          <a:blip r:embed="rId2"/>
          <a:stretch>
            <a:fillRect/>
          </a:stretch>
        </p:blipFill>
        <p:spPr>
          <a:xfrm>
            <a:off x="4177030" y="3192780"/>
            <a:ext cx="789940" cy="758190"/>
          </a:xfrm>
          <a:prstGeom prst="rect">
            <a:avLst/>
          </a:prstGeom>
          <a:noFill/>
          <a:ln w="9525">
            <a:noFill/>
          </a:ln>
        </p:spPr>
      </p:pic>
      <p:pic>
        <p:nvPicPr>
          <p:cNvPr id="21" name="Picture 347" descr="fangbao2"/>
          <p:cNvPicPr>
            <a:picLocks noChangeAspect="1"/>
          </p:cNvPicPr>
          <p:nvPr/>
        </p:nvPicPr>
        <p:blipFill>
          <a:blip r:embed="rId2"/>
          <a:stretch>
            <a:fillRect/>
          </a:stretch>
        </p:blipFill>
        <p:spPr>
          <a:xfrm>
            <a:off x="5194935" y="3192780"/>
            <a:ext cx="789940" cy="758190"/>
          </a:xfrm>
          <a:prstGeom prst="rect">
            <a:avLst/>
          </a:prstGeom>
          <a:noFill/>
          <a:ln w="9525">
            <a:noFill/>
          </a:ln>
        </p:spPr>
      </p:pic>
      <p:pic>
        <p:nvPicPr>
          <p:cNvPr id="22" name="Picture 347" descr="fangbao2"/>
          <p:cNvPicPr>
            <a:picLocks noChangeAspect="1"/>
          </p:cNvPicPr>
          <p:nvPr/>
        </p:nvPicPr>
        <p:blipFill>
          <a:blip r:embed="rId2"/>
          <a:stretch>
            <a:fillRect/>
          </a:stretch>
        </p:blipFill>
        <p:spPr>
          <a:xfrm>
            <a:off x="4107180" y="2000250"/>
            <a:ext cx="789940" cy="75819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1187624" y="895297"/>
            <a:ext cx="1928826"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a:solidFill>
                  <a:schemeClr val="accent1">
                    <a:lumMod val="60000"/>
                    <a:lumOff val="40000"/>
                  </a:schemeClr>
                </a:solidFill>
              </a:rPr>
              <a:t>易使用</a:t>
            </a:r>
            <a:endPar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sp>
        <p:nvSpPr>
          <p:cNvPr id="37" name="矩形 36"/>
          <p:cNvSpPr/>
          <p:nvPr/>
        </p:nvSpPr>
        <p:spPr>
          <a:xfrm>
            <a:off x="564387" y="1466801"/>
            <a:ext cx="2928958" cy="3692525"/>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en-US" altLang="en-US" dirty="0">
                <a:latin typeface="Calibri" panose="020F0502020204030204" pitchFamily="34" charset="0"/>
                <a:ea typeface="微软雅黑" panose="020B0503020204020204" pitchFamily="34" charset="-122"/>
                <a:sym typeface="Calibri" panose="020F0502020204030204" pitchFamily="34" charset="0"/>
              </a:rPr>
              <a:t> </a:t>
            </a:r>
            <a:r>
              <a:rPr lang="zh-CN" altLang="en-US" dirty="0">
                <a:latin typeface="Calibri" panose="020F0502020204030204" pitchFamily="34" charset="0"/>
                <a:ea typeface="微软雅黑" panose="020B0503020204020204" pitchFamily="34" charset="-122"/>
                <a:sym typeface="Calibri" panose="020F0502020204030204" pitchFamily="34" charset="0"/>
              </a:rPr>
              <a:t>全新</a:t>
            </a:r>
            <a:r>
              <a:rPr lang="en-US" altLang="zh-CN" dirty="0">
                <a:latin typeface="Calibri" panose="020F0502020204030204" pitchFamily="34" charset="0"/>
                <a:ea typeface="微软雅黑" panose="020B0503020204020204" pitchFamily="34" charset="-122"/>
                <a:sym typeface="Calibri" panose="020F0502020204030204" pitchFamily="34" charset="0"/>
              </a:rPr>
              <a:t>UI</a:t>
            </a:r>
            <a:r>
              <a:rPr lang="zh-CN" altLang="en-US" dirty="0">
                <a:latin typeface="Calibri" panose="020F0502020204030204" pitchFamily="34" charset="0"/>
                <a:ea typeface="微软雅黑" panose="020B0503020204020204" pitchFamily="34" charset="-122"/>
                <a:sym typeface="Calibri" panose="020F0502020204030204" pitchFamily="34" charset="0"/>
              </a:rPr>
              <a:t>界面设计，提示精准，操作方便快捷</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p>
          <a:p>
            <a:r>
              <a:rPr lang="zh-CN" altLang="en-US" dirty="0">
                <a:latin typeface="Calibri" panose="020F0502020204030204" pitchFamily="34" charset="0"/>
                <a:ea typeface="微软雅黑" panose="020B0503020204020204" pitchFamily="34" charset="-122"/>
                <a:sym typeface="Calibri" panose="020F0502020204030204" pitchFamily="34" charset="0"/>
              </a:rPr>
              <a:t>●全鼠标操作，支持</a:t>
            </a:r>
            <a:r>
              <a:rPr lang="en-US" altLang="zh-CN" dirty="0">
                <a:latin typeface="Calibri" panose="020F0502020204030204" pitchFamily="34" charset="0"/>
                <a:ea typeface="微软雅黑" panose="020B0503020204020204" pitchFamily="34" charset="-122"/>
                <a:sym typeface="Calibri" panose="020F0502020204030204" pitchFamily="34" charset="0"/>
              </a:rPr>
              <a:t>USB</a:t>
            </a:r>
            <a:r>
              <a:rPr lang="zh-CN" altLang="en-US" dirty="0">
                <a:latin typeface="Calibri" panose="020F0502020204030204" pitchFamily="34" charset="0"/>
                <a:ea typeface="微软雅黑" panose="020B0503020204020204" pitchFamily="34" charset="-122"/>
                <a:sym typeface="Calibri" panose="020F0502020204030204" pitchFamily="34" charset="0"/>
              </a:rPr>
              <a:t>延迟自检</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en-US" altLang="zh-CN" dirty="0">
                <a:latin typeface="Calibri" panose="020F0502020204030204" pitchFamily="34" charset="0"/>
                <a:ea typeface="微软雅黑" panose="020B0503020204020204" pitchFamily="34" charset="-122"/>
                <a:sym typeface="Calibri" panose="020F0502020204030204" pitchFamily="34" charset="0"/>
              </a:rPr>
              <a:t>4G</a:t>
            </a:r>
            <a:r>
              <a:rPr lang="zh-CN" altLang="en-US" dirty="0">
                <a:latin typeface="Calibri" panose="020F0502020204030204" pitchFamily="34" charset="0"/>
                <a:ea typeface="微软雅黑" panose="020B0503020204020204" pitchFamily="34" charset="-122"/>
                <a:sym typeface="Calibri" panose="020F0502020204030204" pitchFamily="34" charset="0"/>
              </a:rPr>
              <a:t>模块类型自动检测、</a:t>
            </a:r>
            <a:r>
              <a:rPr lang="en-US" altLang="zh-CN" dirty="0">
                <a:latin typeface="Calibri" panose="020F0502020204030204" pitchFamily="34" charset="0"/>
                <a:ea typeface="微软雅黑" panose="020B0503020204020204" pitchFamily="34" charset="-122"/>
                <a:sym typeface="Calibri" panose="020F0502020204030204" pitchFamily="34" charset="0"/>
              </a:rPr>
              <a:t>    </a:t>
            </a:r>
            <a:r>
              <a:rPr lang="en-US" altLang="zh-CN" dirty="0" err="1">
                <a:latin typeface="Calibri" panose="020F0502020204030204" pitchFamily="34" charset="0"/>
                <a:ea typeface="微软雅黑" panose="020B0503020204020204" pitchFamily="34" charset="-122"/>
                <a:sym typeface="Calibri" panose="020F0502020204030204" pitchFamily="34" charset="0"/>
              </a:rPr>
              <a:t>wifi</a:t>
            </a:r>
            <a:r>
              <a:rPr lang="zh-CN" altLang="en-US" dirty="0">
                <a:latin typeface="Calibri" panose="020F0502020204030204" pitchFamily="34" charset="0"/>
                <a:ea typeface="微软雅黑" panose="020B0503020204020204" pitchFamily="34" charset="-122"/>
                <a:sym typeface="Calibri" panose="020F0502020204030204" pitchFamily="34" charset="0"/>
              </a:rPr>
              <a:t>网络自动搜索</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en-US" altLang="zh-CN" dirty="0">
                <a:latin typeface="Calibri" panose="020F0502020204030204" pitchFamily="34" charset="0"/>
                <a:ea typeface="微软雅黑" panose="020B0503020204020204" pitchFamily="34" charset="-122"/>
                <a:sym typeface="Calibri" panose="020F0502020204030204" pitchFamily="34" charset="0"/>
              </a:rPr>
              <a:t>I/O</a:t>
            </a:r>
            <a:r>
              <a:rPr lang="zh-CN" altLang="en-US" dirty="0">
                <a:latin typeface="Calibri" panose="020F0502020204030204" pitchFamily="34" charset="0"/>
                <a:ea typeface="微软雅黑" panose="020B0503020204020204" pitchFamily="34" charset="-122"/>
                <a:sym typeface="Calibri" panose="020F0502020204030204" pitchFamily="34" charset="0"/>
              </a:rPr>
              <a:t>接口定义软件提示，方便客户安装</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cxnSp>
        <p:nvCxnSpPr>
          <p:cNvPr id="65" name="直接连接符 64"/>
          <p:cNvCxnSpPr/>
          <p:nvPr/>
        </p:nvCxnSpPr>
        <p:spPr bwMode="auto">
          <a:xfrm rot="5400000">
            <a:off x="1965307" y="3106739"/>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2" name="直接连接符 81"/>
          <p:cNvCxnSpPr/>
          <p:nvPr/>
        </p:nvCxnSpPr>
        <p:spPr bwMode="auto">
          <a:xfrm rot="5400000">
            <a:off x="4679951" y="3106739"/>
            <a:ext cx="335679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3" name="直接连接符 82"/>
          <p:cNvCxnSpPr/>
          <p:nvPr/>
        </p:nvCxnSpPr>
        <p:spPr bwMode="auto">
          <a:xfrm>
            <a:off x="3929058" y="3143252"/>
            <a:ext cx="471490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2050" name="Picture 2"/>
          <p:cNvPicPr>
            <a:picLocks noChangeAspect="1" noChangeArrowheads="1"/>
          </p:cNvPicPr>
          <p:nvPr/>
        </p:nvPicPr>
        <p:blipFill>
          <a:blip r:embed="rId1"/>
          <a:srcRect/>
          <a:stretch>
            <a:fillRect/>
          </a:stretch>
        </p:blipFill>
        <p:spPr bwMode="auto">
          <a:xfrm>
            <a:off x="3929058" y="1428740"/>
            <a:ext cx="2339905" cy="1643074"/>
          </a:xfrm>
          <a:prstGeom prst="rect">
            <a:avLst/>
          </a:prstGeom>
          <a:ln>
            <a:noFill/>
          </a:ln>
          <a:effectLst>
            <a:outerShdw blurRad="292100" dist="139700" dir="2700000" algn="tl" rotWithShape="0">
              <a:srgbClr val="333333">
                <a:alpha val="65000"/>
              </a:srgbClr>
            </a:outerShdw>
          </a:effectLst>
        </p:spPr>
      </p:pic>
      <p:pic>
        <p:nvPicPr>
          <p:cNvPr id="2052" name="Picture 4"/>
          <p:cNvPicPr>
            <a:picLocks noChangeAspect="1" noChangeArrowheads="1"/>
          </p:cNvPicPr>
          <p:nvPr/>
        </p:nvPicPr>
        <p:blipFill>
          <a:blip r:embed="rId2"/>
          <a:srcRect/>
          <a:stretch>
            <a:fillRect/>
          </a:stretch>
        </p:blipFill>
        <p:spPr bwMode="auto">
          <a:xfrm>
            <a:off x="3929058" y="3214690"/>
            <a:ext cx="2358402" cy="1571636"/>
          </a:xfrm>
          <a:prstGeom prst="rect">
            <a:avLst/>
          </a:prstGeom>
          <a:ln>
            <a:noFill/>
          </a:ln>
          <a:effectLst>
            <a:outerShdw blurRad="292100" dist="139700" dir="2700000" algn="tl" rotWithShape="0">
              <a:srgbClr val="333333">
                <a:alpha val="65000"/>
              </a:srgbClr>
            </a:outerShdw>
          </a:effectLst>
        </p:spPr>
      </p:pic>
      <p:pic>
        <p:nvPicPr>
          <p:cNvPr id="63" name="图片 62" descr="IO报警.jpg"/>
          <p:cNvPicPr>
            <a:picLocks noChangeAspect="1"/>
          </p:cNvPicPr>
          <p:nvPr/>
        </p:nvPicPr>
        <p:blipFill>
          <a:blip r:embed="rId3"/>
          <a:stretch>
            <a:fillRect/>
          </a:stretch>
        </p:blipFill>
        <p:spPr>
          <a:xfrm>
            <a:off x="6447731" y="3230634"/>
            <a:ext cx="2221670" cy="962682"/>
          </a:xfrm>
          <a:prstGeom prst="rect">
            <a:avLst/>
          </a:prstGeom>
          <a:ln>
            <a:noFill/>
          </a:ln>
          <a:effectLst>
            <a:outerShdw blurRad="292100" dist="139700" dir="2700000" algn="tl" rotWithShape="0">
              <a:srgbClr val="333333">
                <a:alpha val="65000"/>
              </a:srgbClr>
            </a:outerShdw>
          </a:effectLst>
        </p:spPr>
      </p:pic>
      <p:pic>
        <p:nvPicPr>
          <p:cNvPr id="17" name="图片 16"/>
          <p:cNvPicPr>
            <a:picLocks noChangeAspect="1"/>
          </p:cNvPicPr>
          <p:nvPr/>
        </p:nvPicPr>
        <p:blipFill>
          <a:blip r:embed="rId4" cstate="print"/>
          <a:stretch>
            <a:fillRect/>
          </a:stretch>
        </p:blipFill>
        <p:spPr>
          <a:xfrm>
            <a:off x="6461775" y="4245692"/>
            <a:ext cx="2213678" cy="539840"/>
          </a:xfrm>
          <a:prstGeom prst="rect">
            <a:avLst/>
          </a:prstGeom>
        </p:spPr>
      </p:pic>
      <p:sp>
        <p:nvSpPr>
          <p:cNvPr id="18" name="椭圆 17"/>
          <p:cNvSpPr/>
          <p:nvPr/>
        </p:nvSpPr>
        <p:spPr bwMode="auto">
          <a:xfrm>
            <a:off x="7021419" y="3310133"/>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66" name="椭圆 65"/>
          <p:cNvSpPr/>
          <p:nvPr/>
        </p:nvSpPr>
        <p:spPr bwMode="auto">
          <a:xfrm>
            <a:off x="7430071" y="4295958"/>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67" name="椭圆 66"/>
          <p:cNvSpPr/>
          <p:nvPr/>
        </p:nvSpPr>
        <p:spPr bwMode="auto">
          <a:xfrm>
            <a:off x="8242526" y="3285670"/>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68" name="椭圆 67"/>
          <p:cNvSpPr/>
          <p:nvPr/>
        </p:nvSpPr>
        <p:spPr bwMode="auto">
          <a:xfrm>
            <a:off x="8369832" y="4295958"/>
            <a:ext cx="408652" cy="216024"/>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69" name="椭圆 68"/>
          <p:cNvSpPr/>
          <p:nvPr/>
        </p:nvSpPr>
        <p:spPr bwMode="auto">
          <a:xfrm>
            <a:off x="3966631" y="2688868"/>
            <a:ext cx="2106362" cy="368590"/>
          </a:xfrm>
          <a:prstGeom prst="ellipse">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pic>
        <p:nvPicPr>
          <p:cNvPr id="19" name="图片 18"/>
          <p:cNvPicPr>
            <a:picLocks noChangeAspect="1"/>
          </p:cNvPicPr>
          <p:nvPr/>
        </p:nvPicPr>
        <p:blipFill>
          <a:blip r:embed="rId5" cstate="print"/>
          <a:stretch>
            <a:fillRect/>
          </a:stretch>
        </p:blipFill>
        <p:spPr>
          <a:xfrm>
            <a:off x="6445905" y="1688155"/>
            <a:ext cx="2245418" cy="1054819"/>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7" name="矩形 106"/>
          <p:cNvSpPr/>
          <p:nvPr/>
        </p:nvSpPr>
        <p:spPr bwMode="auto">
          <a:xfrm>
            <a:off x="642910" y="571484"/>
            <a:ext cx="2428892"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800" dirty="0">
                <a:solidFill>
                  <a:schemeClr val="accent1">
                    <a:lumMod val="60000"/>
                    <a:lumOff val="40000"/>
                  </a:schemeClr>
                </a:solidFill>
              </a:rPr>
              <a:t>一键向导</a:t>
            </a:r>
            <a:endPar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09" name="矩形 108"/>
          <p:cNvSpPr/>
          <p:nvPr/>
        </p:nvSpPr>
        <p:spPr bwMode="auto">
          <a:xfrm>
            <a:off x="6913880" y="5429250"/>
            <a:ext cx="223012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sp>
        <p:nvSpPr>
          <p:cNvPr id="37" name="矩形 36"/>
          <p:cNvSpPr/>
          <p:nvPr/>
        </p:nvSpPr>
        <p:spPr>
          <a:xfrm>
            <a:off x="2714612" y="785798"/>
            <a:ext cx="5357850" cy="369332"/>
          </a:xfrm>
          <a:prstGeom prst="rect">
            <a:avLst/>
          </a:prstGeom>
        </p:spPr>
        <p:txBody>
          <a:bodyPr wrap="square">
            <a:spAutoFit/>
          </a:bodyPr>
          <a:lstStyle/>
          <a:p>
            <a:pPr defTabSz="955675">
              <a:spcBef>
                <a:spcPct val="20000"/>
              </a:spcBef>
            </a:pPr>
            <a:r>
              <a:rPr lang="zh-CN" altLang="en-US" dirty="0">
                <a:latin typeface="Calibri" panose="020F0502020204030204" pitchFamily="34" charset="0"/>
                <a:ea typeface="微软雅黑" panose="020B0503020204020204" pitchFamily="34" charset="-122"/>
                <a:sym typeface="Calibri" panose="020F0502020204030204" pitchFamily="34" charset="0"/>
              </a:rPr>
              <a:t>向导式操作，易学易懂轻松上手。</a:t>
            </a:r>
            <a:endParaRPr lang="zh-CN" altLang="en-US" dirty="0"/>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cxnSp>
        <p:nvCxnSpPr>
          <p:cNvPr id="65" name="直接连接符 64"/>
          <p:cNvCxnSpPr/>
          <p:nvPr/>
        </p:nvCxnSpPr>
        <p:spPr bwMode="auto">
          <a:xfrm rot="5400000">
            <a:off x="1715274" y="3214690"/>
            <a:ext cx="3571106" cy="794"/>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cxnSp>
        <p:nvCxnSpPr>
          <p:cNvPr id="61" name="直接连接符 60"/>
          <p:cNvCxnSpPr/>
          <p:nvPr/>
        </p:nvCxnSpPr>
        <p:spPr bwMode="auto">
          <a:xfrm>
            <a:off x="1214414" y="3214690"/>
            <a:ext cx="6858048" cy="1588"/>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pic>
        <p:nvPicPr>
          <p:cNvPr id="58" name="图片 57" descr="Catch0.jpg"/>
          <p:cNvPicPr>
            <a:picLocks noChangeAspect="1"/>
          </p:cNvPicPr>
          <p:nvPr/>
        </p:nvPicPr>
        <p:blipFill>
          <a:blip r:embed="rId1" cstate="print"/>
          <a:stretch>
            <a:fillRect/>
          </a:stretch>
        </p:blipFill>
        <p:spPr>
          <a:xfrm>
            <a:off x="1214414" y="1428740"/>
            <a:ext cx="2214578" cy="1654605"/>
          </a:xfrm>
          <a:prstGeom prst="rect">
            <a:avLst/>
          </a:prstGeom>
        </p:spPr>
      </p:pic>
      <p:pic>
        <p:nvPicPr>
          <p:cNvPr id="59" name="图片 58" descr="Catch1.jpg"/>
          <p:cNvPicPr>
            <a:picLocks noChangeAspect="1"/>
          </p:cNvPicPr>
          <p:nvPr/>
        </p:nvPicPr>
        <p:blipFill>
          <a:blip r:embed="rId2" cstate="print"/>
          <a:stretch>
            <a:fillRect/>
          </a:stretch>
        </p:blipFill>
        <p:spPr>
          <a:xfrm>
            <a:off x="3571868" y="1428740"/>
            <a:ext cx="2133929" cy="1643074"/>
          </a:xfrm>
          <a:prstGeom prst="rect">
            <a:avLst/>
          </a:prstGeom>
        </p:spPr>
      </p:pic>
      <p:pic>
        <p:nvPicPr>
          <p:cNvPr id="60" name="图片 59" descr="Catch2.jpg"/>
          <p:cNvPicPr>
            <a:picLocks noChangeAspect="1"/>
          </p:cNvPicPr>
          <p:nvPr/>
        </p:nvPicPr>
        <p:blipFill>
          <a:blip r:embed="rId3" cstate="print"/>
          <a:stretch>
            <a:fillRect/>
          </a:stretch>
        </p:blipFill>
        <p:spPr>
          <a:xfrm>
            <a:off x="5857884" y="1428740"/>
            <a:ext cx="2207678" cy="1643074"/>
          </a:xfrm>
          <a:prstGeom prst="rect">
            <a:avLst/>
          </a:prstGeom>
        </p:spPr>
      </p:pic>
      <p:pic>
        <p:nvPicPr>
          <p:cNvPr id="62" name="图片 61" descr="Catch3.jpg"/>
          <p:cNvPicPr>
            <a:picLocks noChangeAspect="1"/>
          </p:cNvPicPr>
          <p:nvPr/>
        </p:nvPicPr>
        <p:blipFill>
          <a:blip r:embed="rId4" cstate="print"/>
          <a:stretch>
            <a:fillRect/>
          </a:stretch>
        </p:blipFill>
        <p:spPr>
          <a:xfrm>
            <a:off x="1214414" y="3357566"/>
            <a:ext cx="2214578" cy="1643074"/>
          </a:xfrm>
          <a:prstGeom prst="rect">
            <a:avLst/>
          </a:prstGeom>
        </p:spPr>
      </p:pic>
      <p:pic>
        <p:nvPicPr>
          <p:cNvPr id="64" name="图片 63" descr="Catch4.jpg"/>
          <p:cNvPicPr>
            <a:picLocks noChangeAspect="1"/>
          </p:cNvPicPr>
          <p:nvPr/>
        </p:nvPicPr>
        <p:blipFill>
          <a:blip r:embed="rId5" cstate="print"/>
          <a:stretch>
            <a:fillRect/>
          </a:stretch>
        </p:blipFill>
        <p:spPr>
          <a:xfrm>
            <a:off x="3571868" y="3357566"/>
            <a:ext cx="2143140" cy="1643074"/>
          </a:xfrm>
          <a:prstGeom prst="rect">
            <a:avLst/>
          </a:prstGeom>
        </p:spPr>
      </p:pic>
      <p:pic>
        <p:nvPicPr>
          <p:cNvPr id="66" name="图片 65" descr="Catch6.jpg"/>
          <p:cNvPicPr>
            <a:picLocks noChangeAspect="1"/>
          </p:cNvPicPr>
          <p:nvPr/>
        </p:nvPicPr>
        <p:blipFill>
          <a:blip r:embed="rId6" cstate="print"/>
          <a:stretch>
            <a:fillRect/>
          </a:stretch>
        </p:blipFill>
        <p:spPr>
          <a:xfrm>
            <a:off x="5857884" y="3357566"/>
            <a:ext cx="2214578" cy="1643074"/>
          </a:xfrm>
          <a:prstGeom prst="rect">
            <a:avLst/>
          </a:prstGeom>
        </p:spPr>
      </p:pic>
      <p:cxnSp>
        <p:nvCxnSpPr>
          <p:cNvPr id="67" name="直接连接符 66"/>
          <p:cNvCxnSpPr/>
          <p:nvPr/>
        </p:nvCxnSpPr>
        <p:spPr bwMode="auto">
          <a:xfrm rot="5400000">
            <a:off x="4000496" y="3214690"/>
            <a:ext cx="3571900" cy="1588"/>
          </a:xfrm>
          <a:prstGeom prst="line">
            <a:avLst/>
          </a:prstGeom>
          <a:ln>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85950"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6924040" y="5429250"/>
            <a:ext cx="221996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1026" name="Picture 2"/>
          <p:cNvPicPr>
            <a:picLocks noChangeAspect="1" noChangeArrowheads="1"/>
          </p:cNvPicPr>
          <p:nvPr/>
        </p:nvPicPr>
        <p:blipFill>
          <a:blip r:embed="rId1"/>
          <a:srcRect/>
          <a:stretch>
            <a:fillRect/>
          </a:stretch>
        </p:blipFill>
        <p:spPr bwMode="auto">
          <a:xfrm>
            <a:off x="571472" y="785798"/>
            <a:ext cx="8297152" cy="4429156"/>
          </a:xfrm>
          <a:prstGeom prst="rect">
            <a:avLst/>
          </a:prstGeom>
          <a:noFill/>
          <a:ln w="9525">
            <a:noFill/>
            <a:miter lim="800000"/>
            <a:headEnd/>
            <a:tailEnd/>
          </a:ln>
          <a:effectLst/>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6892290" y="5429250"/>
            <a:ext cx="225171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2050" name="Picture 2"/>
          <p:cNvPicPr>
            <a:picLocks noChangeAspect="1" noChangeArrowheads="1"/>
          </p:cNvPicPr>
          <p:nvPr/>
        </p:nvPicPr>
        <p:blipFill>
          <a:blip r:embed="rId1"/>
          <a:srcRect/>
          <a:stretch>
            <a:fillRect/>
          </a:stretch>
        </p:blipFill>
        <p:spPr bwMode="auto">
          <a:xfrm>
            <a:off x="571472" y="642922"/>
            <a:ext cx="3509962" cy="1162050"/>
          </a:xfrm>
          <a:prstGeom prst="rect">
            <a:avLst/>
          </a:prstGeom>
          <a:noFill/>
          <a:ln w="9525">
            <a:noFill/>
            <a:miter lim="800000"/>
            <a:headEnd/>
            <a:tailEnd/>
          </a:ln>
          <a:effectLst/>
        </p:spPr>
      </p:pic>
      <p:pic>
        <p:nvPicPr>
          <p:cNvPr id="2051" name="Picture 3"/>
          <p:cNvPicPr>
            <a:picLocks noChangeAspect="1" noChangeArrowheads="1"/>
          </p:cNvPicPr>
          <p:nvPr/>
        </p:nvPicPr>
        <p:blipFill>
          <a:blip r:embed="rId2"/>
          <a:srcRect/>
          <a:stretch>
            <a:fillRect/>
          </a:stretch>
        </p:blipFill>
        <p:spPr bwMode="auto">
          <a:xfrm>
            <a:off x="4071933" y="642922"/>
            <a:ext cx="4357719" cy="1143008"/>
          </a:xfrm>
          <a:prstGeom prst="rect">
            <a:avLst/>
          </a:prstGeom>
          <a:noFill/>
          <a:ln w="9525">
            <a:noFill/>
            <a:miter lim="800000"/>
            <a:headEnd/>
            <a:tailEnd/>
          </a:ln>
          <a:effectLst/>
        </p:spPr>
      </p:pic>
      <p:pic>
        <p:nvPicPr>
          <p:cNvPr id="2053" name="Picture 5"/>
          <p:cNvPicPr>
            <a:picLocks noChangeAspect="1" noChangeArrowheads="1"/>
          </p:cNvPicPr>
          <p:nvPr/>
        </p:nvPicPr>
        <p:blipFill>
          <a:blip r:embed="rId3"/>
          <a:srcRect/>
          <a:stretch>
            <a:fillRect/>
          </a:stretch>
        </p:blipFill>
        <p:spPr bwMode="auto">
          <a:xfrm>
            <a:off x="428596" y="1785930"/>
            <a:ext cx="7643834" cy="3636309"/>
          </a:xfrm>
          <a:prstGeom prst="rect">
            <a:avLst/>
          </a:prstGeom>
          <a:noFill/>
          <a:ln w="9525">
            <a:noFill/>
            <a:miter lim="800000"/>
            <a:headEnd/>
            <a:tailEnd/>
          </a:ln>
          <a:effectLst/>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058025" y="5429250"/>
            <a:ext cx="2085975"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3074" name="Picture 2"/>
          <p:cNvPicPr>
            <a:picLocks noChangeAspect="1" noChangeArrowheads="1"/>
          </p:cNvPicPr>
          <p:nvPr/>
        </p:nvPicPr>
        <p:blipFill>
          <a:blip r:embed="rId1"/>
          <a:srcRect/>
          <a:stretch>
            <a:fillRect/>
          </a:stretch>
        </p:blipFill>
        <p:spPr bwMode="auto">
          <a:xfrm>
            <a:off x="571472" y="642922"/>
            <a:ext cx="3500462" cy="928694"/>
          </a:xfrm>
          <a:prstGeom prst="rect">
            <a:avLst/>
          </a:prstGeom>
          <a:noFill/>
          <a:ln w="9525">
            <a:noFill/>
            <a:miter lim="800000"/>
            <a:headEnd/>
            <a:tailEnd/>
          </a:ln>
          <a:effectLst/>
        </p:spPr>
      </p:pic>
      <p:pic>
        <p:nvPicPr>
          <p:cNvPr id="3075" name="Picture 3"/>
          <p:cNvPicPr>
            <a:picLocks noChangeAspect="1" noChangeArrowheads="1"/>
          </p:cNvPicPr>
          <p:nvPr/>
        </p:nvPicPr>
        <p:blipFill>
          <a:blip r:embed="rId2"/>
          <a:srcRect/>
          <a:stretch>
            <a:fillRect/>
          </a:stretch>
        </p:blipFill>
        <p:spPr bwMode="auto">
          <a:xfrm>
            <a:off x="4071934" y="642922"/>
            <a:ext cx="3571900" cy="936812"/>
          </a:xfrm>
          <a:prstGeom prst="rect">
            <a:avLst/>
          </a:prstGeom>
          <a:noFill/>
          <a:ln w="9525">
            <a:noFill/>
            <a:miter lim="800000"/>
            <a:headEnd/>
            <a:tailEnd/>
          </a:ln>
          <a:effectLst/>
        </p:spPr>
      </p:pic>
      <p:pic>
        <p:nvPicPr>
          <p:cNvPr id="3076" name="Picture 4"/>
          <p:cNvPicPr>
            <a:picLocks noChangeAspect="1" noChangeArrowheads="1"/>
          </p:cNvPicPr>
          <p:nvPr/>
        </p:nvPicPr>
        <p:blipFill>
          <a:blip r:embed="rId3"/>
          <a:srcRect/>
          <a:stretch>
            <a:fillRect/>
          </a:stretch>
        </p:blipFill>
        <p:spPr bwMode="auto">
          <a:xfrm>
            <a:off x="571472" y="1571616"/>
            <a:ext cx="4143404" cy="3286148"/>
          </a:xfrm>
          <a:prstGeom prst="rect">
            <a:avLst/>
          </a:prstGeom>
          <a:noFill/>
          <a:ln w="9525">
            <a:noFill/>
            <a:miter lim="800000"/>
            <a:headEnd/>
            <a:tailEnd/>
          </a:ln>
          <a:effectLst/>
        </p:spPr>
      </p:pic>
      <p:pic>
        <p:nvPicPr>
          <p:cNvPr id="3077" name="Picture 5"/>
          <p:cNvPicPr>
            <a:picLocks noChangeAspect="1" noChangeArrowheads="1"/>
          </p:cNvPicPr>
          <p:nvPr/>
        </p:nvPicPr>
        <p:blipFill>
          <a:blip r:embed="rId4"/>
          <a:srcRect/>
          <a:stretch>
            <a:fillRect/>
          </a:stretch>
        </p:blipFill>
        <p:spPr bwMode="auto">
          <a:xfrm>
            <a:off x="6000760" y="1500178"/>
            <a:ext cx="619125" cy="785818"/>
          </a:xfrm>
          <a:prstGeom prst="rect">
            <a:avLst/>
          </a:prstGeom>
          <a:noFill/>
          <a:ln w="9525">
            <a:noFill/>
            <a:miter lim="800000"/>
            <a:headEnd/>
            <a:tailEnd/>
          </a:ln>
          <a:effectLst/>
        </p:spPr>
      </p:pic>
      <p:pic>
        <p:nvPicPr>
          <p:cNvPr id="3078" name="Picture 6"/>
          <p:cNvPicPr>
            <a:picLocks noChangeAspect="1" noChangeArrowheads="1"/>
          </p:cNvPicPr>
          <p:nvPr/>
        </p:nvPicPr>
        <p:blipFill>
          <a:blip r:embed="rId5"/>
          <a:srcRect/>
          <a:stretch>
            <a:fillRect/>
          </a:stretch>
        </p:blipFill>
        <p:spPr bwMode="auto">
          <a:xfrm>
            <a:off x="6786578" y="1500178"/>
            <a:ext cx="619125" cy="785818"/>
          </a:xfrm>
          <a:prstGeom prst="rect">
            <a:avLst/>
          </a:prstGeom>
          <a:noFill/>
          <a:ln w="9525">
            <a:noFill/>
            <a:miter lim="800000"/>
            <a:headEnd/>
            <a:tailEnd/>
          </a:ln>
          <a:effectLst/>
        </p:spPr>
      </p:pic>
      <p:pic>
        <p:nvPicPr>
          <p:cNvPr id="3079" name="Picture 7"/>
          <p:cNvPicPr>
            <a:picLocks noChangeAspect="1" noChangeArrowheads="1"/>
          </p:cNvPicPr>
          <p:nvPr/>
        </p:nvPicPr>
        <p:blipFill>
          <a:blip r:embed="rId6"/>
          <a:srcRect/>
          <a:stretch>
            <a:fillRect/>
          </a:stretch>
        </p:blipFill>
        <p:spPr bwMode="auto">
          <a:xfrm>
            <a:off x="5715008" y="2357434"/>
            <a:ext cx="619125" cy="785818"/>
          </a:xfrm>
          <a:prstGeom prst="rect">
            <a:avLst/>
          </a:prstGeom>
          <a:noFill/>
          <a:ln w="9525">
            <a:noFill/>
            <a:miter lim="800000"/>
            <a:headEnd/>
            <a:tailEnd/>
          </a:ln>
          <a:effectLst/>
        </p:spPr>
      </p:pic>
      <p:pic>
        <p:nvPicPr>
          <p:cNvPr id="3080" name="Picture 8"/>
          <p:cNvPicPr>
            <a:picLocks noChangeAspect="1" noChangeArrowheads="1"/>
          </p:cNvPicPr>
          <p:nvPr/>
        </p:nvPicPr>
        <p:blipFill>
          <a:blip r:embed="rId7"/>
          <a:srcRect/>
          <a:stretch>
            <a:fillRect/>
          </a:stretch>
        </p:blipFill>
        <p:spPr bwMode="auto">
          <a:xfrm>
            <a:off x="6429388" y="2357434"/>
            <a:ext cx="628650" cy="785818"/>
          </a:xfrm>
          <a:prstGeom prst="rect">
            <a:avLst/>
          </a:prstGeom>
          <a:noFill/>
          <a:ln w="9525">
            <a:noFill/>
            <a:miter lim="800000"/>
            <a:headEnd/>
            <a:tailEnd/>
          </a:ln>
          <a:effectLst/>
        </p:spPr>
      </p:pic>
      <p:pic>
        <p:nvPicPr>
          <p:cNvPr id="3081" name="Picture 9"/>
          <p:cNvPicPr>
            <a:picLocks noChangeAspect="1" noChangeArrowheads="1"/>
          </p:cNvPicPr>
          <p:nvPr/>
        </p:nvPicPr>
        <p:blipFill>
          <a:blip r:embed="rId8"/>
          <a:srcRect/>
          <a:stretch>
            <a:fillRect/>
          </a:stretch>
        </p:blipFill>
        <p:spPr bwMode="auto">
          <a:xfrm>
            <a:off x="7143768" y="2357434"/>
            <a:ext cx="619125" cy="785818"/>
          </a:xfrm>
          <a:prstGeom prst="rect">
            <a:avLst/>
          </a:prstGeom>
          <a:noFill/>
          <a:ln w="9525">
            <a:noFill/>
            <a:miter lim="800000"/>
            <a:headEnd/>
            <a:tailEnd/>
          </a:ln>
          <a:effectLst/>
        </p:spPr>
      </p:pic>
      <p:pic>
        <p:nvPicPr>
          <p:cNvPr id="3082" name="Picture 10"/>
          <p:cNvPicPr>
            <a:picLocks noChangeAspect="1" noChangeArrowheads="1"/>
          </p:cNvPicPr>
          <p:nvPr/>
        </p:nvPicPr>
        <p:blipFill>
          <a:blip r:embed="rId9"/>
          <a:srcRect/>
          <a:stretch>
            <a:fillRect/>
          </a:stretch>
        </p:blipFill>
        <p:spPr bwMode="auto">
          <a:xfrm>
            <a:off x="5429256" y="3214690"/>
            <a:ext cx="619125" cy="785818"/>
          </a:xfrm>
          <a:prstGeom prst="rect">
            <a:avLst/>
          </a:prstGeom>
          <a:noFill/>
          <a:ln w="9525">
            <a:noFill/>
            <a:miter lim="800000"/>
            <a:headEnd/>
            <a:tailEnd/>
          </a:ln>
          <a:effectLst/>
        </p:spPr>
      </p:pic>
      <p:pic>
        <p:nvPicPr>
          <p:cNvPr id="3083" name="Picture 11"/>
          <p:cNvPicPr>
            <a:picLocks noChangeAspect="1" noChangeArrowheads="1"/>
          </p:cNvPicPr>
          <p:nvPr/>
        </p:nvPicPr>
        <p:blipFill>
          <a:blip r:embed="rId10"/>
          <a:srcRect/>
          <a:stretch>
            <a:fillRect/>
          </a:stretch>
        </p:blipFill>
        <p:spPr bwMode="auto">
          <a:xfrm>
            <a:off x="6143636" y="3214690"/>
            <a:ext cx="619125" cy="785818"/>
          </a:xfrm>
          <a:prstGeom prst="rect">
            <a:avLst/>
          </a:prstGeom>
          <a:noFill/>
          <a:ln w="9525">
            <a:noFill/>
            <a:miter lim="800000"/>
            <a:headEnd/>
            <a:tailEnd/>
          </a:ln>
          <a:effectLst/>
        </p:spPr>
      </p:pic>
      <p:pic>
        <p:nvPicPr>
          <p:cNvPr id="3084" name="Picture 12"/>
          <p:cNvPicPr>
            <a:picLocks noChangeAspect="1" noChangeArrowheads="1"/>
          </p:cNvPicPr>
          <p:nvPr/>
        </p:nvPicPr>
        <p:blipFill>
          <a:blip r:embed="rId11"/>
          <a:srcRect/>
          <a:stretch>
            <a:fillRect/>
          </a:stretch>
        </p:blipFill>
        <p:spPr bwMode="auto">
          <a:xfrm>
            <a:off x="6786578" y="3214690"/>
            <a:ext cx="619125" cy="785818"/>
          </a:xfrm>
          <a:prstGeom prst="rect">
            <a:avLst/>
          </a:prstGeom>
          <a:noFill/>
          <a:ln w="9525">
            <a:noFill/>
            <a:miter lim="800000"/>
            <a:headEnd/>
            <a:tailEnd/>
          </a:ln>
          <a:effectLst/>
        </p:spPr>
      </p:pic>
      <p:pic>
        <p:nvPicPr>
          <p:cNvPr id="3085" name="Picture 13"/>
          <p:cNvPicPr>
            <a:picLocks noChangeAspect="1" noChangeArrowheads="1"/>
          </p:cNvPicPr>
          <p:nvPr/>
        </p:nvPicPr>
        <p:blipFill>
          <a:blip r:embed="rId12"/>
          <a:srcRect/>
          <a:stretch>
            <a:fillRect/>
          </a:stretch>
        </p:blipFill>
        <p:spPr bwMode="auto">
          <a:xfrm>
            <a:off x="7500958" y="3214690"/>
            <a:ext cx="619125" cy="785818"/>
          </a:xfrm>
          <a:prstGeom prst="rect">
            <a:avLst/>
          </a:prstGeom>
          <a:noFill/>
          <a:ln w="9525">
            <a:noFill/>
            <a:miter lim="800000"/>
            <a:headEnd/>
            <a:tailEnd/>
          </a:ln>
          <a:effectLst/>
        </p:spPr>
      </p:pic>
      <p:pic>
        <p:nvPicPr>
          <p:cNvPr id="3086" name="Picture 14"/>
          <p:cNvPicPr>
            <a:picLocks noChangeAspect="1" noChangeArrowheads="1"/>
          </p:cNvPicPr>
          <p:nvPr/>
        </p:nvPicPr>
        <p:blipFill>
          <a:blip r:embed="rId13"/>
          <a:srcRect/>
          <a:stretch>
            <a:fillRect/>
          </a:stretch>
        </p:blipFill>
        <p:spPr bwMode="auto">
          <a:xfrm>
            <a:off x="5000628" y="4071946"/>
            <a:ext cx="628650" cy="785818"/>
          </a:xfrm>
          <a:prstGeom prst="rect">
            <a:avLst/>
          </a:prstGeom>
          <a:noFill/>
          <a:ln w="9525">
            <a:noFill/>
            <a:miter lim="800000"/>
            <a:headEnd/>
            <a:tailEnd/>
          </a:ln>
          <a:effectLst/>
        </p:spPr>
      </p:pic>
      <p:pic>
        <p:nvPicPr>
          <p:cNvPr id="3087" name="Picture 15"/>
          <p:cNvPicPr>
            <a:picLocks noChangeAspect="1" noChangeArrowheads="1"/>
          </p:cNvPicPr>
          <p:nvPr/>
        </p:nvPicPr>
        <p:blipFill>
          <a:blip r:embed="rId14"/>
          <a:srcRect/>
          <a:stretch>
            <a:fillRect/>
          </a:stretch>
        </p:blipFill>
        <p:spPr bwMode="auto">
          <a:xfrm>
            <a:off x="5786446" y="4071946"/>
            <a:ext cx="619125" cy="785818"/>
          </a:xfrm>
          <a:prstGeom prst="rect">
            <a:avLst/>
          </a:prstGeom>
          <a:noFill/>
          <a:ln w="9525">
            <a:noFill/>
            <a:miter lim="800000"/>
            <a:headEnd/>
            <a:tailEnd/>
          </a:ln>
          <a:effectLst/>
        </p:spPr>
      </p:pic>
      <p:pic>
        <p:nvPicPr>
          <p:cNvPr id="3088" name="Picture 16"/>
          <p:cNvPicPr>
            <a:picLocks noChangeAspect="1" noChangeArrowheads="1"/>
          </p:cNvPicPr>
          <p:nvPr/>
        </p:nvPicPr>
        <p:blipFill>
          <a:blip r:embed="rId15"/>
          <a:srcRect/>
          <a:stretch>
            <a:fillRect/>
          </a:stretch>
        </p:blipFill>
        <p:spPr bwMode="auto">
          <a:xfrm>
            <a:off x="6500826" y="4071946"/>
            <a:ext cx="628650" cy="785818"/>
          </a:xfrm>
          <a:prstGeom prst="rect">
            <a:avLst/>
          </a:prstGeom>
          <a:noFill/>
          <a:ln w="9525">
            <a:noFill/>
            <a:miter lim="800000"/>
            <a:headEnd/>
            <a:tailEnd/>
          </a:ln>
          <a:effectLst/>
        </p:spPr>
      </p:pic>
      <p:pic>
        <p:nvPicPr>
          <p:cNvPr id="3089" name="Picture 17"/>
          <p:cNvPicPr>
            <a:picLocks noChangeAspect="1" noChangeArrowheads="1"/>
          </p:cNvPicPr>
          <p:nvPr/>
        </p:nvPicPr>
        <p:blipFill>
          <a:blip r:embed="rId16"/>
          <a:srcRect/>
          <a:stretch>
            <a:fillRect/>
          </a:stretch>
        </p:blipFill>
        <p:spPr bwMode="auto">
          <a:xfrm>
            <a:off x="7215206" y="4071946"/>
            <a:ext cx="628650" cy="785818"/>
          </a:xfrm>
          <a:prstGeom prst="rect">
            <a:avLst/>
          </a:prstGeom>
          <a:noFill/>
          <a:ln w="9525">
            <a:noFill/>
            <a:miter lim="800000"/>
            <a:headEnd/>
            <a:tailEnd/>
          </a:ln>
          <a:effectLst/>
        </p:spPr>
      </p:pic>
      <p:pic>
        <p:nvPicPr>
          <p:cNvPr id="3090" name="Picture 18"/>
          <p:cNvPicPr>
            <a:picLocks noChangeAspect="1" noChangeArrowheads="1"/>
          </p:cNvPicPr>
          <p:nvPr/>
        </p:nvPicPr>
        <p:blipFill>
          <a:blip r:embed="rId17"/>
          <a:srcRect/>
          <a:stretch>
            <a:fillRect/>
          </a:stretch>
        </p:blipFill>
        <p:spPr bwMode="auto">
          <a:xfrm>
            <a:off x="7929586" y="4071946"/>
            <a:ext cx="628650" cy="785818"/>
          </a:xfrm>
          <a:prstGeom prst="rect">
            <a:avLst/>
          </a:prstGeom>
          <a:noFill/>
          <a:ln w="9525">
            <a:noFill/>
            <a:miter lim="800000"/>
            <a:headEnd/>
            <a:tailEnd/>
          </a:ln>
          <a:effectLst/>
        </p:spPr>
      </p:pic>
      <p:cxnSp>
        <p:nvCxnSpPr>
          <p:cNvPr id="75" name="直接连接符 74"/>
          <p:cNvCxnSpPr/>
          <p:nvPr/>
        </p:nvCxnSpPr>
        <p:spPr bwMode="auto">
          <a:xfrm>
            <a:off x="6000760" y="2285996"/>
            <a:ext cx="142876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9" name="直接连接符 78"/>
          <p:cNvCxnSpPr/>
          <p:nvPr/>
        </p:nvCxnSpPr>
        <p:spPr bwMode="auto">
          <a:xfrm>
            <a:off x="5715008" y="3143252"/>
            <a:ext cx="2071702"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3" name="直接连接符 82"/>
          <p:cNvCxnSpPr/>
          <p:nvPr/>
        </p:nvCxnSpPr>
        <p:spPr bwMode="auto">
          <a:xfrm>
            <a:off x="5429256" y="4000508"/>
            <a:ext cx="2714644"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5" name="直接连接符 84"/>
          <p:cNvCxnSpPr/>
          <p:nvPr/>
        </p:nvCxnSpPr>
        <p:spPr bwMode="auto">
          <a:xfrm>
            <a:off x="5000628" y="4857764"/>
            <a:ext cx="35719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9" name="直接连接符 88"/>
          <p:cNvCxnSpPr/>
          <p:nvPr/>
        </p:nvCxnSpPr>
        <p:spPr bwMode="auto">
          <a:xfrm rot="5400000">
            <a:off x="6323025" y="1892293"/>
            <a:ext cx="78581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0" name="直接连接符 89"/>
          <p:cNvCxnSpPr/>
          <p:nvPr/>
        </p:nvCxnSpPr>
        <p:spPr bwMode="auto">
          <a:xfrm rot="5400000">
            <a:off x="5930116" y="2713830"/>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2" name="直接连接符 91"/>
          <p:cNvCxnSpPr/>
          <p:nvPr/>
        </p:nvCxnSpPr>
        <p:spPr bwMode="auto">
          <a:xfrm rot="5400000">
            <a:off x="6644496" y="2713830"/>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3" name="直接连接符 92"/>
          <p:cNvCxnSpPr/>
          <p:nvPr/>
        </p:nvCxnSpPr>
        <p:spPr bwMode="auto">
          <a:xfrm rot="5400000">
            <a:off x="5644364" y="3571086"/>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4" name="直接连接符 93"/>
          <p:cNvCxnSpPr/>
          <p:nvPr/>
        </p:nvCxnSpPr>
        <p:spPr bwMode="auto">
          <a:xfrm rot="5400000">
            <a:off x="6358744" y="3571086"/>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5" name="直接连接符 94"/>
          <p:cNvCxnSpPr/>
          <p:nvPr/>
        </p:nvCxnSpPr>
        <p:spPr bwMode="auto">
          <a:xfrm rot="5400000">
            <a:off x="7001686" y="3571086"/>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6" name="直接连接符 95"/>
          <p:cNvCxnSpPr/>
          <p:nvPr/>
        </p:nvCxnSpPr>
        <p:spPr bwMode="auto">
          <a:xfrm rot="5400000">
            <a:off x="528717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8" name="直接连接符 97"/>
          <p:cNvCxnSpPr/>
          <p:nvPr/>
        </p:nvCxnSpPr>
        <p:spPr bwMode="auto">
          <a:xfrm rot="5400000">
            <a:off x="600155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0" name="直接连接符 99"/>
          <p:cNvCxnSpPr/>
          <p:nvPr/>
        </p:nvCxnSpPr>
        <p:spPr bwMode="auto">
          <a:xfrm rot="5400000">
            <a:off x="671593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1" name="直接连接符 100"/>
          <p:cNvCxnSpPr/>
          <p:nvPr/>
        </p:nvCxnSpPr>
        <p:spPr bwMode="auto">
          <a:xfrm rot="5400000">
            <a:off x="7430314" y="4428342"/>
            <a:ext cx="857256"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88" name="Picture 5"/>
          <p:cNvPicPr>
            <a:picLocks noChangeAspect="1" noChangeArrowheads="1"/>
          </p:cNvPicPr>
          <p:nvPr/>
        </p:nvPicPr>
        <p:blipFill>
          <a:blip r:embed="rId18"/>
          <a:srcRect/>
          <a:stretch>
            <a:fillRect/>
          </a:stretch>
        </p:blipFill>
        <p:spPr bwMode="auto">
          <a:xfrm>
            <a:off x="571472" y="4910819"/>
            <a:ext cx="6286544" cy="447012"/>
          </a:xfrm>
          <a:prstGeom prst="rect">
            <a:avLst/>
          </a:prstGeom>
          <a:noFill/>
          <a:ln w="1">
            <a:noFill/>
            <a:miter lim="800000"/>
            <a:headEnd/>
            <a:tailEnd type="none" w="med" len="med"/>
          </a:ln>
          <a:effectLst/>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6859270" y="5429250"/>
            <a:ext cx="2284730" cy="28575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pic>
        <p:nvPicPr>
          <p:cNvPr id="1026" name="Picture 2"/>
          <p:cNvPicPr>
            <a:picLocks noChangeAspect="1" noChangeArrowheads="1"/>
          </p:cNvPicPr>
          <p:nvPr/>
        </p:nvPicPr>
        <p:blipFill>
          <a:blip r:embed="rId1"/>
          <a:srcRect/>
          <a:stretch>
            <a:fillRect/>
          </a:stretch>
        </p:blipFill>
        <p:spPr bwMode="auto">
          <a:xfrm>
            <a:off x="714348" y="642922"/>
            <a:ext cx="3071834" cy="1023680"/>
          </a:xfrm>
          <a:prstGeom prst="rect">
            <a:avLst/>
          </a:prstGeom>
          <a:noFill/>
          <a:ln w="9525">
            <a:noFill/>
            <a:miter lim="800000"/>
            <a:headEnd/>
            <a:tailEnd/>
          </a:ln>
          <a:effectLst/>
        </p:spPr>
      </p:pic>
      <p:pic>
        <p:nvPicPr>
          <p:cNvPr id="17" name="Picture 3"/>
          <p:cNvPicPr>
            <a:picLocks noChangeAspect="1" noChangeArrowheads="1"/>
          </p:cNvPicPr>
          <p:nvPr/>
        </p:nvPicPr>
        <p:blipFill>
          <a:blip r:embed="rId2"/>
          <a:srcRect/>
          <a:stretch>
            <a:fillRect/>
          </a:stretch>
        </p:blipFill>
        <p:spPr bwMode="auto">
          <a:xfrm>
            <a:off x="3929058" y="642922"/>
            <a:ext cx="3357586" cy="1021894"/>
          </a:xfrm>
          <a:prstGeom prst="rect">
            <a:avLst/>
          </a:prstGeom>
          <a:noFill/>
          <a:ln w="9525">
            <a:noFill/>
            <a:miter lim="800000"/>
            <a:headEnd/>
            <a:tailEnd/>
          </a:ln>
          <a:effectLst/>
        </p:spPr>
      </p:pic>
      <p:pic>
        <p:nvPicPr>
          <p:cNvPr id="62" name="Picture 1"/>
          <p:cNvPicPr>
            <a:picLocks noChangeAspect="1" noChangeArrowheads="1"/>
          </p:cNvPicPr>
          <p:nvPr/>
        </p:nvPicPr>
        <p:blipFill>
          <a:blip r:embed="rId3"/>
          <a:srcRect/>
          <a:stretch>
            <a:fillRect/>
          </a:stretch>
        </p:blipFill>
        <p:spPr bwMode="auto">
          <a:xfrm>
            <a:off x="4187179" y="1714492"/>
            <a:ext cx="4562619" cy="2143140"/>
          </a:xfrm>
          <a:prstGeom prst="rect">
            <a:avLst/>
          </a:prstGeom>
          <a:ln>
            <a:noFill/>
          </a:ln>
          <a:effectLst>
            <a:outerShdw blurRad="292100" dist="139700" dir="2700000" algn="tl" rotWithShape="0">
              <a:srgbClr val="333333">
                <a:alpha val="65000"/>
              </a:srgbClr>
            </a:outerShdw>
          </a:effectLst>
        </p:spPr>
      </p:pic>
      <p:pic>
        <p:nvPicPr>
          <p:cNvPr id="64" name="Picture 3"/>
          <p:cNvPicPr>
            <a:picLocks noChangeAspect="1" noChangeArrowheads="1"/>
          </p:cNvPicPr>
          <p:nvPr/>
        </p:nvPicPr>
        <p:blipFill>
          <a:blip r:embed="rId4"/>
          <a:srcRect/>
          <a:stretch>
            <a:fillRect/>
          </a:stretch>
        </p:blipFill>
        <p:spPr bwMode="auto">
          <a:xfrm>
            <a:off x="4797105" y="4143066"/>
            <a:ext cx="2489565" cy="1143008"/>
          </a:xfrm>
          <a:prstGeom prst="rect">
            <a:avLst/>
          </a:prstGeom>
          <a:ln>
            <a:noFill/>
          </a:ln>
          <a:effectLst>
            <a:outerShdw blurRad="292100" dist="139700" dir="2700000" algn="tl" rotWithShape="0">
              <a:srgbClr val="333333">
                <a:alpha val="65000"/>
              </a:srgbClr>
            </a:outerShdw>
          </a:effectLst>
        </p:spPr>
      </p:pic>
      <p:pic>
        <p:nvPicPr>
          <p:cNvPr id="1032" name="Picture 8"/>
          <p:cNvPicPr>
            <a:picLocks noChangeAspect="1" noChangeArrowheads="1"/>
          </p:cNvPicPr>
          <p:nvPr/>
        </p:nvPicPr>
        <p:blipFill>
          <a:blip r:embed="rId5" cstate="print"/>
          <a:srcRect/>
          <a:stretch>
            <a:fillRect/>
          </a:stretch>
        </p:blipFill>
        <p:spPr bwMode="auto">
          <a:xfrm>
            <a:off x="7143768" y="4143384"/>
            <a:ext cx="1580025" cy="1143008"/>
          </a:xfrm>
          <a:prstGeom prst="rect">
            <a:avLst/>
          </a:prstGeom>
          <a:noFill/>
          <a:ln w="9525">
            <a:noFill/>
            <a:miter lim="800000"/>
            <a:headEnd/>
            <a:tailEnd/>
          </a:ln>
          <a:effectLst/>
        </p:spPr>
      </p:pic>
      <p:pic>
        <p:nvPicPr>
          <p:cNvPr id="1033" name="Picture 9"/>
          <p:cNvPicPr>
            <a:picLocks noChangeAspect="1" noChangeArrowheads="1"/>
          </p:cNvPicPr>
          <p:nvPr/>
        </p:nvPicPr>
        <p:blipFill>
          <a:blip r:embed="rId6" cstate="print"/>
          <a:srcRect/>
          <a:stretch>
            <a:fillRect/>
          </a:stretch>
        </p:blipFill>
        <p:spPr bwMode="auto">
          <a:xfrm>
            <a:off x="7215206" y="4214822"/>
            <a:ext cx="1450003" cy="757224"/>
          </a:xfrm>
          <a:prstGeom prst="rect">
            <a:avLst/>
          </a:prstGeom>
          <a:noFill/>
          <a:ln w="9525">
            <a:noFill/>
            <a:miter lim="800000"/>
            <a:headEnd/>
            <a:tailEnd/>
          </a:ln>
          <a:effectLst/>
        </p:spPr>
      </p:pic>
      <p:sp>
        <p:nvSpPr>
          <p:cNvPr id="68" name="上箭头 67"/>
          <p:cNvSpPr/>
          <p:nvPr/>
        </p:nvSpPr>
        <p:spPr bwMode="auto">
          <a:xfrm>
            <a:off x="7215206" y="3786194"/>
            <a:ext cx="142876" cy="357190"/>
          </a:xfrm>
          <a:prstGeom prst="up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69" name="左箭头 68"/>
          <p:cNvSpPr/>
          <p:nvPr/>
        </p:nvSpPr>
        <p:spPr bwMode="auto">
          <a:xfrm>
            <a:off x="6715140" y="4214822"/>
            <a:ext cx="428628" cy="142876"/>
          </a:xfrm>
          <a:prstGeom prst="left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pic>
        <p:nvPicPr>
          <p:cNvPr id="1034" name="Picture 10" descr="C:\Documents and Settings\Administrator\桌面\未标题-1 拷贝.jpg"/>
          <p:cNvPicPr>
            <a:picLocks noChangeAspect="1" noChangeArrowheads="1"/>
          </p:cNvPicPr>
          <p:nvPr/>
        </p:nvPicPr>
        <p:blipFill>
          <a:blip r:embed="rId7" cstate="print"/>
          <a:srcRect/>
          <a:stretch>
            <a:fillRect/>
          </a:stretch>
        </p:blipFill>
        <p:spPr bwMode="auto">
          <a:xfrm rot="2435069">
            <a:off x="3018311" y="4069816"/>
            <a:ext cx="807040" cy="1012435"/>
          </a:xfrm>
          <a:prstGeom prst="rect">
            <a:avLst/>
          </a:prstGeom>
          <a:noFill/>
        </p:spPr>
      </p:pic>
      <p:cxnSp>
        <p:nvCxnSpPr>
          <p:cNvPr id="72" name="直接箭头连接符 71"/>
          <p:cNvCxnSpPr/>
          <p:nvPr/>
        </p:nvCxnSpPr>
        <p:spPr bwMode="auto">
          <a:xfrm rot="16200000" flipH="1">
            <a:off x="3036081" y="3679035"/>
            <a:ext cx="428630" cy="357191"/>
          </a:xfrm>
          <a:prstGeom prst="straightConnector1">
            <a:avLst/>
          </a:prstGeom>
          <a:ln>
            <a:solidFill>
              <a:srgbClr val="FF0000"/>
            </a:solidFill>
            <a:headEnd type="none" w="med" len="med"/>
            <a:tailEnd type="arrow"/>
          </a:ln>
        </p:spPr>
        <p:style>
          <a:lnRef idx="2">
            <a:schemeClr val="accent6"/>
          </a:lnRef>
          <a:fillRef idx="0">
            <a:schemeClr val="accent6"/>
          </a:fillRef>
          <a:effectRef idx="1">
            <a:schemeClr val="accent6"/>
          </a:effectRef>
          <a:fontRef idx="minor">
            <a:schemeClr val="tx1"/>
          </a:fontRef>
        </p:style>
      </p:cxnSp>
      <p:cxnSp>
        <p:nvCxnSpPr>
          <p:cNvPr id="74" name="直接箭头连接符 73"/>
          <p:cNvCxnSpPr/>
          <p:nvPr/>
        </p:nvCxnSpPr>
        <p:spPr bwMode="auto">
          <a:xfrm rot="5400000" flipH="1">
            <a:off x="2553739" y="4089942"/>
            <a:ext cx="239446" cy="917833"/>
          </a:xfrm>
          <a:prstGeom prst="straightConnector1">
            <a:avLst/>
          </a:prstGeom>
          <a:ln>
            <a:solidFill>
              <a:srgbClr val="FF0000"/>
            </a:solidFill>
            <a:headEnd type="none" w="med" len="med"/>
            <a:tailEnd type="arrow"/>
          </a:ln>
        </p:spPr>
        <p:style>
          <a:lnRef idx="2">
            <a:schemeClr val="accent6"/>
          </a:lnRef>
          <a:fillRef idx="0">
            <a:schemeClr val="accent6"/>
          </a:fillRef>
          <a:effectRef idx="1">
            <a:schemeClr val="accent6"/>
          </a:effectRef>
          <a:fontRef idx="minor">
            <a:schemeClr val="tx1"/>
          </a:fontRef>
        </p:style>
      </p:cxnSp>
      <p:cxnSp>
        <p:nvCxnSpPr>
          <p:cNvPr id="83" name="直接连接符 82"/>
          <p:cNvCxnSpPr/>
          <p:nvPr/>
        </p:nvCxnSpPr>
        <p:spPr bwMode="auto">
          <a:xfrm rot="5400000">
            <a:off x="2321703" y="3464723"/>
            <a:ext cx="3500462" cy="1588"/>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pic>
        <p:nvPicPr>
          <p:cNvPr id="71" name="Picture 2" descr="正45"/>
          <p:cNvPicPr>
            <a:picLocks noChangeAspect="1" noChangeArrowheads="1"/>
          </p:cNvPicPr>
          <p:nvPr/>
        </p:nvPicPr>
        <p:blipFill>
          <a:blip r:embed="rId8" cstate="print"/>
          <a:srcRect/>
          <a:stretch>
            <a:fillRect/>
          </a:stretch>
        </p:blipFill>
        <p:spPr bwMode="auto">
          <a:xfrm>
            <a:off x="821981" y="4071946"/>
            <a:ext cx="1392380" cy="714380"/>
          </a:xfrm>
          <a:prstGeom prst="rect">
            <a:avLst/>
          </a:prstGeom>
          <a:noFill/>
          <a:ln w="9525">
            <a:noFill/>
            <a:miter lim="800000"/>
            <a:headEnd/>
            <a:tailEnd/>
          </a:ln>
        </p:spPr>
      </p:pic>
      <p:pic>
        <p:nvPicPr>
          <p:cNvPr id="18" name="图片 17"/>
          <p:cNvPicPr>
            <a:picLocks noChangeAspect="1"/>
          </p:cNvPicPr>
          <p:nvPr/>
        </p:nvPicPr>
        <p:blipFill>
          <a:blip r:embed="rId9"/>
          <a:stretch>
            <a:fillRect/>
          </a:stretch>
        </p:blipFill>
        <p:spPr>
          <a:xfrm>
            <a:off x="920750" y="1664335"/>
            <a:ext cx="2344420" cy="1871345"/>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sp>
        <p:nvSpPr>
          <p:cNvPr id="70" name="矩形 69"/>
          <p:cNvSpPr/>
          <p:nvPr/>
        </p:nvSpPr>
        <p:spPr bwMode="auto">
          <a:xfrm>
            <a:off x="857224" y="1285864"/>
            <a:ext cx="2000264"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倒车影像</a:t>
            </a:r>
            <a:endPar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cxnSp>
        <p:nvCxnSpPr>
          <p:cNvPr id="75" name="直接连接符 74"/>
          <p:cNvCxnSpPr/>
          <p:nvPr/>
        </p:nvCxnSpPr>
        <p:spPr bwMode="auto">
          <a:xfrm rot="5400000">
            <a:off x="1858150" y="3071020"/>
            <a:ext cx="3713982" cy="794"/>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sp>
        <p:nvSpPr>
          <p:cNvPr id="78" name="矩形 77"/>
          <p:cNvSpPr/>
          <p:nvPr/>
        </p:nvSpPr>
        <p:spPr>
          <a:xfrm>
            <a:off x="428596" y="2214558"/>
            <a:ext cx="2928958" cy="2031325"/>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●支持倒车影像功能，用户可自定义设置（包括通道、出发开关、画面停留时间等）</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p>
          <a:p>
            <a:endParaRPr lang="en-US" altLang="zh-CN" dirty="0"/>
          </a:p>
          <a:p>
            <a:r>
              <a:rPr lang="zh-CN" altLang="en-US" dirty="0">
                <a:latin typeface="Calibri" panose="020F0502020204030204" pitchFamily="34" charset="0"/>
                <a:ea typeface="微软雅黑" panose="020B0503020204020204" pitchFamily="34" charset="-122"/>
                <a:sym typeface="Calibri" panose="020F0502020204030204" pitchFamily="34" charset="0"/>
              </a:rPr>
              <a:t>●辅助线可上、下、左、右自由调节</a:t>
            </a:r>
            <a:endParaRPr lang="zh-CN" altLang="en-US" dirty="0"/>
          </a:p>
        </p:txBody>
      </p:sp>
      <p:pic>
        <p:nvPicPr>
          <p:cNvPr id="62" name="图片 61" descr="未标题-1.jpg"/>
          <p:cNvPicPr>
            <a:picLocks noChangeAspect="1"/>
          </p:cNvPicPr>
          <p:nvPr/>
        </p:nvPicPr>
        <p:blipFill>
          <a:blip r:embed="rId1" cstate="print"/>
          <a:stretch>
            <a:fillRect/>
          </a:stretch>
        </p:blipFill>
        <p:spPr>
          <a:xfrm>
            <a:off x="4429124" y="1428740"/>
            <a:ext cx="3643338" cy="10001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8" name="图片 17"/>
          <p:cNvPicPr>
            <a:picLocks noChangeAspect="1"/>
          </p:cNvPicPr>
          <p:nvPr/>
        </p:nvPicPr>
        <p:blipFill>
          <a:blip r:embed="rId2" cstate="print"/>
          <a:stretch>
            <a:fillRect/>
          </a:stretch>
        </p:blipFill>
        <p:spPr>
          <a:xfrm>
            <a:off x="4450692" y="2614612"/>
            <a:ext cx="3623650" cy="2304256"/>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sp>
        <p:nvSpPr>
          <p:cNvPr id="70" name="矩形 69"/>
          <p:cNvSpPr/>
          <p:nvPr/>
        </p:nvSpPr>
        <p:spPr bwMode="auto">
          <a:xfrm>
            <a:off x="3500430" y="500046"/>
            <a:ext cx="2000264"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cxnSp>
        <p:nvCxnSpPr>
          <p:cNvPr id="75" name="直接连接符 74"/>
          <p:cNvCxnSpPr/>
          <p:nvPr/>
        </p:nvCxnSpPr>
        <p:spPr bwMode="auto">
          <a:xfrm rot="5400000">
            <a:off x="1429125" y="2285599"/>
            <a:ext cx="2571768" cy="794"/>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sp>
        <p:nvSpPr>
          <p:cNvPr id="78" name="矩形 77"/>
          <p:cNvSpPr/>
          <p:nvPr/>
        </p:nvSpPr>
        <p:spPr>
          <a:xfrm>
            <a:off x="285720" y="1643054"/>
            <a:ext cx="2571768" cy="2306955"/>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●支持视频上墙功能</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p>
          <a:p>
            <a:r>
              <a:rPr lang="zh-CN" altLang="en-US" dirty="0">
                <a:latin typeface="Calibri" panose="020F0502020204030204" pitchFamily="34" charset="0"/>
                <a:ea typeface="微软雅黑" panose="020B0503020204020204" pitchFamily="34" charset="-122"/>
                <a:sym typeface="Calibri" panose="020F0502020204030204" pitchFamily="34" charset="0"/>
              </a:rPr>
              <a:t>●视频可通过客户端自动投放到电视墙上，支持单画面和</a:t>
            </a:r>
            <a:r>
              <a:rPr lang="en-US" altLang="zh-CN" dirty="0">
                <a:latin typeface="Calibri" panose="020F0502020204030204" pitchFamily="34" charset="0"/>
                <a:ea typeface="微软雅黑" panose="020B0503020204020204" pitchFamily="34" charset="-122"/>
                <a:sym typeface="Calibri" panose="020F0502020204030204" pitchFamily="34" charset="0"/>
              </a:rPr>
              <a:t>4</a:t>
            </a:r>
            <a:r>
              <a:rPr lang="zh-CN" altLang="en-US" dirty="0">
                <a:latin typeface="Calibri" panose="020F0502020204030204" pitchFamily="34" charset="0"/>
                <a:ea typeface="微软雅黑" panose="020B0503020204020204" pitchFamily="34" charset="-122"/>
                <a:sym typeface="Calibri" panose="020F0502020204030204" pitchFamily="34" charset="0"/>
              </a:rPr>
              <a:t>画面投放，最多可同时预览</a:t>
            </a:r>
            <a:r>
              <a:rPr lang="en-US" altLang="zh-CN" dirty="0">
                <a:latin typeface="Calibri" panose="020F0502020204030204" pitchFamily="34" charset="0"/>
                <a:ea typeface="微软雅黑" panose="020B0503020204020204" pitchFamily="34" charset="-122"/>
                <a:sym typeface="Calibri" panose="020F0502020204030204" pitchFamily="34" charset="0"/>
              </a:rPr>
              <a:t>100</a:t>
            </a:r>
            <a:r>
              <a:rPr lang="zh-CN" altLang="en-US" dirty="0">
                <a:latin typeface="Calibri" panose="020F0502020204030204" pitchFamily="34" charset="0"/>
                <a:ea typeface="微软雅黑" panose="020B0503020204020204" pitchFamily="34" charset="-122"/>
                <a:sym typeface="Calibri" panose="020F0502020204030204" pitchFamily="34" charset="0"/>
              </a:rPr>
              <a:t>路视频画面</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pic>
        <p:nvPicPr>
          <p:cNvPr id="59" name="图片 58" descr="电视墙.JPG"/>
          <p:cNvPicPr>
            <a:picLocks noChangeAspect="1"/>
          </p:cNvPicPr>
          <p:nvPr/>
        </p:nvPicPr>
        <p:blipFill>
          <a:blip r:embed="rId1"/>
          <a:stretch>
            <a:fillRect/>
          </a:stretch>
        </p:blipFill>
        <p:spPr>
          <a:xfrm>
            <a:off x="2908338" y="1043037"/>
            <a:ext cx="5912611" cy="3894953"/>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p:spPr>
      </p:pic>
      <p:pic>
        <p:nvPicPr>
          <p:cNvPr id="64" name="Picture 8"/>
          <p:cNvPicPr>
            <a:picLocks noChangeAspect="1" noChangeArrowheads="1"/>
          </p:cNvPicPr>
          <p:nvPr/>
        </p:nvPicPr>
        <p:blipFill>
          <a:blip r:embed="rId2" cstate="print"/>
          <a:srcRect/>
          <a:stretch>
            <a:fillRect/>
          </a:stretch>
        </p:blipFill>
        <p:spPr bwMode="auto">
          <a:xfrm>
            <a:off x="642910" y="3857632"/>
            <a:ext cx="1580025" cy="1143008"/>
          </a:xfrm>
          <a:prstGeom prst="rect">
            <a:avLst/>
          </a:prstGeom>
          <a:ln>
            <a:noFill/>
          </a:ln>
          <a:effectLst>
            <a:outerShdw blurRad="292100" dist="139700" dir="2700000" algn="tl" rotWithShape="0">
              <a:srgbClr val="333333">
                <a:alpha val="65000"/>
              </a:srgbClr>
            </a:outerShdw>
          </a:effectLst>
        </p:spPr>
      </p:pic>
      <p:pic>
        <p:nvPicPr>
          <p:cNvPr id="66" name="图片 65" descr="QQ图片20160518183801.png"/>
          <p:cNvPicPr>
            <a:picLocks noChangeAspect="1"/>
          </p:cNvPicPr>
          <p:nvPr/>
        </p:nvPicPr>
        <p:blipFill>
          <a:blip r:embed="rId3" cstate="print"/>
          <a:stretch>
            <a:fillRect/>
          </a:stretch>
        </p:blipFill>
        <p:spPr>
          <a:xfrm>
            <a:off x="714348" y="3929070"/>
            <a:ext cx="1428760" cy="755088"/>
          </a:xfrm>
          <a:prstGeom prst="rect">
            <a:avLst/>
          </a:prstGeom>
        </p:spPr>
      </p:pic>
      <p:cxnSp>
        <p:nvCxnSpPr>
          <p:cNvPr id="74" name="直接连接符 73"/>
          <p:cNvCxnSpPr/>
          <p:nvPr/>
        </p:nvCxnSpPr>
        <p:spPr bwMode="auto">
          <a:xfrm rot="10800000">
            <a:off x="357158" y="3571880"/>
            <a:ext cx="2357454" cy="1807"/>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76" name="右箭头 75"/>
          <p:cNvSpPr/>
          <p:nvPr/>
        </p:nvSpPr>
        <p:spPr bwMode="auto">
          <a:xfrm>
            <a:off x="2428860" y="4143384"/>
            <a:ext cx="428628" cy="214314"/>
          </a:xfrm>
          <a:prstGeom prst="right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79" name="矩形 78"/>
          <p:cNvSpPr/>
          <p:nvPr/>
        </p:nvSpPr>
        <p:spPr bwMode="auto">
          <a:xfrm>
            <a:off x="714348" y="1000112"/>
            <a:ext cx="1785950"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电视墙</a:t>
            </a:r>
            <a:endPar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功能特点</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grpSp>
        <p:nvGrpSpPr>
          <p:cNvPr id="2" name="Group 9"/>
          <p:cNvGrpSpPr/>
          <p:nvPr/>
        </p:nvGrpSpPr>
        <p:grpSpPr bwMode="auto">
          <a:xfrm>
            <a:off x="0" y="0"/>
            <a:ext cx="690508" cy="507968"/>
            <a:chOff x="0" y="0"/>
            <a:chExt cx="1350" cy="1030"/>
          </a:xfrm>
        </p:grpSpPr>
        <p:sp>
          <p:nvSpPr>
            <p:cNvPr id="99" name="Oval 5"/>
            <p:cNvSpPr>
              <a:spLocks noChangeArrowheads="1"/>
            </p:cNvSpPr>
            <p:nvPr/>
          </p:nvSpPr>
          <p:spPr bwMode="auto">
            <a:xfrm>
              <a:off x="122" y="0"/>
              <a:ext cx="1019" cy="1030"/>
            </a:xfrm>
            <a:prstGeom prst="ellipse">
              <a:avLst/>
            </a:prstGeom>
            <a:solidFill>
              <a:schemeClr val="hlink"/>
            </a:solidFill>
            <a:ln w="38100" cmpd="sng">
              <a:solidFill>
                <a:srgbClr val="EAEAEA"/>
              </a:solidFill>
              <a:round/>
            </a:ln>
          </p:spPr>
          <p:txBody>
            <a:bodyPr wrap="none" anchor="ctr"/>
            <a:lstStyle/>
            <a:p>
              <a:pPr algn="ctr"/>
              <a:endParaRPr lang="zh-CN" altLang="en-US" sz="1600"/>
            </a:p>
          </p:txBody>
        </p:sp>
        <p:grpSp>
          <p:nvGrpSpPr>
            <p:cNvPr id="3" name="Group 11"/>
            <p:cNvGrpSpPr/>
            <p:nvPr/>
          </p:nvGrpSpPr>
          <p:grpSpPr bwMode="auto">
            <a:xfrm rot="10082854">
              <a:off x="3" y="745"/>
              <a:ext cx="932" cy="228"/>
              <a:chOff x="-6" y="-3"/>
              <a:chExt cx="963" cy="233"/>
            </a:xfrm>
          </p:grpSpPr>
          <p:grpSp>
            <p:nvGrpSpPr>
              <p:cNvPr id="4" name="Group 12"/>
              <p:cNvGrpSpPr/>
              <p:nvPr/>
            </p:nvGrpSpPr>
            <p:grpSpPr bwMode="auto">
              <a:xfrm rot="-9970459" flipH="1" flipV="1">
                <a:off x="-6" y="-3"/>
                <a:ext cx="963" cy="233"/>
                <a:chOff x="-3" y="0"/>
                <a:chExt cx="899" cy="235"/>
              </a:xfrm>
            </p:grpSpPr>
            <p:grpSp>
              <p:nvGrpSpPr>
                <p:cNvPr id="5" name="Group 13"/>
                <p:cNvGrpSpPr/>
                <p:nvPr/>
              </p:nvGrpSpPr>
              <p:grpSpPr bwMode="auto">
                <a:xfrm>
                  <a:off x="-3" y="0"/>
                  <a:ext cx="742" cy="186"/>
                  <a:chOff x="-4" y="0"/>
                  <a:chExt cx="1118" cy="279"/>
                </a:xfrm>
              </p:grpSpPr>
              <p:sp>
                <p:nvSpPr>
                  <p:cNvPr id="145" name="AutoShape 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6" name="AutoShape 1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7" name="AutoShape 1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8" name="AutoShape 1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8"/>
                <p:cNvGrpSpPr/>
                <p:nvPr/>
              </p:nvGrpSpPr>
              <p:grpSpPr bwMode="auto">
                <a:xfrm rot="1353540">
                  <a:off x="154" y="49"/>
                  <a:ext cx="742" cy="186"/>
                  <a:chOff x="-4" y="0"/>
                  <a:chExt cx="1118" cy="279"/>
                </a:xfrm>
              </p:grpSpPr>
              <p:sp>
                <p:nvSpPr>
                  <p:cNvPr id="141" name="AutoShape 1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2" name="AutoShape 1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3"/>
              <p:cNvGrpSpPr/>
              <p:nvPr/>
            </p:nvGrpSpPr>
            <p:grpSpPr bwMode="auto">
              <a:xfrm rot="-9970459" flipH="1" flipV="1">
                <a:off x="80" y="23"/>
                <a:ext cx="787" cy="191"/>
                <a:chOff x="-3" y="0"/>
                <a:chExt cx="899" cy="235"/>
              </a:xfrm>
            </p:grpSpPr>
            <p:grpSp>
              <p:nvGrpSpPr>
                <p:cNvPr id="8" name="Group 24"/>
                <p:cNvGrpSpPr/>
                <p:nvPr/>
              </p:nvGrpSpPr>
              <p:grpSpPr bwMode="auto">
                <a:xfrm>
                  <a:off x="-3" y="0"/>
                  <a:ext cx="742" cy="186"/>
                  <a:chOff x="-4" y="0"/>
                  <a:chExt cx="1118" cy="279"/>
                </a:xfrm>
              </p:grpSpPr>
              <p:sp>
                <p:nvSpPr>
                  <p:cNvPr id="135" name="AutoShape 2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6" name="AutoShape 2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7" name="AutoShape 2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8" name="AutoShape 2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9"/>
                <p:cNvGrpSpPr/>
                <p:nvPr/>
              </p:nvGrpSpPr>
              <p:grpSpPr bwMode="auto">
                <a:xfrm rot="1353540">
                  <a:off x="154" y="49"/>
                  <a:ext cx="742" cy="186"/>
                  <a:chOff x="-4" y="0"/>
                  <a:chExt cx="1118" cy="279"/>
                </a:xfrm>
              </p:grpSpPr>
              <p:sp>
                <p:nvSpPr>
                  <p:cNvPr id="131" name="AutoShape 2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2" name="AutoShape 2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3" name="AutoShape 2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4" name="AutoShape 2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34"/>
            <p:cNvGrpSpPr/>
            <p:nvPr/>
          </p:nvGrpSpPr>
          <p:grpSpPr bwMode="auto">
            <a:xfrm>
              <a:off x="411" y="103"/>
              <a:ext cx="932" cy="228"/>
              <a:chOff x="-6" y="-3"/>
              <a:chExt cx="963" cy="233"/>
            </a:xfrm>
          </p:grpSpPr>
          <p:grpSp>
            <p:nvGrpSpPr>
              <p:cNvPr id="11" name="Group 35"/>
              <p:cNvGrpSpPr/>
              <p:nvPr/>
            </p:nvGrpSpPr>
            <p:grpSpPr bwMode="auto">
              <a:xfrm rot="-9970459" flipH="1" flipV="1">
                <a:off x="-6" y="-3"/>
                <a:ext cx="963" cy="233"/>
                <a:chOff x="-3" y="0"/>
                <a:chExt cx="899" cy="235"/>
              </a:xfrm>
            </p:grpSpPr>
            <p:grpSp>
              <p:nvGrpSpPr>
                <p:cNvPr id="12" name="Group 36"/>
                <p:cNvGrpSpPr/>
                <p:nvPr/>
              </p:nvGrpSpPr>
              <p:grpSpPr bwMode="auto">
                <a:xfrm>
                  <a:off x="-3" y="0"/>
                  <a:ext cx="742" cy="186"/>
                  <a:chOff x="-4" y="0"/>
                  <a:chExt cx="1118" cy="279"/>
                </a:xfrm>
              </p:grpSpPr>
              <p:sp>
                <p:nvSpPr>
                  <p:cNvPr id="123" name="AutoShape 32"/>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4" name="AutoShape 33"/>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5" name="AutoShape 34"/>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6" name="AutoShape 35"/>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3" name="Group 41"/>
                <p:cNvGrpSpPr/>
                <p:nvPr/>
              </p:nvGrpSpPr>
              <p:grpSpPr bwMode="auto">
                <a:xfrm rot="1353540">
                  <a:off x="154" y="49"/>
                  <a:ext cx="742" cy="186"/>
                  <a:chOff x="-4" y="0"/>
                  <a:chExt cx="1118" cy="279"/>
                </a:xfrm>
              </p:grpSpPr>
              <p:sp>
                <p:nvSpPr>
                  <p:cNvPr id="119" name="AutoShape 37"/>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0" name="AutoShape 38"/>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1" name="AutoShape 39"/>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2" name="AutoShape 40"/>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4" name="Group 46"/>
              <p:cNvGrpSpPr/>
              <p:nvPr/>
            </p:nvGrpSpPr>
            <p:grpSpPr bwMode="auto">
              <a:xfrm rot="-9970459" flipH="1" flipV="1">
                <a:off x="80" y="23"/>
                <a:ext cx="787" cy="191"/>
                <a:chOff x="-3" y="0"/>
                <a:chExt cx="899" cy="235"/>
              </a:xfrm>
            </p:grpSpPr>
            <p:grpSp>
              <p:nvGrpSpPr>
                <p:cNvPr id="15" name="Group 47"/>
                <p:cNvGrpSpPr/>
                <p:nvPr/>
              </p:nvGrpSpPr>
              <p:grpSpPr bwMode="auto">
                <a:xfrm>
                  <a:off x="-3" y="0"/>
                  <a:ext cx="742" cy="186"/>
                  <a:chOff x="-4" y="0"/>
                  <a:chExt cx="1118" cy="279"/>
                </a:xfrm>
              </p:grpSpPr>
              <p:sp>
                <p:nvSpPr>
                  <p:cNvPr id="113" name="AutoShape 43"/>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4" name="AutoShape 44"/>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5" name="AutoShape 45"/>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6" name="AutoShape 46"/>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6" name="Group 52"/>
                <p:cNvGrpSpPr/>
                <p:nvPr/>
              </p:nvGrpSpPr>
              <p:grpSpPr bwMode="auto">
                <a:xfrm rot="1353540">
                  <a:off x="154" y="49"/>
                  <a:ext cx="742" cy="186"/>
                  <a:chOff x="-4" y="0"/>
                  <a:chExt cx="1118" cy="279"/>
                </a:xfrm>
              </p:grpSpPr>
              <p:sp>
                <p:nvSpPr>
                  <p:cNvPr id="106" name="AutoShape 48"/>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0" name="AutoShape 49"/>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1" name="AutoShape 50"/>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2" name="AutoShape 51"/>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sp>
        <p:nvSpPr>
          <p:cNvPr id="149" name="Text Box 18"/>
          <p:cNvSpPr txBox="1">
            <a:spLocks noChangeArrowheads="1"/>
          </p:cNvSpPr>
          <p:nvPr/>
        </p:nvSpPr>
        <p:spPr bwMode="auto">
          <a:xfrm>
            <a:off x="172076" y="38023"/>
            <a:ext cx="29402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3</a:t>
            </a:r>
            <a:endParaRPr lang="en-US" sz="2400" i="1" dirty="0">
              <a:solidFill>
                <a:schemeClr val="bg1"/>
              </a:solidFill>
              <a:cs typeface="Arial" panose="020B0604020202020204" pitchFamily="34" charset="0"/>
            </a:endParaRPr>
          </a:p>
        </p:txBody>
      </p:sp>
      <p:sp>
        <p:nvSpPr>
          <p:cNvPr id="70" name="矩形 69"/>
          <p:cNvSpPr/>
          <p:nvPr/>
        </p:nvSpPr>
        <p:spPr bwMode="auto">
          <a:xfrm>
            <a:off x="642910" y="1142988"/>
            <a:ext cx="2000264" cy="571504"/>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个性化定制</a:t>
            </a:r>
            <a:endPar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pic>
        <p:nvPicPr>
          <p:cNvPr id="4099" name="Picture 3"/>
          <p:cNvPicPr>
            <a:picLocks noChangeAspect="1" noChangeArrowheads="1"/>
          </p:cNvPicPr>
          <p:nvPr/>
        </p:nvPicPr>
        <p:blipFill>
          <a:blip r:embed="rId1"/>
          <a:srcRect/>
          <a:stretch>
            <a:fillRect/>
          </a:stretch>
        </p:blipFill>
        <p:spPr bwMode="auto">
          <a:xfrm>
            <a:off x="3714744" y="2071682"/>
            <a:ext cx="4286280" cy="390161"/>
          </a:xfrm>
          <a:prstGeom prst="rect">
            <a:avLst/>
          </a:prstGeom>
          <a:noFill/>
          <a:ln w="9525">
            <a:noFill/>
            <a:miter lim="800000"/>
            <a:headEnd/>
            <a:tailEnd/>
          </a:ln>
          <a:effectLst/>
        </p:spPr>
      </p:pic>
      <p:pic>
        <p:nvPicPr>
          <p:cNvPr id="4100" name="Picture 4"/>
          <p:cNvPicPr>
            <a:picLocks noChangeAspect="1" noChangeArrowheads="1"/>
          </p:cNvPicPr>
          <p:nvPr/>
        </p:nvPicPr>
        <p:blipFill>
          <a:blip r:embed="rId2"/>
          <a:srcRect/>
          <a:stretch>
            <a:fillRect/>
          </a:stretch>
        </p:blipFill>
        <p:spPr bwMode="auto">
          <a:xfrm>
            <a:off x="3714744" y="1643054"/>
            <a:ext cx="4000528" cy="357190"/>
          </a:xfrm>
          <a:prstGeom prst="rect">
            <a:avLst/>
          </a:prstGeom>
          <a:noFill/>
          <a:ln w="9525">
            <a:noFill/>
            <a:miter lim="800000"/>
            <a:headEnd/>
            <a:tailEnd/>
          </a:ln>
          <a:effectLst/>
        </p:spPr>
      </p:pic>
      <p:pic>
        <p:nvPicPr>
          <p:cNvPr id="4101" name="Picture 5"/>
          <p:cNvPicPr>
            <a:picLocks noChangeAspect="1" noChangeArrowheads="1"/>
          </p:cNvPicPr>
          <p:nvPr/>
        </p:nvPicPr>
        <p:blipFill>
          <a:blip r:embed="rId3"/>
          <a:srcRect/>
          <a:stretch>
            <a:fillRect/>
          </a:stretch>
        </p:blipFill>
        <p:spPr bwMode="auto">
          <a:xfrm>
            <a:off x="3714744" y="1214426"/>
            <a:ext cx="3714776" cy="393756"/>
          </a:xfrm>
          <a:prstGeom prst="rect">
            <a:avLst/>
          </a:prstGeom>
          <a:noFill/>
          <a:ln w="9525">
            <a:noFill/>
            <a:miter lim="800000"/>
            <a:headEnd/>
            <a:tailEnd/>
          </a:ln>
          <a:effectLst/>
        </p:spPr>
      </p:pic>
      <p:cxnSp>
        <p:nvCxnSpPr>
          <p:cNvPr id="75" name="直接连接符 74"/>
          <p:cNvCxnSpPr/>
          <p:nvPr/>
        </p:nvCxnSpPr>
        <p:spPr bwMode="auto">
          <a:xfrm rot="5400000">
            <a:off x="1536679" y="3250409"/>
            <a:ext cx="4071172" cy="794"/>
          </a:xfrm>
          <a:prstGeom prst="line">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cxnSp>
      <p:sp>
        <p:nvSpPr>
          <p:cNvPr id="78" name="矩形 77"/>
          <p:cNvSpPr/>
          <p:nvPr/>
        </p:nvSpPr>
        <p:spPr>
          <a:xfrm>
            <a:off x="428596" y="2071682"/>
            <a:ext cx="2928958" cy="2862322"/>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●可按客户分类、功能权限等个性定制，满足客户个性化需求</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p>
          <a:p>
            <a:r>
              <a:rPr lang="zh-CN" altLang="en-US" dirty="0">
                <a:latin typeface="Calibri" panose="020F0502020204030204" pitchFamily="34" charset="0"/>
                <a:ea typeface="微软雅黑" panose="020B0503020204020204" pitchFamily="34" charset="-122"/>
                <a:sym typeface="Calibri" panose="020F0502020204030204" pitchFamily="34" charset="0"/>
              </a:rPr>
              <a:t>●设备唯一</a:t>
            </a:r>
            <a:r>
              <a:rPr lang="en-US" altLang="zh-CN" dirty="0">
                <a:latin typeface="Calibri" panose="020F0502020204030204" pitchFamily="34" charset="0"/>
                <a:ea typeface="微软雅黑" panose="020B0503020204020204" pitchFamily="34" charset="-122"/>
                <a:sym typeface="Calibri" panose="020F0502020204030204" pitchFamily="34" charset="0"/>
              </a:rPr>
              <a:t>ID</a:t>
            </a:r>
            <a:r>
              <a:rPr lang="zh-CN" altLang="en-US" dirty="0">
                <a:latin typeface="Calibri" panose="020F0502020204030204" pitchFamily="34" charset="0"/>
                <a:ea typeface="微软雅黑" panose="020B0503020204020204" pitchFamily="34" charset="-122"/>
                <a:sym typeface="Calibri" panose="020F0502020204030204" pitchFamily="34" charset="0"/>
              </a:rPr>
              <a:t>并可加密，防止市场窜货等不良行为，维护客户利益</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pic>
        <p:nvPicPr>
          <p:cNvPr id="61" name="图片 60" descr="Catch5.jpg"/>
          <p:cNvPicPr>
            <a:picLocks noChangeAspect="1"/>
          </p:cNvPicPr>
          <p:nvPr/>
        </p:nvPicPr>
        <p:blipFill>
          <a:blip r:embed="rId4"/>
          <a:stretch>
            <a:fillRect/>
          </a:stretch>
        </p:blipFill>
        <p:spPr>
          <a:xfrm>
            <a:off x="3714744" y="2571748"/>
            <a:ext cx="4286280" cy="2679527"/>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0">
          <a:blip r:embed="rId1">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cxnSp>
        <p:nvCxnSpPr>
          <p:cNvPr id="79" name="直接连接符 78"/>
          <p:cNvCxnSpPr/>
          <p:nvPr/>
        </p:nvCxnSpPr>
        <p:spPr bwMode="auto">
          <a:xfrm rot="5400000">
            <a:off x="1715274"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286116"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第</a:t>
            </a:r>
            <a:r>
              <a:rPr lang="zh-CN" altLang="en-US" dirty="0">
                <a:solidFill>
                  <a:schemeClr val="bg1"/>
                </a:solidFill>
              </a:rPr>
              <a:t>四</a:t>
            </a:r>
            <a:r>
              <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部分</a:t>
            </a:r>
            <a:r>
              <a:rPr kumimoji="0" lang="en-US" altLang="zh-CN"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3214678"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平台介绍</a:t>
            </a:r>
            <a:endParaRPr kumimoji="0" lang="zh-CN" altLang="en-US" sz="28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643438"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a:solidFill>
                  <a:schemeClr val="bg1"/>
                </a:solidFill>
              </a:rPr>
              <a:t>√ </a:t>
            </a:r>
            <a:r>
              <a:rPr lang="zh-CN" altLang="en-US" dirty="0">
                <a:solidFill>
                  <a:schemeClr val="bg1"/>
                </a:solidFill>
              </a:rPr>
              <a:t>系统架构</a:t>
            </a:r>
            <a:endPar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286116" y="3214690"/>
            <a:ext cx="1357322"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a:t>
            </a:r>
            <a:r>
              <a:rPr kumimoji="0" lang="en-US" altLang="zh-CN" sz="1800" b="0" i="0" u="none" strike="noStrike" cap="none" normalizeH="0" dirty="0">
                <a:ln>
                  <a:noFill/>
                </a:ln>
                <a:solidFill>
                  <a:schemeClr val="bg1"/>
                </a:solidFill>
                <a:effectLst/>
                <a:latin typeface="Arial" panose="020B0604020202020204" pitchFamily="34" charset="0"/>
                <a:ea typeface="宋体" panose="02010600030101010101" pitchFamily="2" charset="-122"/>
              </a:rPr>
              <a:t> </a:t>
            </a:r>
            <a:r>
              <a:rPr kumimoji="0" lang="zh-CN" altLang="en-US" sz="1800" b="0" i="0" u="none" strike="noStrike" cap="none" normalizeH="0" dirty="0">
                <a:ln>
                  <a:noFill/>
                </a:ln>
                <a:solidFill>
                  <a:schemeClr val="bg1"/>
                </a:solidFill>
                <a:effectLst/>
                <a:latin typeface="Arial" panose="020B0604020202020204" pitchFamily="34" charset="0"/>
                <a:ea typeface="宋体" panose="02010600030101010101" pitchFamily="2" charset="-122"/>
              </a:rPr>
              <a:t>平台简介</a:t>
            </a:r>
            <a:endPar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grpSp>
        <p:nvGrpSpPr>
          <p:cNvPr id="169" name="Group 105"/>
          <p:cNvGrpSpPr/>
          <p:nvPr/>
        </p:nvGrpSpPr>
        <p:grpSpPr bwMode="auto">
          <a:xfrm>
            <a:off x="1000100" y="2857500"/>
            <a:ext cx="1071570" cy="785818"/>
            <a:chOff x="0" y="0"/>
            <a:chExt cx="1358" cy="1030"/>
          </a:xfrm>
        </p:grpSpPr>
        <p:sp>
          <p:nvSpPr>
            <p:cNvPr id="170"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p>
          </p:txBody>
        </p:sp>
        <p:grpSp>
          <p:nvGrpSpPr>
            <p:cNvPr id="171" name="Group 107"/>
            <p:cNvGrpSpPr/>
            <p:nvPr/>
          </p:nvGrpSpPr>
          <p:grpSpPr bwMode="auto">
            <a:xfrm rot="10082854">
              <a:off x="2" y="746"/>
              <a:ext cx="934" cy="227"/>
              <a:chOff x="-6" y="-3"/>
              <a:chExt cx="963" cy="233"/>
            </a:xfrm>
          </p:grpSpPr>
          <p:grpSp>
            <p:nvGrpSpPr>
              <p:cNvPr id="219" name="Group 108"/>
              <p:cNvGrpSpPr/>
              <p:nvPr/>
            </p:nvGrpSpPr>
            <p:grpSpPr bwMode="auto">
              <a:xfrm rot="-9970459" flipH="1" flipV="1">
                <a:off x="-6" y="-3"/>
                <a:ext cx="963" cy="233"/>
                <a:chOff x="-3" y="0"/>
                <a:chExt cx="899" cy="235"/>
              </a:xfrm>
            </p:grpSpPr>
            <p:grpSp>
              <p:nvGrpSpPr>
                <p:cNvPr id="231" name="Group 109"/>
                <p:cNvGrpSpPr/>
                <p:nvPr/>
              </p:nvGrpSpPr>
              <p:grpSpPr bwMode="auto">
                <a:xfrm>
                  <a:off x="-3" y="0"/>
                  <a:ext cx="742" cy="186"/>
                  <a:chOff x="-4" y="0"/>
                  <a:chExt cx="1118" cy="279"/>
                </a:xfrm>
              </p:grpSpPr>
              <p:sp>
                <p:nvSpPr>
                  <p:cNvPr id="237"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8"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9"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40"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232" name="Group 114"/>
                <p:cNvGrpSpPr/>
                <p:nvPr/>
              </p:nvGrpSpPr>
              <p:grpSpPr bwMode="auto">
                <a:xfrm rot="1353540">
                  <a:off x="154" y="49"/>
                  <a:ext cx="742" cy="186"/>
                  <a:chOff x="-4" y="0"/>
                  <a:chExt cx="1118" cy="279"/>
                </a:xfrm>
              </p:grpSpPr>
              <p:sp>
                <p:nvSpPr>
                  <p:cNvPr id="233"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4"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5"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6"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220" name="Group 119"/>
              <p:cNvGrpSpPr/>
              <p:nvPr/>
            </p:nvGrpSpPr>
            <p:grpSpPr bwMode="auto">
              <a:xfrm rot="-9970459" flipH="1" flipV="1">
                <a:off x="80" y="23"/>
                <a:ext cx="787" cy="191"/>
                <a:chOff x="-3" y="0"/>
                <a:chExt cx="899" cy="235"/>
              </a:xfrm>
            </p:grpSpPr>
            <p:grpSp>
              <p:nvGrpSpPr>
                <p:cNvPr id="221" name="Group 120"/>
                <p:cNvGrpSpPr/>
                <p:nvPr/>
              </p:nvGrpSpPr>
              <p:grpSpPr bwMode="auto">
                <a:xfrm>
                  <a:off x="-3" y="0"/>
                  <a:ext cx="742" cy="186"/>
                  <a:chOff x="-4" y="0"/>
                  <a:chExt cx="1118" cy="279"/>
                </a:xfrm>
              </p:grpSpPr>
              <p:sp>
                <p:nvSpPr>
                  <p:cNvPr id="227"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8"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9"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30"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222" name="Group 125"/>
                <p:cNvGrpSpPr/>
                <p:nvPr/>
              </p:nvGrpSpPr>
              <p:grpSpPr bwMode="auto">
                <a:xfrm rot="1353540">
                  <a:off x="154" y="49"/>
                  <a:ext cx="742" cy="186"/>
                  <a:chOff x="-4" y="0"/>
                  <a:chExt cx="1118" cy="279"/>
                </a:xfrm>
              </p:grpSpPr>
              <p:sp>
                <p:nvSpPr>
                  <p:cNvPr id="223"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4"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72" name="Group 130"/>
            <p:cNvGrpSpPr/>
            <p:nvPr/>
          </p:nvGrpSpPr>
          <p:grpSpPr bwMode="auto">
            <a:xfrm rot="-232145">
              <a:off x="370" y="64"/>
              <a:ext cx="962" cy="243"/>
              <a:chOff x="-9" y="-3"/>
              <a:chExt cx="993" cy="257"/>
            </a:xfrm>
          </p:grpSpPr>
          <p:grpSp>
            <p:nvGrpSpPr>
              <p:cNvPr id="173" name="Group 131"/>
              <p:cNvGrpSpPr/>
              <p:nvPr/>
            </p:nvGrpSpPr>
            <p:grpSpPr bwMode="auto">
              <a:xfrm rot="513316">
                <a:off x="-9" y="-3"/>
                <a:ext cx="963" cy="233"/>
                <a:chOff x="-6" y="-3"/>
                <a:chExt cx="963" cy="233"/>
              </a:xfrm>
            </p:grpSpPr>
            <p:grpSp>
              <p:nvGrpSpPr>
                <p:cNvPr id="197" name="Group 132"/>
                <p:cNvGrpSpPr/>
                <p:nvPr/>
              </p:nvGrpSpPr>
              <p:grpSpPr bwMode="auto">
                <a:xfrm rot="-9970459" flipH="1" flipV="1">
                  <a:off x="-6" y="-3"/>
                  <a:ext cx="963" cy="233"/>
                  <a:chOff x="-3" y="0"/>
                  <a:chExt cx="899" cy="235"/>
                </a:xfrm>
              </p:grpSpPr>
              <p:grpSp>
                <p:nvGrpSpPr>
                  <p:cNvPr id="209" name="Group 133"/>
                  <p:cNvGrpSpPr/>
                  <p:nvPr/>
                </p:nvGrpSpPr>
                <p:grpSpPr bwMode="auto">
                  <a:xfrm>
                    <a:off x="-3" y="0"/>
                    <a:ext cx="742" cy="186"/>
                    <a:chOff x="-4" y="0"/>
                    <a:chExt cx="1118" cy="279"/>
                  </a:xfrm>
                </p:grpSpPr>
                <p:sp>
                  <p:nvSpPr>
                    <p:cNvPr id="215"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16"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17"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18"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210" name="Group 138"/>
                  <p:cNvGrpSpPr/>
                  <p:nvPr/>
                </p:nvGrpSpPr>
                <p:grpSpPr bwMode="auto">
                  <a:xfrm rot="1353540">
                    <a:off x="154" y="49"/>
                    <a:ext cx="742" cy="186"/>
                    <a:chOff x="-4" y="0"/>
                    <a:chExt cx="1118" cy="279"/>
                  </a:xfrm>
                </p:grpSpPr>
                <p:sp>
                  <p:nvSpPr>
                    <p:cNvPr id="211"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12"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13"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14"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98" name="Group 143"/>
                <p:cNvGrpSpPr/>
                <p:nvPr/>
              </p:nvGrpSpPr>
              <p:grpSpPr bwMode="auto">
                <a:xfrm rot="-9970459" flipH="1" flipV="1">
                  <a:off x="80" y="23"/>
                  <a:ext cx="787" cy="191"/>
                  <a:chOff x="-3" y="0"/>
                  <a:chExt cx="899" cy="235"/>
                </a:xfrm>
              </p:grpSpPr>
              <p:grpSp>
                <p:nvGrpSpPr>
                  <p:cNvPr id="199" name="Group 144"/>
                  <p:cNvGrpSpPr/>
                  <p:nvPr/>
                </p:nvGrpSpPr>
                <p:grpSpPr bwMode="auto">
                  <a:xfrm>
                    <a:off x="-3" y="0"/>
                    <a:ext cx="742" cy="186"/>
                    <a:chOff x="-4" y="0"/>
                    <a:chExt cx="1118" cy="279"/>
                  </a:xfrm>
                </p:grpSpPr>
                <p:sp>
                  <p:nvSpPr>
                    <p:cNvPr id="205"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6"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7"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8"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200" name="Group 149"/>
                  <p:cNvGrpSpPr/>
                  <p:nvPr/>
                </p:nvGrpSpPr>
                <p:grpSpPr bwMode="auto">
                  <a:xfrm rot="1353540">
                    <a:off x="154" y="49"/>
                    <a:ext cx="742" cy="186"/>
                    <a:chOff x="-4" y="0"/>
                    <a:chExt cx="1118" cy="279"/>
                  </a:xfrm>
                </p:grpSpPr>
                <p:sp>
                  <p:nvSpPr>
                    <p:cNvPr id="201"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2"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3"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4"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74" name="Group 154"/>
              <p:cNvGrpSpPr/>
              <p:nvPr/>
            </p:nvGrpSpPr>
            <p:grpSpPr bwMode="auto">
              <a:xfrm rot="513316">
                <a:off x="21" y="21"/>
                <a:ext cx="963" cy="233"/>
                <a:chOff x="-6" y="-3"/>
                <a:chExt cx="963" cy="233"/>
              </a:xfrm>
            </p:grpSpPr>
            <p:grpSp>
              <p:nvGrpSpPr>
                <p:cNvPr id="175" name="Group 155"/>
                <p:cNvGrpSpPr/>
                <p:nvPr/>
              </p:nvGrpSpPr>
              <p:grpSpPr bwMode="auto">
                <a:xfrm rot="-9970459" flipH="1" flipV="1">
                  <a:off x="-6" y="-3"/>
                  <a:ext cx="963" cy="233"/>
                  <a:chOff x="-3" y="0"/>
                  <a:chExt cx="899" cy="235"/>
                </a:xfrm>
              </p:grpSpPr>
              <p:grpSp>
                <p:nvGrpSpPr>
                  <p:cNvPr id="187" name="Group 156"/>
                  <p:cNvGrpSpPr/>
                  <p:nvPr/>
                </p:nvGrpSpPr>
                <p:grpSpPr bwMode="auto">
                  <a:xfrm>
                    <a:off x="-3" y="0"/>
                    <a:ext cx="742" cy="186"/>
                    <a:chOff x="-4" y="0"/>
                    <a:chExt cx="1118" cy="279"/>
                  </a:xfrm>
                </p:grpSpPr>
                <p:sp>
                  <p:nvSpPr>
                    <p:cNvPr id="193"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94"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95"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96"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88" name="Group 161"/>
                  <p:cNvGrpSpPr/>
                  <p:nvPr/>
                </p:nvGrpSpPr>
                <p:grpSpPr bwMode="auto">
                  <a:xfrm rot="1353540">
                    <a:off x="154" y="49"/>
                    <a:ext cx="742" cy="186"/>
                    <a:chOff x="-4" y="0"/>
                    <a:chExt cx="1118" cy="279"/>
                  </a:xfrm>
                </p:grpSpPr>
                <p:sp>
                  <p:nvSpPr>
                    <p:cNvPr id="189"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90"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91"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92"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176" name="Group 166"/>
                <p:cNvGrpSpPr/>
                <p:nvPr/>
              </p:nvGrpSpPr>
              <p:grpSpPr bwMode="auto">
                <a:xfrm rot="-9970459" flipH="1" flipV="1">
                  <a:off x="80" y="23"/>
                  <a:ext cx="787" cy="191"/>
                  <a:chOff x="-3" y="0"/>
                  <a:chExt cx="899" cy="235"/>
                </a:xfrm>
              </p:grpSpPr>
              <p:grpSp>
                <p:nvGrpSpPr>
                  <p:cNvPr id="177" name="Group 167"/>
                  <p:cNvGrpSpPr/>
                  <p:nvPr/>
                </p:nvGrpSpPr>
                <p:grpSpPr bwMode="auto">
                  <a:xfrm>
                    <a:off x="-3" y="0"/>
                    <a:ext cx="742" cy="186"/>
                    <a:chOff x="-4" y="0"/>
                    <a:chExt cx="1118" cy="279"/>
                  </a:xfrm>
                </p:grpSpPr>
                <p:sp>
                  <p:nvSpPr>
                    <p:cNvPr id="183"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84"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85"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86"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78" name="Group 172"/>
                  <p:cNvGrpSpPr/>
                  <p:nvPr/>
                </p:nvGrpSpPr>
                <p:grpSpPr bwMode="auto">
                  <a:xfrm rot="1353540">
                    <a:off x="154" y="49"/>
                    <a:ext cx="742" cy="186"/>
                    <a:chOff x="-4" y="0"/>
                    <a:chExt cx="1118" cy="279"/>
                  </a:xfrm>
                </p:grpSpPr>
                <p:sp>
                  <p:nvSpPr>
                    <p:cNvPr id="179"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80"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81"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82"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41" name="Text Box 22"/>
          <p:cNvSpPr txBox="1">
            <a:spLocks noChangeArrowheads="1"/>
          </p:cNvSpPr>
          <p:nvPr/>
        </p:nvSpPr>
        <p:spPr bwMode="auto">
          <a:xfrm>
            <a:off x="1142976" y="2857500"/>
            <a:ext cx="641355"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cs typeface="Arial" panose="020B0604020202020204" pitchFamily="34" charset="0"/>
              </a:rPr>
              <a:t>4</a:t>
            </a:r>
            <a:endParaRPr lang="en-US" sz="4400" i="1" dirty="0">
              <a:solidFill>
                <a:schemeClr val="bg1"/>
              </a:solidFill>
              <a:cs typeface="Arial" panose="020B0604020202020204" pitchFamily="34" charset="0"/>
            </a:endParaRPr>
          </a:p>
        </p:txBody>
      </p:sp>
      <p:sp>
        <p:nvSpPr>
          <p:cNvPr id="85" name="矩形 84"/>
          <p:cNvSpPr/>
          <p:nvPr/>
        </p:nvSpPr>
        <p:spPr bwMode="auto">
          <a:xfrm>
            <a:off x="0" y="5429268"/>
            <a:ext cx="1928794"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500034"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平台介绍</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grpSp>
        <p:nvGrpSpPr>
          <p:cNvPr id="2" name="Group 105"/>
          <p:cNvGrpSpPr/>
          <p:nvPr/>
        </p:nvGrpSpPr>
        <p:grpSpPr bwMode="auto">
          <a:xfrm>
            <a:off x="0" y="0"/>
            <a:ext cx="642910" cy="500046"/>
            <a:chOff x="0" y="0"/>
            <a:chExt cx="1358" cy="1030"/>
          </a:xfrm>
        </p:grpSpPr>
        <p:sp>
          <p:nvSpPr>
            <p:cNvPr id="78"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p>
          </p:txBody>
        </p:sp>
        <p:grpSp>
          <p:nvGrpSpPr>
            <p:cNvPr id="3" name="Group 107"/>
            <p:cNvGrpSpPr/>
            <p:nvPr/>
          </p:nvGrpSpPr>
          <p:grpSpPr bwMode="auto">
            <a:xfrm rot="10082854">
              <a:off x="4" y="747"/>
              <a:ext cx="934" cy="227"/>
              <a:chOff x="-8" y="-5"/>
              <a:chExt cx="963" cy="233"/>
            </a:xfrm>
          </p:grpSpPr>
          <p:grpSp>
            <p:nvGrpSpPr>
              <p:cNvPr id="4" name="Group 108"/>
              <p:cNvGrpSpPr/>
              <p:nvPr/>
            </p:nvGrpSpPr>
            <p:grpSpPr bwMode="auto">
              <a:xfrm rot="-9970459" flipH="1" flipV="1">
                <a:off x="-8" y="-5"/>
                <a:ext cx="963" cy="233"/>
                <a:chOff x="-3" y="0"/>
                <a:chExt cx="899" cy="235"/>
              </a:xfrm>
            </p:grpSpPr>
            <p:grpSp>
              <p:nvGrpSpPr>
                <p:cNvPr id="5" name="Group 109"/>
                <p:cNvGrpSpPr/>
                <p:nvPr/>
              </p:nvGrpSpPr>
              <p:grpSpPr bwMode="auto">
                <a:xfrm>
                  <a:off x="-3" y="0"/>
                  <a:ext cx="742" cy="186"/>
                  <a:chOff x="-4" y="0"/>
                  <a:chExt cx="1118" cy="279"/>
                </a:xfrm>
              </p:grpSpPr>
              <p:sp>
                <p:nvSpPr>
                  <p:cNvPr id="182"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3"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4"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5"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114"/>
                <p:cNvGrpSpPr/>
                <p:nvPr/>
              </p:nvGrpSpPr>
              <p:grpSpPr bwMode="auto">
                <a:xfrm rot="1353540">
                  <a:off x="154" y="49"/>
                  <a:ext cx="742" cy="186"/>
                  <a:chOff x="-4" y="0"/>
                  <a:chExt cx="1118" cy="279"/>
                </a:xfrm>
              </p:grpSpPr>
              <p:sp>
                <p:nvSpPr>
                  <p:cNvPr id="17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119"/>
              <p:cNvGrpSpPr/>
              <p:nvPr/>
            </p:nvGrpSpPr>
            <p:grpSpPr bwMode="auto">
              <a:xfrm rot="-9970459" flipH="1" flipV="1">
                <a:off x="80" y="21"/>
                <a:ext cx="787" cy="191"/>
                <a:chOff x="-3" y="0"/>
                <a:chExt cx="899" cy="235"/>
              </a:xfrm>
            </p:grpSpPr>
            <p:grpSp>
              <p:nvGrpSpPr>
                <p:cNvPr id="8" name="Group 120"/>
                <p:cNvGrpSpPr/>
                <p:nvPr/>
              </p:nvGrpSpPr>
              <p:grpSpPr bwMode="auto">
                <a:xfrm>
                  <a:off x="-3" y="0"/>
                  <a:ext cx="742" cy="186"/>
                  <a:chOff x="-4" y="0"/>
                  <a:chExt cx="1118" cy="279"/>
                </a:xfrm>
              </p:grpSpPr>
              <p:sp>
                <p:nvSpPr>
                  <p:cNvPr id="172"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3"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4"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5"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125"/>
                <p:cNvGrpSpPr/>
                <p:nvPr/>
              </p:nvGrpSpPr>
              <p:grpSpPr bwMode="auto">
                <a:xfrm rot="1353540">
                  <a:off x="154" y="49"/>
                  <a:ext cx="742" cy="186"/>
                  <a:chOff x="-4" y="0"/>
                  <a:chExt cx="1118" cy="279"/>
                </a:xfrm>
              </p:grpSpPr>
              <p:sp>
                <p:nvSpPr>
                  <p:cNvPr id="168"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69"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0"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1"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130"/>
            <p:cNvGrpSpPr/>
            <p:nvPr/>
          </p:nvGrpSpPr>
          <p:grpSpPr bwMode="auto">
            <a:xfrm rot="-232145">
              <a:off x="366" y="62"/>
              <a:ext cx="962" cy="243"/>
              <a:chOff x="-13" y="-7"/>
              <a:chExt cx="993" cy="257"/>
            </a:xfrm>
          </p:grpSpPr>
          <p:grpSp>
            <p:nvGrpSpPr>
              <p:cNvPr id="11" name="Group 131"/>
              <p:cNvGrpSpPr/>
              <p:nvPr/>
            </p:nvGrpSpPr>
            <p:grpSpPr bwMode="auto">
              <a:xfrm rot="513316">
                <a:off x="-13" y="-7"/>
                <a:ext cx="963" cy="233"/>
                <a:chOff x="-8" y="-5"/>
                <a:chExt cx="963" cy="233"/>
              </a:xfrm>
            </p:grpSpPr>
            <p:grpSp>
              <p:nvGrpSpPr>
                <p:cNvPr id="12" name="Group 132"/>
                <p:cNvGrpSpPr/>
                <p:nvPr/>
              </p:nvGrpSpPr>
              <p:grpSpPr bwMode="auto">
                <a:xfrm rot="-9970459" flipH="1" flipV="1">
                  <a:off x="-8" y="-5"/>
                  <a:ext cx="963" cy="233"/>
                  <a:chOff x="-3" y="0"/>
                  <a:chExt cx="899" cy="235"/>
                </a:xfrm>
              </p:grpSpPr>
              <p:grpSp>
                <p:nvGrpSpPr>
                  <p:cNvPr id="13" name="Group 133"/>
                  <p:cNvGrpSpPr/>
                  <p:nvPr/>
                </p:nvGrpSpPr>
                <p:grpSpPr bwMode="auto">
                  <a:xfrm>
                    <a:off x="-3" y="0"/>
                    <a:ext cx="742" cy="186"/>
                    <a:chOff x="-4" y="0"/>
                    <a:chExt cx="1118" cy="279"/>
                  </a:xfrm>
                </p:grpSpPr>
                <p:sp>
                  <p:nvSpPr>
                    <p:cNvPr id="16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138"/>
                  <p:cNvGrpSpPr/>
                  <p:nvPr/>
                </p:nvGrpSpPr>
                <p:grpSpPr bwMode="auto">
                  <a:xfrm rot="1353540">
                    <a:off x="154" y="49"/>
                    <a:ext cx="742" cy="186"/>
                    <a:chOff x="-4" y="0"/>
                    <a:chExt cx="1118" cy="279"/>
                  </a:xfrm>
                </p:grpSpPr>
                <p:sp>
                  <p:nvSpPr>
                    <p:cNvPr id="156"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7"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58"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59"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143"/>
                <p:cNvGrpSpPr/>
                <p:nvPr/>
              </p:nvGrpSpPr>
              <p:grpSpPr bwMode="auto">
                <a:xfrm rot="-9970459" flipH="1" flipV="1">
                  <a:off x="80" y="21"/>
                  <a:ext cx="787" cy="191"/>
                  <a:chOff x="-3" y="0"/>
                  <a:chExt cx="899" cy="235"/>
                </a:xfrm>
              </p:grpSpPr>
              <p:grpSp>
                <p:nvGrpSpPr>
                  <p:cNvPr id="16" name="Group 144"/>
                  <p:cNvGrpSpPr/>
                  <p:nvPr/>
                </p:nvGrpSpPr>
                <p:grpSpPr bwMode="auto">
                  <a:xfrm>
                    <a:off x="-3" y="0"/>
                    <a:ext cx="742" cy="186"/>
                    <a:chOff x="-4" y="0"/>
                    <a:chExt cx="1118" cy="279"/>
                  </a:xfrm>
                </p:grpSpPr>
                <p:sp>
                  <p:nvSpPr>
                    <p:cNvPr id="150"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1"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2"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3"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149"/>
                  <p:cNvGrpSpPr/>
                  <p:nvPr/>
                </p:nvGrpSpPr>
                <p:grpSpPr bwMode="auto">
                  <a:xfrm rot="1353540">
                    <a:off x="154" y="49"/>
                    <a:ext cx="742" cy="186"/>
                    <a:chOff x="-4" y="0"/>
                    <a:chExt cx="1118" cy="279"/>
                  </a:xfrm>
                </p:grpSpPr>
                <p:sp>
                  <p:nvSpPr>
                    <p:cNvPr id="129"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0"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39"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40"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154"/>
              <p:cNvGrpSpPr/>
              <p:nvPr/>
            </p:nvGrpSpPr>
            <p:grpSpPr bwMode="auto">
              <a:xfrm rot="513316">
                <a:off x="17" y="17"/>
                <a:ext cx="963" cy="233"/>
                <a:chOff x="-8" y="-5"/>
                <a:chExt cx="963" cy="233"/>
              </a:xfrm>
            </p:grpSpPr>
            <p:grpSp>
              <p:nvGrpSpPr>
                <p:cNvPr id="19" name="Group 155"/>
                <p:cNvGrpSpPr/>
                <p:nvPr/>
              </p:nvGrpSpPr>
              <p:grpSpPr bwMode="auto">
                <a:xfrm rot="-9970459" flipH="1" flipV="1">
                  <a:off x="-8" y="-5"/>
                  <a:ext cx="963" cy="233"/>
                  <a:chOff x="-3" y="0"/>
                  <a:chExt cx="899" cy="235"/>
                </a:xfrm>
              </p:grpSpPr>
              <p:grpSp>
                <p:nvGrpSpPr>
                  <p:cNvPr id="20" name="Group 156"/>
                  <p:cNvGrpSpPr/>
                  <p:nvPr/>
                </p:nvGrpSpPr>
                <p:grpSpPr bwMode="auto">
                  <a:xfrm>
                    <a:off x="-3" y="0"/>
                    <a:ext cx="742" cy="186"/>
                    <a:chOff x="-4" y="0"/>
                    <a:chExt cx="1118" cy="279"/>
                  </a:xfrm>
                </p:grpSpPr>
                <p:sp>
                  <p:nvSpPr>
                    <p:cNvPr id="10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7"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8"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161"/>
                  <p:cNvGrpSpPr/>
                  <p:nvPr/>
                </p:nvGrpSpPr>
                <p:grpSpPr bwMode="auto">
                  <a:xfrm rot="1353540">
                    <a:off x="154" y="49"/>
                    <a:ext cx="742" cy="186"/>
                    <a:chOff x="-4" y="0"/>
                    <a:chExt cx="1118" cy="279"/>
                  </a:xfrm>
                </p:grpSpPr>
                <p:sp>
                  <p:nvSpPr>
                    <p:cNvPr id="100"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1"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2"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3"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166"/>
                <p:cNvGrpSpPr/>
                <p:nvPr/>
              </p:nvGrpSpPr>
              <p:grpSpPr bwMode="auto">
                <a:xfrm rot="-9970459" flipH="1" flipV="1">
                  <a:off x="80" y="21"/>
                  <a:ext cx="787" cy="191"/>
                  <a:chOff x="-3" y="0"/>
                  <a:chExt cx="899" cy="235"/>
                </a:xfrm>
              </p:grpSpPr>
              <p:grpSp>
                <p:nvGrpSpPr>
                  <p:cNvPr id="23" name="Group 167"/>
                  <p:cNvGrpSpPr/>
                  <p:nvPr/>
                </p:nvGrpSpPr>
                <p:grpSpPr bwMode="auto">
                  <a:xfrm>
                    <a:off x="-3" y="0"/>
                    <a:ext cx="742" cy="186"/>
                    <a:chOff x="-4" y="0"/>
                    <a:chExt cx="1118" cy="279"/>
                  </a:xfrm>
                </p:grpSpPr>
                <p:sp>
                  <p:nvSpPr>
                    <p:cNvPr id="92"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3"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4"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5"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172"/>
                  <p:cNvGrpSpPr/>
                  <p:nvPr/>
                </p:nvGrpSpPr>
                <p:grpSpPr bwMode="auto">
                  <a:xfrm rot="1353540">
                    <a:off x="154" y="49"/>
                    <a:ext cx="742" cy="186"/>
                    <a:chOff x="-4" y="0"/>
                    <a:chExt cx="1118" cy="279"/>
                  </a:xfrm>
                </p:grpSpPr>
                <p:sp>
                  <p:nvSpPr>
                    <p:cNvPr id="88"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89"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0"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1"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186" name="Text Box 22"/>
          <p:cNvSpPr txBox="1">
            <a:spLocks noChangeArrowheads="1"/>
          </p:cNvSpPr>
          <p:nvPr/>
        </p:nvSpPr>
        <p:spPr bwMode="auto">
          <a:xfrm>
            <a:off x="0" y="0"/>
            <a:ext cx="57041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4</a:t>
            </a:r>
            <a:endParaRPr lang="en-US" sz="2400" i="1" dirty="0">
              <a:solidFill>
                <a:schemeClr val="bg1"/>
              </a:solidFill>
              <a:cs typeface="Arial" panose="020B0604020202020204" pitchFamily="34" charset="0"/>
            </a:endParaRPr>
          </a:p>
        </p:txBody>
      </p:sp>
      <p:sp>
        <p:nvSpPr>
          <p:cNvPr id="99" name="矩形 98"/>
          <p:cNvSpPr/>
          <p:nvPr/>
        </p:nvSpPr>
        <p:spPr>
          <a:xfrm>
            <a:off x="857224" y="1498461"/>
            <a:ext cx="3143272" cy="4216539"/>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en-US" altLang="en-US" sz="1200" dirty="0">
                <a:latin typeface="Calibri" panose="020F0502020204030204" pitchFamily="34" charset="0"/>
                <a:ea typeface="微软雅黑" panose="020B0503020204020204" pitchFamily="34" charset="-122"/>
                <a:sym typeface="Calibri" panose="020F0502020204030204" pitchFamily="34" charset="0"/>
              </a:rPr>
              <a:t> </a:t>
            </a:r>
            <a:r>
              <a:rPr lang="en-US" dirty="0"/>
              <a:t>CMS</a:t>
            </a:r>
            <a:r>
              <a:rPr lang="zh-CN" altLang="en-US" sz="1400" dirty="0"/>
              <a:t>是基于无线网络对各类车辆进行集中管理、监控及调度的系统。</a:t>
            </a:r>
            <a:r>
              <a:rPr lang="en-US" sz="1400" dirty="0"/>
              <a:t>CMS</a:t>
            </a:r>
            <a:r>
              <a:rPr lang="zh-CN" altLang="en-US" sz="1400" dirty="0"/>
              <a:t>以高品质、高效率的集中化、分布式网络管理为架构，以视频、音频、数据等多媒体信息的网络传输为基础，为用户执行实时监视、</a:t>
            </a:r>
            <a:r>
              <a:rPr lang="en-US" sz="1400" dirty="0"/>
              <a:t>GPS/BD</a:t>
            </a:r>
            <a:r>
              <a:rPr lang="zh-CN" altLang="en-US" sz="1400" dirty="0"/>
              <a:t>定位、录像存储、车辆调度及报警预警的安全防范工作</a:t>
            </a:r>
            <a:r>
              <a:rPr lang="zh-CN" altLang="en-US" sz="1200" dirty="0"/>
              <a:t>。</a:t>
            </a:r>
            <a:endParaRPr lang="en-US" altLang="zh-CN" dirty="0"/>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en-US" dirty="0"/>
              <a:t>CMS</a:t>
            </a:r>
            <a:r>
              <a:rPr lang="zh-CN" altLang="en-US" sz="1400" dirty="0"/>
              <a:t>系统可实现无线远程实时视频监控、</a:t>
            </a:r>
            <a:r>
              <a:rPr lang="en-US" sz="1400" dirty="0"/>
              <a:t>GPS/BD</a:t>
            </a:r>
            <a:r>
              <a:rPr lang="zh-CN" altLang="en-US" sz="1400" dirty="0"/>
              <a:t>地图定位、车辆历史行驶轨迹回放、语音对讲、报警联动、远程录像存储、远程下载录像、远程录像回放、车辆区域管理、车辆远程升级、车辆短信下发、丰富车辆报表（速度，油量等）、查看报警信息等等</a:t>
            </a:r>
            <a:endParaRPr lang="en-US" altLang="zh-CN" sz="1400"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pic>
        <p:nvPicPr>
          <p:cNvPr id="3074" name="Picture 2"/>
          <p:cNvPicPr>
            <a:picLocks noChangeAspect="1" noChangeArrowheads="1"/>
          </p:cNvPicPr>
          <p:nvPr/>
        </p:nvPicPr>
        <p:blipFill>
          <a:blip r:embed="rId1" cstate="print"/>
          <a:srcRect/>
          <a:stretch>
            <a:fillRect/>
          </a:stretch>
        </p:blipFill>
        <p:spPr bwMode="auto">
          <a:xfrm>
            <a:off x="5286380" y="3143252"/>
            <a:ext cx="3126846" cy="1928826"/>
          </a:xfrm>
          <a:prstGeom prst="rect">
            <a:avLst/>
          </a:prstGeom>
          <a:noFill/>
          <a:ln w="9525">
            <a:noFill/>
            <a:miter lim="800000"/>
            <a:headEnd/>
            <a:tailEnd/>
          </a:ln>
          <a:effectLst/>
        </p:spPr>
      </p:pic>
      <p:sp>
        <p:nvSpPr>
          <p:cNvPr id="106" name="矩形 105"/>
          <p:cNvSpPr/>
          <p:nvPr/>
        </p:nvSpPr>
        <p:spPr bwMode="auto">
          <a:xfrm>
            <a:off x="1928794" y="1142988"/>
            <a:ext cx="1143008"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a:ln>
                  <a:noFill/>
                </a:ln>
                <a:effectLst/>
                <a:latin typeface="Arial" panose="020B0604020202020204" pitchFamily="34" charset="0"/>
                <a:ea typeface="宋体" panose="02010600030101010101" pitchFamily="2" charset="-122"/>
              </a:rPr>
              <a:t>简介</a:t>
            </a:r>
            <a:endParaRPr kumimoji="0" lang="zh-CN" altLang="en-US" sz="2400" b="0" i="0" u="none" strike="noStrike" cap="none" normalizeH="0" baseline="0" dirty="0">
              <a:ln>
                <a:noFill/>
              </a:ln>
              <a:effectLst/>
              <a:latin typeface="Arial" panose="020B0604020202020204" pitchFamily="34" charset="0"/>
              <a:ea typeface="宋体" panose="02010600030101010101" pitchFamily="2" charset="-122"/>
            </a:endParaRPr>
          </a:p>
        </p:txBody>
      </p:sp>
      <p:cxnSp>
        <p:nvCxnSpPr>
          <p:cNvPr id="111" name="直接连接符 110"/>
          <p:cNvCxnSpPr/>
          <p:nvPr/>
        </p:nvCxnSpPr>
        <p:spPr bwMode="auto">
          <a:xfrm rot="5400000">
            <a:off x="2607455" y="3250409"/>
            <a:ext cx="3501256"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3075" name="Picture 3"/>
          <p:cNvPicPr>
            <a:picLocks noChangeAspect="1" noChangeArrowheads="1"/>
          </p:cNvPicPr>
          <p:nvPr/>
        </p:nvPicPr>
        <p:blipFill>
          <a:blip r:embed="rId2"/>
          <a:srcRect/>
          <a:stretch>
            <a:fillRect/>
          </a:stretch>
        </p:blipFill>
        <p:spPr bwMode="auto">
          <a:xfrm>
            <a:off x="5286380" y="1428740"/>
            <a:ext cx="3138488" cy="1643074"/>
          </a:xfrm>
          <a:prstGeom prst="rect">
            <a:avLst/>
          </a:prstGeom>
          <a:noFill/>
          <a:ln w="9525">
            <a:noFill/>
            <a:miter lim="800000"/>
            <a:headEnd/>
            <a:tailEnd/>
          </a:ln>
          <a:effectLst/>
        </p:spPr>
      </p:pic>
      <p:sp>
        <p:nvSpPr>
          <p:cNvPr id="114" name="矩形 113"/>
          <p:cNvSpPr/>
          <p:nvPr/>
        </p:nvSpPr>
        <p:spPr bwMode="auto">
          <a:xfrm>
            <a:off x="3214678" y="642922"/>
            <a:ext cx="2143140" cy="64294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32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CMS</a:t>
            </a:r>
            <a:r>
              <a:rPr kumimoji="0" lang="zh-CN" altLang="en-US" sz="32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平台</a:t>
            </a:r>
            <a:endParaRPr kumimoji="0" lang="zh-CN" altLang="en-US" sz="32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sp>
        <p:nvSpPr>
          <p:cNvPr id="115" name="矩形 114"/>
          <p:cNvSpPr/>
          <p:nvPr/>
        </p:nvSpPr>
        <p:spPr bwMode="auto">
          <a:xfrm>
            <a:off x="4643438" y="1643054"/>
            <a:ext cx="642942" cy="135732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a:ln>
                  <a:noFill/>
                </a:ln>
                <a:effectLst/>
                <a:latin typeface="Arial" panose="020B0604020202020204" pitchFamily="34" charset="0"/>
                <a:ea typeface="宋体" panose="02010600030101010101" pitchFamily="2" charset="-122"/>
              </a:rPr>
              <a:t>服务器</a:t>
            </a:r>
            <a:endParaRPr kumimoji="0" lang="zh-CN" altLang="en-US" sz="24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16" name="矩形 115"/>
          <p:cNvSpPr/>
          <p:nvPr/>
        </p:nvSpPr>
        <p:spPr bwMode="auto">
          <a:xfrm>
            <a:off x="4643438" y="3429004"/>
            <a:ext cx="642942" cy="135732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400" b="0" i="0" u="none" strike="noStrike" cap="none" normalizeH="0" baseline="0" dirty="0">
                <a:ln>
                  <a:noFill/>
                </a:ln>
                <a:effectLst/>
                <a:latin typeface="Arial" panose="020B0604020202020204" pitchFamily="34" charset="0"/>
                <a:ea typeface="宋体" panose="02010600030101010101" pitchFamily="2" charset="-122"/>
              </a:rPr>
              <a:t>客户端</a:t>
            </a:r>
            <a:endParaRPr kumimoji="0" lang="zh-CN" altLang="en-US" sz="2400" b="0" i="0" u="none" strike="noStrike" cap="none" normalizeH="0" baseline="0" dirty="0">
              <a:ln>
                <a:noFill/>
              </a:ln>
              <a:effectLst/>
              <a:latin typeface="Arial" panose="020B060402020202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平台介绍</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sp>
        <p:nvSpPr>
          <p:cNvPr id="55" name="空心弧 54"/>
          <p:cNvSpPr/>
          <p:nvPr/>
        </p:nvSpPr>
        <p:spPr bwMode="auto">
          <a:xfrm rot="16200000">
            <a:off x="607191" y="1107269"/>
            <a:ext cx="3929090" cy="4143404"/>
          </a:xfrm>
          <a:prstGeom prst="blockArc">
            <a:avLst>
              <a:gd name="adj1" fmla="val 10743634"/>
              <a:gd name="adj2" fmla="val 21576271"/>
              <a:gd name="adj3" fmla="val 22099"/>
            </a:avLst>
          </a:prstGeom>
          <a:solidFill>
            <a:schemeClr val="accent1">
              <a:lumMod val="20000"/>
              <a:lumOff val="80000"/>
            </a:schemeClr>
          </a:solidFill>
          <a:ln w="9525" cap="flat" cmpd="sng" algn="ctr">
            <a:solidFill>
              <a:schemeClr val="accent1">
                <a:lumMod val="20000"/>
                <a:lumOff val="80000"/>
              </a:schemeClr>
            </a:solidFill>
            <a:prstDash val="solid"/>
            <a:round/>
            <a:headEnd type="none" w="med" len="med"/>
            <a:tailEnd type="none" w="med" len="med"/>
          </a:ln>
          <a:effectLst>
            <a:glow rad="139700">
              <a:schemeClr val="accent1">
                <a:satMod val="175000"/>
                <a:alpha val="40000"/>
              </a:schemeClr>
            </a:glow>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pic>
        <p:nvPicPr>
          <p:cNvPr id="2051" name="Picture 3"/>
          <p:cNvPicPr>
            <a:picLocks noChangeAspect="1" noChangeArrowheads="1"/>
          </p:cNvPicPr>
          <p:nvPr/>
        </p:nvPicPr>
        <p:blipFill>
          <a:blip r:embed="rId1"/>
          <a:srcRect/>
          <a:stretch>
            <a:fillRect/>
          </a:stretch>
        </p:blipFill>
        <p:spPr bwMode="auto">
          <a:xfrm>
            <a:off x="4286248" y="1428740"/>
            <a:ext cx="2643206" cy="3429024"/>
          </a:xfrm>
          <a:prstGeom prst="rect">
            <a:avLst/>
          </a:prstGeom>
          <a:noFill/>
          <a:ln w="9525">
            <a:noFill/>
            <a:miter lim="800000"/>
            <a:headEnd/>
            <a:tailEnd/>
          </a:ln>
          <a:effectLst/>
        </p:spPr>
      </p:pic>
      <p:sp>
        <p:nvSpPr>
          <p:cNvPr id="62" name="等腰三角形 61"/>
          <p:cNvSpPr/>
          <p:nvPr/>
        </p:nvSpPr>
        <p:spPr bwMode="auto">
          <a:xfrm flipV="1">
            <a:off x="3286116" y="2000244"/>
            <a:ext cx="71438" cy="642942"/>
          </a:xfrm>
          <a:prstGeom prst="triangl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63" name="等腰三角形 62"/>
          <p:cNvSpPr/>
          <p:nvPr/>
        </p:nvSpPr>
        <p:spPr bwMode="auto">
          <a:xfrm>
            <a:off x="3286116" y="3571880"/>
            <a:ext cx="71438" cy="642942"/>
          </a:xfrm>
          <a:prstGeom prst="triangle">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64" name="燕尾形箭头 63"/>
          <p:cNvSpPr/>
          <p:nvPr/>
        </p:nvSpPr>
        <p:spPr bwMode="auto">
          <a:xfrm>
            <a:off x="3786182" y="2928938"/>
            <a:ext cx="357190" cy="285752"/>
          </a:xfrm>
          <a:prstGeom prst="notched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pic>
        <p:nvPicPr>
          <p:cNvPr id="65" name="Picture 4"/>
          <p:cNvPicPr>
            <a:picLocks noChangeAspect="1" noChangeArrowheads="1"/>
          </p:cNvPicPr>
          <p:nvPr/>
        </p:nvPicPr>
        <p:blipFill>
          <a:blip r:embed="rId2" cstate="print"/>
          <a:srcRect/>
          <a:stretch>
            <a:fillRect/>
          </a:stretch>
        </p:blipFill>
        <p:spPr bwMode="auto">
          <a:xfrm rot="20553678">
            <a:off x="1705664" y="1399271"/>
            <a:ext cx="732254" cy="641361"/>
          </a:xfrm>
          <a:prstGeom prst="rect">
            <a:avLst/>
          </a:prstGeom>
          <a:noFill/>
          <a:ln w="9525">
            <a:noFill/>
            <a:miter lim="800000"/>
            <a:headEnd/>
            <a:tailEnd/>
          </a:ln>
          <a:effectLst/>
        </p:spPr>
      </p:pic>
      <p:pic>
        <p:nvPicPr>
          <p:cNvPr id="66" name="Picture 8"/>
          <p:cNvPicPr>
            <a:picLocks noChangeAspect="1" noChangeArrowheads="1"/>
          </p:cNvPicPr>
          <p:nvPr/>
        </p:nvPicPr>
        <p:blipFill>
          <a:blip r:embed="rId3" cstate="print"/>
          <a:srcRect/>
          <a:stretch>
            <a:fillRect/>
          </a:stretch>
        </p:blipFill>
        <p:spPr bwMode="auto">
          <a:xfrm>
            <a:off x="571472" y="2857500"/>
            <a:ext cx="714380" cy="634991"/>
          </a:xfrm>
          <a:prstGeom prst="rect">
            <a:avLst/>
          </a:prstGeom>
          <a:noFill/>
          <a:ln w="9525">
            <a:noFill/>
            <a:miter lim="800000"/>
            <a:headEnd/>
            <a:tailEnd/>
          </a:ln>
          <a:effectLst/>
        </p:spPr>
      </p:pic>
      <p:pic>
        <p:nvPicPr>
          <p:cNvPr id="67" name="Picture 9"/>
          <p:cNvPicPr>
            <a:picLocks noChangeAspect="1" noChangeArrowheads="1"/>
          </p:cNvPicPr>
          <p:nvPr/>
        </p:nvPicPr>
        <p:blipFill>
          <a:blip r:embed="rId4" cstate="print"/>
          <a:srcRect/>
          <a:stretch>
            <a:fillRect/>
          </a:stretch>
        </p:blipFill>
        <p:spPr bwMode="auto">
          <a:xfrm rot="686057">
            <a:off x="1706658" y="4280989"/>
            <a:ext cx="749019" cy="716790"/>
          </a:xfrm>
          <a:prstGeom prst="rect">
            <a:avLst/>
          </a:prstGeom>
          <a:noFill/>
          <a:ln w="9525">
            <a:noFill/>
            <a:miter lim="800000"/>
            <a:headEnd/>
            <a:tailEnd/>
          </a:ln>
          <a:effectLst/>
        </p:spPr>
      </p:pic>
      <p:pic>
        <p:nvPicPr>
          <p:cNvPr id="68" name="Picture 4" descr="C:\Documents and Settings\Administrator\桌面\ziliao\t1.jpg"/>
          <p:cNvPicPr>
            <a:picLocks noChangeAspect="1" noChangeArrowheads="1"/>
          </p:cNvPicPr>
          <p:nvPr/>
        </p:nvPicPr>
        <p:blipFill>
          <a:blip r:embed="rId5"/>
          <a:srcRect/>
          <a:stretch>
            <a:fillRect/>
          </a:stretch>
        </p:blipFill>
        <p:spPr bwMode="auto">
          <a:xfrm rot="18470786">
            <a:off x="935604" y="1981300"/>
            <a:ext cx="642942" cy="686965"/>
          </a:xfrm>
          <a:prstGeom prst="rect">
            <a:avLst/>
          </a:prstGeom>
          <a:noFill/>
        </p:spPr>
      </p:pic>
      <p:pic>
        <p:nvPicPr>
          <p:cNvPr id="2052" name="Picture 4" descr="C:\Documents and Settings\Administrator\桌面\ziliao\t3.jpg"/>
          <p:cNvPicPr>
            <a:picLocks noChangeAspect="1" noChangeArrowheads="1"/>
          </p:cNvPicPr>
          <p:nvPr/>
        </p:nvPicPr>
        <p:blipFill>
          <a:blip r:embed="rId6"/>
          <a:srcRect/>
          <a:stretch>
            <a:fillRect/>
          </a:stretch>
        </p:blipFill>
        <p:spPr bwMode="auto">
          <a:xfrm rot="3074367">
            <a:off x="916236" y="3752006"/>
            <a:ext cx="681157" cy="661233"/>
          </a:xfrm>
          <a:prstGeom prst="rect">
            <a:avLst/>
          </a:prstGeom>
          <a:noFill/>
        </p:spPr>
      </p:pic>
      <p:sp>
        <p:nvSpPr>
          <p:cNvPr id="70" name="云形 69"/>
          <p:cNvSpPr/>
          <p:nvPr/>
        </p:nvSpPr>
        <p:spPr bwMode="auto">
          <a:xfrm>
            <a:off x="2714612" y="1214426"/>
            <a:ext cx="1357322" cy="714380"/>
          </a:xfrm>
          <a:prstGeom prst="cloud">
            <a:avLst/>
          </a:prstGeom>
          <a:solidFill>
            <a:schemeClr val="accent6">
              <a:lumMod val="40000"/>
              <a:lumOff val="60000"/>
            </a:schemeClr>
          </a:solidFill>
          <a:ln w="9525" cap="flat" cmpd="sng" algn="ctr">
            <a:solidFill>
              <a:schemeClr val="tx1"/>
            </a:solidFill>
            <a:prstDash val="solid"/>
            <a:round/>
            <a:headEnd type="none" w="med" len="med"/>
            <a:tailEnd type="none" w="med" len="med"/>
          </a:ln>
          <a:effectLst/>
          <a:scene3d>
            <a:camera prst="orthographicFront"/>
            <a:lightRig rig="threePt" dir="t"/>
          </a:scene3d>
          <a:sp3d>
            <a:bevelT/>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600" i="0" u="none" strike="noStrike" normalizeH="0" baseline="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ea typeface="宋体" panose="02010600030101010101" pitchFamily="2" charset="-122"/>
              </a:rPr>
              <a:t>Internet        WIFI</a:t>
            </a:r>
            <a:endParaRPr kumimoji="0" lang="zh-CN" altLang="en-US" sz="1600" i="0" u="none" strike="noStrike" normalizeH="0" baseline="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ea typeface="宋体" panose="02010600030101010101" pitchFamily="2" charset="-122"/>
            </a:endParaRPr>
          </a:p>
        </p:txBody>
      </p:sp>
      <p:pic>
        <p:nvPicPr>
          <p:cNvPr id="2053" name="Picture 5"/>
          <p:cNvPicPr>
            <a:picLocks noChangeAspect="1" noChangeArrowheads="1"/>
          </p:cNvPicPr>
          <p:nvPr/>
        </p:nvPicPr>
        <p:blipFill>
          <a:blip r:embed="rId7" cstate="print"/>
          <a:srcRect/>
          <a:stretch>
            <a:fillRect/>
          </a:stretch>
        </p:blipFill>
        <p:spPr bwMode="auto">
          <a:xfrm>
            <a:off x="3071802" y="4286260"/>
            <a:ext cx="571504" cy="928694"/>
          </a:xfrm>
          <a:prstGeom prst="rect">
            <a:avLst/>
          </a:prstGeom>
          <a:noFill/>
          <a:ln w="9525">
            <a:noFill/>
            <a:miter lim="800000"/>
            <a:headEnd/>
            <a:tailEnd/>
          </a:ln>
          <a:effectLst/>
        </p:spPr>
      </p:pic>
      <p:pic>
        <p:nvPicPr>
          <p:cNvPr id="2054" name="Picture 6"/>
          <p:cNvPicPr>
            <a:picLocks noChangeAspect="1" noChangeArrowheads="1"/>
          </p:cNvPicPr>
          <p:nvPr/>
        </p:nvPicPr>
        <p:blipFill>
          <a:blip r:embed="rId8" cstate="print"/>
          <a:srcRect/>
          <a:stretch>
            <a:fillRect/>
          </a:stretch>
        </p:blipFill>
        <p:spPr bwMode="auto">
          <a:xfrm rot="5400000">
            <a:off x="3420359" y="4294893"/>
            <a:ext cx="215040" cy="197775"/>
          </a:xfrm>
          <a:prstGeom prst="rect">
            <a:avLst/>
          </a:prstGeom>
          <a:noFill/>
          <a:ln w="9525">
            <a:noFill/>
            <a:miter lim="800000"/>
            <a:headEnd/>
            <a:tailEnd/>
          </a:ln>
          <a:effectLst/>
        </p:spPr>
      </p:pic>
      <p:sp>
        <p:nvSpPr>
          <p:cNvPr id="73" name="矩形 72"/>
          <p:cNvSpPr/>
          <p:nvPr/>
        </p:nvSpPr>
        <p:spPr bwMode="auto">
          <a:xfrm>
            <a:off x="3571868" y="4357698"/>
            <a:ext cx="428628" cy="85725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2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3G</a:t>
            </a:r>
            <a:r>
              <a:rPr lang="en-US" altLang="zh-CN" sz="1200" dirty="0">
                <a:solidFill>
                  <a:schemeClr val="accent1">
                    <a:lumMod val="60000"/>
                    <a:lumOff val="40000"/>
                  </a:schemeClr>
                </a:solidFill>
              </a:rPr>
              <a:t>4G</a:t>
            </a:r>
            <a:r>
              <a:rPr lang="zh-CN" altLang="en-US" sz="1200" dirty="0">
                <a:solidFill>
                  <a:schemeClr val="accent1">
                    <a:lumMod val="60000"/>
                    <a:lumOff val="40000"/>
                  </a:schemeClr>
                </a:solidFill>
              </a:rPr>
              <a:t>基站</a:t>
            </a:r>
            <a:endParaRPr kumimoji="0" lang="zh-CN" altLang="en-US" sz="12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pic>
        <p:nvPicPr>
          <p:cNvPr id="2055" name="Picture 7"/>
          <p:cNvPicPr>
            <a:picLocks noChangeAspect="1" noChangeArrowheads="1"/>
          </p:cNvPicPr>
          <p:nvPr/>
        </p:nvPicPr>
        <p:blipFill>
          <a:blip r:embed="rId9"/>
          <a:srcRect/>
          <a:stretch>
            <a:fillRect/>
          </a:stretch>
        </p:blipFill>
        <p:spPr bwMode="auto">
          <a:xfrm>
            <a:off x="7215206" y="4000508"/>
            <a:ext cx="1295400" cy="942975"/>
          </a:xfrm>
          <a:prstGeom prst="rect">
            <a:avLst/>
          </a:prstGeom>
          <a:noFill/>
          <a:ln w="9525">
            <a:noFill/>
            <a:miter lim="800000"/>
            <a:headEnd/>
            <a:tailEnd/>
          </a:ln>
          <a:effectLst/>
        </p:spPr>
      </p:pic>
      <p:pic>
        <p:nvPicPr>
          <p:cNvPr id="2056" name="Picture 8"/>
          <p:cNvPicPr>
            <a:picLocks noChangeAspect="1" noChangeArrowheads="1"/>
          </p:cNvPicPr>
          <p:nvPr/>
        </p:nvPicPr>
        <p:blipFill>
          <a:blip r:embed="rId10"/>
          <a:srcRect/>
          <a:stretch>
            <a:fillRect/>
          </a:stretch>
        </p:blipFill>
        <p:spPr bwMode="auto">
          <a:xfrm>
            <a:off x="7215206" y="2714624"/>
            <a:ext cx="1238250" cy="923925"/>
          </a:xfrm>
          <a:prstGeom prst="rect">
            <a:avLst/>
          </a:prstGeom>
          <a:noFill/>
          <a:ln w="9525">
            <a:noFill/>
            <a:miter lim="800000"/>
            <a:headEnd/>
            <a:tailEnd/>
          </a:ln>
          <a:effectLst/>
        </p:spPr>
      </p:pic>
      <p:pic>
        <p:nvPicPr>
          <p:cNvPr id="2057" name="Picture 9"/>
          <p:cNvPicPr>
            <a:picLocks noChangeAspect="1" noChangeArrowheads="1"/>
          </p:cNvPicPr>
          <p:nvPr/>
        </p:nvPicPr>
        <p:blipFill>
          <a:blip r:embed="rId11"/>
          <a:srcRect/>
          <a:stretch>
            <a:fillRect/>
          </a:stretch>
        </p:blipFill>
        <p:spPr bwMode="auto">
          <a:xfrm>
            <a:off x="7215206" y="1428740"/>
            <a:ext cx="1266825" cy="981075"/>
          </a:xfrm>
          <a:prstGeom prst="rect">
            <a:avLst/>
          </a:prstGeom>
          <a:noFill/>
          <a:ln w="9525">
            <a:noFill/>
            <a:miter lim="800000"/>
            <a:headEnd/>
            <a:tailEnd/>
          </a:ln>
          <a:effectLst/>
        </p:spPr>
      </p:pic>
      <p:grpSp>
        <p:nvGrpSpPr>
          <p:cNvPr id="77" name="Group 105"/>
          <p:cNvGrpSpPr/>
          <p:nvPr/>
        </p:nvGrpSpPr>
        <p:grpSpPr bwMode="auto">
          <a:xfrm>
            <a:off x="0" y="0"/>
            <a:ext cx="642910" cy="500046"/>
            <a:chOff x="0" y="0"/>
            <a:chExt cx="1358" cy="1030"/>
          </a:xfrm>
        </p:grpSpPr>
        <p:sp>
          <p:nvSpPr>
            <p:cNvPr id="78" name="Oval 101"/>
            <p:cNvSpPr>
              <a:spLocks noChangeArrowheads="1"/>
            </p:cNvSpPr>
            <p:nvPr/>
          </p:nvSpPr>
          <p:spPr bwMode="auto">
            <a:xfrm>
              <a:off x="118" y="0"/>
              <a:ext cx="1022" cy="1030"/>
            </a:xfrm>
            <a:prstGeom prst="ellipse">
              <a:avLst/>
            </a:prstGeom>
            <a:solidFill>
              <a:schemeClr val="folHlink"/>
            </a:solidFill>
            <a:ln w="28575" cmpd="sng">
              <a:solidFill>
                <a:srgbClr val="EAEAEA"/>
              </a:solidFill>
              <a:round/>
            </a:ln>
          </p:spPr>
          <p:txBody>
            <a:bodyPr wrap="none" anchor="ctr"/>
            <a:lstStyle/>
            <a:p>
              <a:pPr algn="ctr"/>
              <a:endParaRPr lang="zh-CN" altLang="en-US" sz="1600"/>
            </a:p>
          </p:txBody>
        </p:sp>
        <p:grpSp>
          <p:nvGrpSpPr>
            <p:cNvPr id="79" name="Group 107"/>
            <p:cNvGrpSpPr/>
            <p:nvPr/>
          </p:nvGrpSpPr>
          <p:grpSpPr bwMode="auto">
            <a:xfrm rot="10082854">
              <a:off x="4" y="747"/>
              <a:ext cx="934" cy="227"/>
              <a:chOff x="-8" y="-5"/>
              <a:chExt cx="963" cy="233"/>
            </a:xfrm>
          </p:grpSpPr>
          <p:grpSp>
            <p:nvGrpSpPr>
              <p:cNvPr id="164" name="Group 108"/>
              <p:cNvGrpSpPr/>
              <p:nvPr/>
            </p:nvGrpSpPr>
            <p:grpSpPr bwMode="auto">
              <a:xfrm rot="-9970459" flipH="1" flipV="1">
                <a:off x="-8" y="-5"/>
                <a:ext cx="963" cy="233"/>
                <a:chOff x="-3" y="0"/>
                <a:chExt cx="899" cy="235"/>
              </a:xfrm>
            </p:grpSpPr>
            <p:grpSp>
              <p:nvGrpSpPr>
                <p:cNvPr id="176" name="Group 109"/>
                <p:cNvGrpSpPr/>
                <p:nvPr/>
              </p:nvGrpSpPr>
              <p:grpSpPr bwMode="auto">
                <a:xfrm>
                  <a:off x="-3" y="0"/>
                  <a:ext cx="742" cy="186"/>
                  <a:chOff x="-4" y="0"/>
                  <a:chExt cx="1118" cy="279"/>
                </a:xfrm>
              </p:grpSpPr>
              <p:sp>
                <p:nvSpPr>
                  <p:cNvPr id="182"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3"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4"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5"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77" name="Group 114"/>
                <p:cNvGrpSpPr/>
                <p:nvPr/>
              </p:nvGrpSpPr>
              <p:grpSpPr bwMode="auto">
                <a:xfrm rot="1353540">
                  <a:off x="154" y="49"/>
                  <a:ext cx="742" cy="186"/>
                  <a:chOff x="-4" y="0"/>
                  <a:chExt cx="1118" cy="279"/>
                </a:xfrm>
              </p:grpSpPr>
              <p:sp>
                <p:nvSpPr>
                  <p:cNvPr id="17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8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65" name="Group 119"/>
              <p:cNvGrpSpPr/>
              <p:nvPr/>
            </p:nvGrpSpPr>
            <p:grpSpPr bwMode="auto">
              <a:xfrm rot="-9970459" flipH="1" flipV="1">
                <a:off x="80" y="21"/>
                <a:ext cx="787" cy="191"/>
                <a:chOff x="-3" y="0"/>
                <a:chExt cx="899" cy="235"/>
              </a:xfrm>
            </p:grpSpPr>
            <p:grpSp>
              <p:nvGrpSpPr>
                <p:cNvPr id="166" name="Group 120"/>
                <p:cNvGrpSpPr/>
                <p:nvPr/>
              </p:nvGrpSpPr>
              <p:grpSpPr bwMode="auto">
                <a:xfrm>
                  <a:off x="-3" y="0"/>
                  <a:ext cx="742" cy="186"/>
                  <a:chOff x="-4" y="0"/>
                  <a:chExt cx="1118" cy="279"/>
                </a:xfrm>
              </p:grpSpPr>
              <p:sp>
                <p:nvSpPr>
                  <p:cNvPr id="172"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3"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4"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5"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67" name="Group 125"/>
                <p:cNvGrpSpPr/>
                <p:nvPr/>
              </p:nvGrpSpPr>
              <p:grpSpPr bwMode="auto">
                <a:xfrm rot="1353540">
                  <a:off x="154" y="49"/>
                  <a:ext cx="742" cy="186"/>
                  <a:chOff x="-4" y="0"/>
                  <a:chExt cx="1118" cy="279"/>
                </a:xfrm>
              </p:grpSpPr>
              <p:sp>
                <p:nvSpPr>
                  <p:cNvPr id="168"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69"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0"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71"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0" name="Group 130"/>
            <p:cNvGrpSpPr/>
            <p:nvPr/>
          </p:nvGrpSpPr>
          <p:grpSpPr bwMode="auto">
            <a:xfrm rot="-232145">
              <a:off x="366" y="62"/>
              <a:ext cx="962" cy="243"/>
              <a:chOff x="-13" y="-7"/>
              <a:chExt cx="993" cy="257"/>
            </a:xfrm>
          </p:grpSpPr>
          <p:grpSp>
            <p:nvGrpSpPr>
              <p:cNvPr id="81" name="Group 131"/>
              <p:cNvGrpSpPr/>
              <p:nvPr/>
            </p:nvGrpSpPr>
            <p:grpSpPr bwMode="auto">
              <a:xfrm rot="513316">
                <a:off x="-13" y="-7"/>
                <a:ext cx="963" cy="233"/>
                <a:chOff x="-8" y="-5"/>
                <a:chExt cx="963" cy="233"/>
              </a:xfrm>
            </p:grpSpPr>
            <p:grpSp>
              <p:nvGrpSpPr>
                <p:cNvPr id="117" name="Group 132"/>
                <p:cNvGrpSpPr/>
                <p:nvPr/>
              </p:nvGrpSpPr>
              <p:grpSpPr bwMode="auto">
                <a:xfrm rot="-9970459" flipH="1" flipV="1">
                  <a:off x="-8" y="-5"/>
                  <a:ext cx="963" cy="233"/>
                  <a:chOff x="-3" y="0"/>
                  <a:chExt cx="899" cy="235"/>
                </a:xfrm>
              </p:grpSpPr>
              <p:grpSp>
                <p:nvGrpSpPr>
                  <p:cNvPr id="154" name="Group 133"/>
                  <p:cNvGrpSpPr/>
                  <p:nvPr/>
                </p:nvGrpSpPr>
                <p:grpSpPr bwMode="auto">
                  <a:xfrm>
                    <a:off x="-3" y="0"/>
                    <a:ext cx="742" cy="186"/>
                    <a:chOff x="-4" y="0"/>
                    <a:chExt cx="1118" cy="279"/>
                  </a:xfrm>
                </p:grpSpPr>
                <p:sp>
                  <p:nvSpPr>
                    <p:cNvPr id="16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6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55" name="Group 138"/>
                  <p:cNvGrpSpPr/>
                  <p:nvPr/>
                </p:nvGrpSpPr>
                <p:grpSpPr bwMode="auto">
                  <a:xfrm rot="1353540">
                    <a:off x="154" y="49"/>
                    <a:ext cx="742" cy="186"/>
                    <a:chOff x="-4" y="0"/>
                    <a:chExt cx="1118" cy="279"/>
                  </a:xfrm>
                </p:grpSpPr>
                <p:sp>
                  <p:nvSpPr>
                    <p:cNvPr id="156"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7"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58"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59"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18" name="Group 143"/>
                <p:cNvGrpSpPr/>
                <p:nvPr/>
              </p:nvGrpSpPr>
              <p:grpSpPr bwMode="auto">
                <a:xfrm rot="-9970459" flipH="1" flipV="1">
                  <a:off x="80" y="21"/>
                  <a:ext cx="787" cy="191"/>
                  <a:chOff x="-3" y="0"/>
                  <a:chExt cx="899" cy="235"/>
                </a:xfrm>
              </p:grpSpPr>
              <p:grpSp>
                <p:nvGrpSpPr>
                  <p:cNvPr id="127" name="Group 144"/>
                  <p:cNvGrpSpPr/>
                  <p:nvPr/>
                </p:nvGrpSpPr>
                <p:grpSpPr bwMode="auto">
                  <a:xfrm>
                    <a:off x="-3" y="0"/>
                    <a:ext cx="742" cy="186"/>
                    <a:chOff x="-4" y="0"/>
                    <a:chExt cx="1118" cy="279"/>
                  </a:xfrm>
                </p:grpSpPr>
                <p:sp>
                  <p:nvSpPr>
                    <p:cNvPr id="150"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1"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2"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53"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28" name="Group 149"/>
                  <p:cNvGrpSpPr/>
                  <p:nvPr/>
                </p:nvGrpSpPr>
                <p:grpSpPr bwMode="auto">
                  <a:xfrm rot="1353540">
                    <a:off x="154" y="49"/>
                    <a:ext cx="742" cy="186"/>
                    <a:chOff x="-4" y="0"/>
                    <a:chExt cx="1118" cy="279"/>
                  </a:xfrm>
                </p:grpSpPr>
                <p:sp>
                  <p:nvSpPr>
                    <p:cNvPr id="129"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0"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39"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40"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82" name="Group 154"/>
              <p:cNvGrpSpPr/>
              <p:nvPr/>
            </p:nvGrpSpPr>
            <p:grpSpPr bwMode="auto">
              <a:xfrm rot="513316">
                <a:off x="17" y="17"/>
                <a:ext cx="963" cy="233"/>
                <a:chOff x="-8" y="-5"/>
                <a:chExt cx="963" cy="233"/>
              </a:xfrm>
            </p:grpSpPr>
            <p:grpSp>
              <p:nvGrpSpPr>
                <p:cNvPr id="83" name="Group 155"/>
                <p:cNvGrpSpPr/>
                <p:nvPr/>
              </p:nvGrpSpPr>
              <p:grpSpPr bwMode="auto">
                <a:xfrm rot="-9970459" flipH="1" flipV="1">
                  <a:off x="-8" y="-5"/>
                  <a:ext cx="963" cy="233"/>
                  <a:chOff x="-3" y="0"/>
                  <a:chExt cx="899" cy="235"/>
                </a:xfrm>
              </p:grpSpPr>
              <p:grpSp>
                <p:nvGrpSpPr>
                  <p:cNvPr id="96" name="Group 156"/>
                  <p:cNvGrpSpPr/>
                  <p:nvPr/>
                </p:nvGrpSpPr>
                <p:grpSpPr bwMode="auto">
                  <a:xfrm>
                    <a:off x="-3" y="0"/>
                    <a:ext cx="742" cy="186"/>
                    <a:chOff x="-4" y="0"/>
                    <a:chExt cx="1118" cy="279"/>
                  </a:xfrm>
                </p:grpSpPr>
                <p:sp>
                  <p:nvSpPr>
                    <p:cNvPr id="10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7"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8"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98" name="Group 161"/>
                  <p:cNvGrpSpPr/>
                  <p:nvPr/>
                </p:nvGrpSpPr>
                <p:grpSpPr bwMode="auto">
                  <a:xfrm rot="1353540">
                    <a:off x="154" y="49"/>
                    <a:ext cx="742" cy="186"/>
                    <a:chOff x="-4" y="0"/>
                    <a:chExt cx="1118" cy="279"/>
                  </a:xfrm>
                </p:grpSpPr>
                <p:sp>
                  <p:nvSpPr>
                    <p:cNvPr id="100"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1"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2"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3"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84" name="Group 166"/>
                <p:cNvGrpSpPr/>
                <p:nvPr/>
              </p:nvGrpSpPr>
              <p:grpSpPr bwMode="auto">
                <a:xfrm rot="-9970459" flipH="1" flipV="1">
                  <a:off x="80" y="21"/>
                  <a:ext cx="787" cy="191"/>
                  <a:chOff x="-3" y="0"/>
                  <a:chExt cx="899" cy="235"/>
                </a:xfrm>
              </p:grpSpPr>
              <p:grpSp>
                <p:nvGrpSpPr>
                  <p:cNvPr id="85" name="Group 167"/>
                  <p:cNvGrpSpPr/>
                  <p:nvPr/>
                </p:nvGrpSpPr>
                <p:grpSpPr bwMode="auto">
                  <a:xfrm>
                    <a:off x="-3" y="0"/>
                    <a:ext cx="742" cy="186"/>
                    <a:chOff x="-4" y="0"/>
                    <a:chExt cx="1118" cy="279"/>
                  </a:xfrm>
                </p:grpSpPr>
                <p:sp>
                  <p:nvSpPr>
                    <p:cNvPr id="92"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3"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4"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5"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87" name="Group 172"/>
                  <p:cNvGrpSpPr/>
                  <p:nvPr/>
                </p:nvGrpSpPr>
                <p:grpSpPr bwMode="auto">
                  <a:xfrm rot="1353540">
                    <a:off x="154" y="49"/>
                    <a:ext cx="742" cy="186"/>
                    <a:chOff x="-4" y="0"/>
                    <a:chExt cx="1118" cy="279"/>
                  </a:xfrm>
                </p:grpSpPr>
                <p:sp>
                  <p:nvSpPr>
                    <p:cNvPr id="88"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89"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0"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1"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186" name="Text Box 22"/>
          <p:cNvSpPr txBox="1">
            <a:spLocks noChangeArrowheads="1"/>
          </p:cNvSpPr>
          <p:nvPr/>
        </p:nvSpPr>
        <p:spPr bwMode="auto">
          <a:xfrm>
            <a:off x="0" y="0"/>
            <a:ext cx="570414"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4</a:t>
            </a:r>
            <a:endParaRPr lang="en-US" sz="2400" i="1" dirty="0">
              <a:solidFill>
                <a:schemeClr val="bg1"/>
              </a:solidFill>
              <a:cs typeface="Arial" panose="020B0604020202020204" pitchFamily="34" charset="0"/>
            </a:endParaRPr>
          </a:p>
        </p:txBody>
      </p:sp>
      <p:sp>
        <p:nvSpPr>
          <p:cNvPr id="187" name="矩形 186"/>
          <p:cNvSpPr/>
          <p:nvPr/>
        </p:nvSpPr>
        <p:spPr bwMode="auto">
          <a:xfrm>
            <a:off x="3714744" y="57148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系统架构</a:t>
            </a:r>
            <a:endPar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pic>
        <p:nvPicPr>
          <p:cNvPr id="71" name="Picture 2" descr="正45"/>
          <p:cNvPicPr>
            <a:picLocks noChangeAspect="1" noChangeArrowheads="1"/>
          </p:cNvPicPr>
          <p:nvPr/>
        </p:nvPicPr>
        <p:blipFill>
          <a:blip r:embed="rId12" cstate="print"/>
          <a:srcRect/>
          <a:stretch>
            <a:fillRect/>
          </a:stretch>
        </p:blipFill>
        <p:spPr bwMode="auto">
          <a:xfrm>
            <a:off x="2234221" y="2714316"/>
            <a:ext cx="1392380" cy="71438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0">
          <a:blip r:embed="rId1">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0" y="2143120"/>
            <a:ext cx="9144000" cy="2071702"/>
          </a:xfrm>
          <a:prstGeom prst="rect">
            <a:avLst/>
          </a:prstGeom>
          <a:solidFill>
            <a:schemeClr val="accent1">
              <a:alpha val="56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cxnSp>
        <p:nvCxnSpPr>
          <p:cNvPr id="79" name="直接连接符 78"/>
          <p:cNvCxnSpPr/>
          <p:nvPr/>
        </p:nvCxnSpPr>
        <p:spPr bwMode="auto">
          <a:xfrm rot="5400000">
            <a:off x="1572398" y="3142458"/>
            <a:ext cx="1857388" cy="1588"/>
          </a:xfrm>
          <a:prstGeom prst="line">
            <a:avLst/>
          </a:prstGeom>
          <a:ln>
            <a:solidFill>
              <a:schemeClr val="accent2">
                <a:lumMod val="60000"/>
                <a:lumOff val="40000"/>
              </a:schemeClr>
            </a:solidFill>
            <a:headEnd type="none" w="med" len="med"/>
            <a:tailEnd type="none" w="med" len="med"/>
          </a:ln>
          <a:effectLst>
            <a:glow rad="63500">
              <a:schemeClr val="accent1">
                <a:satMod val="175000"/>
                <a:alpha val="40000"/>
              </a:schemeClr>
            </a:glow>
            <a:outerShdw blurRad="40000" dist="20000" dir="5400000" rotWithShape="0">
              <a:srgbClr val="000000">
                <a:alpha val="38000"/>
              </a:srgbClr>
            </a:outerShdw>
          </a:effectLst>
        </p:spPr>
        <p:style>
          <a:lnRef idx="2">
            <a:schemeClr val="accent6"/>
          </a:lnRef>
          <a:fillRef idx="0">
            <a:schemeClr val="accent6"/>
          </a:fillRef>
          <a:effectRef idx="1">
            <a:schemeClr val="accent6"/>
          </a:effectRef>
          <a:fontRef idx="minor">
            <a:schemeClr val="tx1"/>
          </a:fontRef>
        </p:style>
      </p:cxnSp>
      <p:sp>
        <p:nvSpPr>
          <p:cNvPr id="80" name="矩形 79"/>
          <p:cNvSpPr/>
          <p:nvPr/>
        </p:nvSpPr>
        <p:spPr bwMode="auto">
          <a:xfrm>
            <a:off x="3000364" y="2357434"/>
            <a:ext cx="1285884"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a:t>
            </a:r>
            <a:r>
              <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第五部分</a:t>
            </a:r>
            <a:r>
              <a:rPr kumimoji="0" lang="en-US" altLang="zh-CN"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a:t>
            </a:r>
            <a:endPar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81" name="矩形 80"/>
          <p:cNvSpPr/>
          <p:nvPr/>
        </p:nvSpPr>
        <p:spPr bwMode="auto">
          <a:xfrm>
            <a:off x="2928926" y="271462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82" name="矩形 81"/>
          <p:cNvSpPr/>
          <p:nvPr/>
        </p:nvSpPr>
        <p:spPr bwMode="auto">
          <a:xfrm>
            <a:off x="4357686"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a:solidFill>
                  <a:schemeClr val="bg1"/>
                </a:solidFill>
              </a:rPr>
              <a:t>√ </a:t>
            </a:r>
            <a:r>
              <a:rPr lang="zh-CN" altLang="en-US" dirty="0">
                <a:solidFill>
                  <a:schemeClr val="bg1"/>
                </a:solidFill>
              </a:rPr>
              <a:t>实时预览</a:t>
            </a:r>
            <a:endPar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84" name="矩形 83"/>
          <p:cNvSpPr/>
          <p:nvPr/>
        </p:nvSpPr>
        <p:spPr bwMode="auto">
          <a:xfrm>
            <a:off x="3000364" y="3214690"/>
            <a:ext cx="1357322" cy="35719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rPr>
              <a:t>√</a:t>
            </a:r>
            <a:r>
              <a:rPr kumimoji="0" lang="en-US" altLang="zh-CN" sz="1800" b="0" i="0" u="none" strike="noStrike" cap="none" normalizeH="0" dirty="0">
                <a:ln>
                  <a:noFill/>
                </a:ln>
                <a:solidFill>
                  <a:schemeClr val="bg1"/>
                </a:solidFill>
                <a:effectLst/>
                <a:latin typeface="Arial" panose="020B0604020202020204" pitchFamily="34" charset="0"/>
                <a:ea typeface="宋体" panose="02010600030101010101" pitchFamily="2" charset="-122"/>
              </a:rPr>
              <a:t> </a:t>
            </a:r>
            <a:r>
              <a:rPr kumimoji="0" lang="zh-CN" altLang="en-US" sz="1800" b="0" i="0" u="none" strike="noStrike" cap="none" normalizeH="0" dirty="0">
                <a:ln>
                  <a:noFill/>
                </a:ln>
                <a:solidFill>
                  <a:schemeClr val="bg1"/>
                </a:solidFill>
                <a:effectLst/>
                <a:latin typeface="Arial" panose="020B0604020202020204" pitchFamily="34" charset="0"/>
                <a:ea typeface="宋体" panose="02010600030101010101" pitchFamily="2" charset="-122"/>
              </a:rPr>
              <a:t>主要功能</a:t>
            </a:r>
            <a:endPar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grpSp>
        <p:nvGrpSpPr>
          <p:cNvPr id="83" name="Group 252"/>
          <p:cNvGrpSpPr/>
          <p:nvPr/>
        </p:nvGrpSpPr>
        <p:grpSpPr bwMode="auto">
          <a:xfrm>
            <a:off x="857224" y="2714624"/>
            <a:ext cx="1143008" cy="857256"/>
            <a:chOff x="0" y="0"/>
            <a:chExt cx="1358" cy="1030"/>
          </a:xfrm>
        </p:grpSpPr>
        <p:sp>
          <p:nvSpPr>
            <p:cNvPr id="85"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86" name="Group 254"/>
            <p:cNvGrpSpPr/>
            <p:nvPr/>
          </p:nvGrpSpPr>
          <p:grpSpPr bwMode="auto">
            <a:xfrm rot="10082854">
              <a:off x="0" y="743"/>
              <a:ext cx="935" cy="227"/>
              <a:chOff x="-5" y="-1"/>
              <a:chExt cx="964" cy="233"/>
            </a:xfrm>
          </p:grpSpPr>
          <p:grpSp>
            <p:nvGrpSpPr>
              <p:cNvPr id="134" name="Group 255"/>
              <p:cNvGrpSpPr/>
              <p:nvPr/>
            </p:nvGrpSpPr>
            <p:grpSpPr bwMode="auto">
              <a:xfrm rot="-9970459" flipH="1" flipV="1">
                <a:off x="-5" y="-1"/>
                <a:ext cx="964" cy="233"/>
                <a:chOff x="-3" y="0"/>
                <a:chExt cx="900" cy="235"/>
              </a:xfrm>
            </p:grpSpPr>
            <p:grpSp>
              <p:nvGrpSpPr>
                <p:cNvPr id="146" name="Group 256"/>
                <p:cNvGrpSpPr/>
                <p:nvPr/>
              </p:nvGrpSpPr>
              <p:grpSpPr bwMode="auto">
                <a:xfrm>
                  <a:off x="-3" y="0"/>
                  <a:ext cx="742" cy="186"/>
                  <a:chOff x="-4" y="0"/>
                  <a:chExt cx="1118" cy="279"/>
                </a:xfrm>
              </p:grpSpPr>
              <p:sp>
                <p:nvSpPr>
                  <p:cNvPr id="152"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3"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4"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5"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47" name="Group 261"/>
                <p:cNvGrpSpPr/>
                <p:nvPr/>
              </p:nvGrpSpPr>
              <p:grpSpPr bwMode="auto">
                <a:xfrm rot="1353540">
                  <a:off x="155" y="49"/>
                  <a:ext cx="742" cy="186"/>
                  <a:chOff x="-4" y="0"/>
                  <a:chExt cx="1118" cy="279"/>
                </a:xfrm>
              </p:grpSpPr>
              <p:sp>
                <p:nvSpPr>
                  <p:cNvPr id="148"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9"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0"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51"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135" name="Group 266"/>
              <p:cNvGrpSpPr/>
              <p:nvPr/>
            </p:nvGrpSpPr>
            <p:grpSpPr bwMode="auto">
              <a:xfrm rot="-9970459" flipH="1" flipV="1">
                <a:off x="80" y="24"/>
                <a:ext cx="788" cy="191"/>
                <a:chOff x="-3" y="0"/>
                <a:chExt cx="900" cy="235"/>
              </a:xfrm>
            </p:grpSpPr>
            <p:grpSp>
              <p:nvGrpSpPr>
                <p:cNvPr id="136" name="Group 267"/>
                <p:cNvGrpSpPr/>
                <p:nvPr/>
              </p:nvGrpSpPr>
              <p:grpSpPr bwMode="auto">
                <a:xfrm>
                  <a:off x="-3" y="0"/>
                  <a:ext cx="742" cy="186"/>
                  <a:chOff x="-4" y="0"/>
                  <a:chExt cx="1118" cy="279"/>
                </a:xfrm>
              </p:grpSpPr>
              <p:sp>
                <p:nvSpPr>
                  <p:cNvPr id="142"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3"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4"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5"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137" name="Group 272"/>
                <p:cNvGrpSpPr/>
                <p:nvPr/>
              </p:nvGrpSpPr>
              <p:grpSpPr bwMode="auto">
                <a:xfrm rot="1353540">
                  <a:off x="155" y="49"/>
                  <a:ext cx="742" cy="186"/>
                  <a:chOff x="-4" y="0"/>
                  <a:chExt cx="1118" cy="279"/>
                </a:xfrm>
              </p:grpSpPr>
              <p:sp>
                <p:nvSpPr>
                  <p:cNvPr id="138"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39"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0"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141"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87" name="Group 277"/>
            <p:cNvGrpSpPr/>
            <p:nvPr/>
          </p:nvGrpSpPr>
          <p:grpSpPr bwMode="auto">
            <a:xfrm rot="-232145">
              <a:off x="368" y="66"/>
              <a:ext cx="963" cy="244"/>
              <a:chOff x="-7" y="-1"/>
              <a:chExt cx="994" cy="257"/>
            </a:xfrm>
          </p:grpSpPr>
          <p:grpSp>
            <p:nvGrpSpPr>
              <p:cNvPr id="88" name="Group 278"/>
              <p:cNvGrpSpPr/>
              <p:nvPr/>
            </p:nvGrpSpPr>
            <p:grpSpPr bwMode="auto">
              <a:xfrm rot="513316">
                <a:off x="-7" y="-1"/>
                <a:ext cx="964" cy="233"/>
                <a:chOff x="-5" y="-1"/>
                <a:chExt cx="964" cy="233"/>
              </a:xfrm>
            </p:grpSpPr>
            <p:grpSp>
              <p:nvGrpSpPr>
                <p:cNvPr id="112" name="Group 279"/>
                <p:cNvGrpSpPr/>
                <p:nvPr/>
              </p:nvGrpSpPr>
              <p:grpSpPr bwMode="auto">
                <a:xfrm rot="-9970459" flipH="1" flipV="1">
                  <a:off x="-5" y="-1"/>
                  <a:ext cx="964" cy="233"/>
                  <a:chOff x="-3" y="0"/>
                  <a:chExt cx="900" cy="235"/>
                </a:xfrm>
              </p:grpSpPr>
              <p:grpSp>
                <p:nvGrpSpPr>
                  <p:cNvPr id="124" name="Group 280"/>
                  <p:cNvGrpSpPr/>
                  <p:nvPr/>
                </p:nvGrpSpPr>
                <p:grpSpPr bwMode="auto">
                  <a:xfrm>
                    <a:off x="-3" y="0"/>
                    <a:ext cx="742" cy="186"/>
                    <a:chOff x="-4" y="0"/>
                    <a:chExt cx="1118" cy="279"/>
                  </a:xfrm>
                </p:grpSpPr>
                <p:sp>
                  <p:nvSpPr>
                    <p:cNvPr id="130"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1"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2"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33"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25" name="Group 285"/>
                  <p:cNvGrpSpPr/>
                  <p:nvPr/>
                </p:nvGrpSpPr>
                <p:grpSpPr bwMode="auto">
                  <a:xfrm rot="1353540">
                    <a:off x="155" y="49"/>
                    <a:ext cx="742" cy="186"/>
                    <a:chOff x="-4" y="0"/>
                    <a:chExt cx="1118" cy="279"/>
                  </a:xfrm>
                </p:grpSpPr>
                <p:sp>
                  <p:nvSpPr>
                    <p:cNvPr id="126"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7"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8"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29"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13" name="Group 290"/>
                <p:cNvGrpSpPr/>
                <p:nvPr/>
              </p:nvGrpSpPr>
              <p:grpSpPr bwMode="auto">
                <a:xfrm rot="-9970459" flipH="1" flipV="1">
                  <a:off x="80" y="24"/>
                  <a:ext cx="788" cy="191"/>
                  <a:chOff x="-3" y="0"/>
                  <a:chExt cx="900" cy="235"/>
                </a:xfrm>
              </p:grpSpPr>
              <p:grpSp>
                <p:nvGrpSpPr>
                  <p:cNvPr id="114" name="Group 291"/>
                  <p:cNvGrpSpPr/>
                  <p:nvPr/>
                </p:nvGrpSpPr>
                <p:grpSpPr bwMode="auto">
                  <a:xfrm>
                    <a:off x="-3" y="0"/>
                    <a:ext cx="742" cy="186"/>
                    <a:chOff x="-4" y="0"/>
                    <a:chExt cx="1118" cy="279"/>
                  </a:xfrm>
                </p:grpSpPr>
                <p:sp>
                  <p:nvSpPr>
                    <p:cNvPr id="120"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1"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2"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23"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15" name="Group 296"/>
                  <p:cNvGrpSpPr/>
                  <p:nvPr/>
                </p:nvGrpSpPr>
                <p:grpSpPr bwMode="auto">
                  <a:xfrm rot="1353540">
                    <a:off x="155" y="49"/>
                    <a:ext cx="742" cy="186"/>
                    <a:chOff x="-4" y="0"/>
                    <a:chExt cx="1118" cy="279"/>
                  </a:xfrm>
                </p:grpSpPr>
                <p:sp>
                  <p:nvSpPr>
                    <p:cNvPr id="116"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17"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8"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19"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89" name="Group 301"/>
              <p:cNvGrpSpPr/>
              <p:nvPr/>
            </p:nvGrpSpPr>
            <p:grpSpPr bwMode="auto">
              <a:xfrm rot="513316">
                <a:off x="23" y="23"/>
                <a:ext cx="964" cy="233"/>
                <a:chOff x="-5" y="-1"/>
                <a:chExt cx="964" cy="233"/>
              </a:xfrm>
            </p:grpSpPr>
            <p:grpSp>
              <p:nvGrpSpPr>
                <p:cNvPr id="90" name="Group 302"/>
                <p:cNvGrpSpPr/>
                <p:nvPr/>
              </p:nvGrpSpPr>
              <p:grpSpPr bwMode="auto">
                <a:xfrm rot="-9970459" flipH="1" flipV="1">
                  <a:off x="-5" y="-1"/>
                  <a:ext cx="964" cy="233"/>
                  <a:chOff x="-3" y="0"/>
                  <a:chExt cx="900" cy="235"/>
                </a:xfrm>
              </p:grpSpPr>
              <p:grpSp>
                <p:nvGrpSpPr>
                  <p:cNvPr id="102" name="Group 303"/>
                  <p:cNvGrpSpPr/>
                  <p:nvPr/>
                </p:nvGrpSpPr>
                <p:grpSpPr bwMode="auto">
                  <a:xfrm>
                    <a:off x="-3" y="0"/>
                    <a:ext cx="742" cy="186"/>
                    <a:chOff x="-4" y="0"/>
                    <a:chExt cx="1118" cy="279"/>
                  </a:xfrm>
                </p:grpSpPr>
                <p:sp>
                  <p:nvSpPr>
                    <p:cNvPr id="108"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9"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10"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11"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03" name="Group 308"/>
                  <p:cNvGrpSpPr/>
                  <p:nvPr/>
                </p:nvGrpSpPr>
                <p:grpSpPr bwMode="auto">
                  <a:xfrm rot="1353540">
                    <a:off x="155" y="49"/>
                    <a:ext cx="742" cy="186"/>
                    <a:chOff x="-4" y="0"/>
                    <a:chExt cx="1118" cy="279"/>
                  </a:xfrm>
                </p:grpSpPr>
                <p:sp>
                  <p:nvSpPr>
                    <p:cNvPr id="104"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5"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6"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07"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91" name="Group 313"/>
                <p:cNvGrpSpPr/>
                <p:nvPr/>
              </p:nvGrpSpPr>
              <p:grpSpPr bwMode="auto">
                <a:xfrm rot="-9970459" flipH="1" flipV="1">
                  <a:off x="80" y="24"/>
                  <a:ext cx="788" cy="191"/>
                  <a:chOff x="-3" y="0"/>
                  <a:chExt cx="900" cy="235"/>
                </a:xfrm>
              </p:grpSpPr>
              <p:grpSp>
                <p:nvGrpSpPr>
                  <p:cNvPr id="92" name="Group 314"/>
                  <p:cNvGrpSpPr/>
                  <p:nvPr/>
                </p:nvGrpSpPr>
                <p:grpSpPr bwMode="auto">
                  <a:xfrm>
                    <a:off x="-3" y="0"/>
                    <a:ext cx="742" cy="186"/>
                    <a:chOff x="-4" y="0"/>
                    <a:chExt cx="1118" cy="279"/>
                  </a:xfrm>
                </p:grpSpPr>
                <p:sp>
                  <p:nvSpPr>
                    <p:cNvPr id="98"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9"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0"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01"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93" name="Group 319"/>
                  <p:cNvGrpSpPr/>
                  <p:nvPr/>
                </p:nvGrpSpPr>
                <p:grpSpPr bwMode="auto">
                  <a:xfrm rot="1353540">
                    <a:off x="155" y="49"/>
                    <a:ext cx="742" cy="186"/>
                    <a:chOff x="-4" y="0"/>
                    <a:chExt cx="1118" cy="279"/>
                  </a:xfrm>
                </p:grpSpPr>
                <p:sp>
                  <p:nvSpPr>
                    <p:cNvPr id="94"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95"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6"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97"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156" name="Text Box 22"/>
          <p:cNvSpPr txBox="1">
            <a:spLocks noChangeArrowheads="1"/>
          </p:cNvSpPr>
          <p:nvPr/>
        </p:nvSpPr>
        <p:spPr bwMode="auto">
          <a:xfrm>
            <a:off x="1000100" y="2728234"/>
            <a:ext cx="714380" cy="769441"/>
          </a:xfrm>
          <a:prstGeom prst="rect">
            <a:avLst/>
          </a:prstGeom>
          <a:noFill/>
          <a:ln w="9525">
            <a:noFill/>
            <a:miter lim="800000"/>
          </a:ln>
        </p:spPr>
        <p:txBody>
          <a:bodyPr wrap="square">
            <a:spAutoFit/>
          </a:bodyPr>
          <a:lstStyle/>
          <a:p>
            <a:pPr algn="ctr">
              <a:spcBef>
                <a:spcPct val="50000"/>
              </a:spcBef>
            </a:pPr>
            <a:r>
              <a:rPr lang="en-US" sz="4400" i="1" dirty="0">
                <a:solidFill>
                  <a:schemeClr val="bg1"/>
                </a:solidFill>
                <a:cs typeface="Arial" panose="020B0604020202020204" pitchFamily="34" charset="0"/>
              </a:rPr>
              <a:t>5</a:t>
            </a:r>
            <a:endParaRPr lang="en-US" sz="4400" i="1" dirty="0">
              <a:solidFill>
                <a:schemeClr val="bg1"/>
              </a:solidFill>
              <a:cs typeface="Arial" panose="020B0604020202020204" pitchFamily="34" charset="0"/>
            </a:endParaRPr>
          </a:p>
        </p:txBody>
      </p:sp>
      <p:sp>
        <p:nvSpPr>
          <p:cNvPr id="157" name="矩形 156"/>
          <p:cNvSpPr/>
          <p:nvPr/>
        </p:nvSpPr>
        <p:spPr bwMode="auto">
          <a:xfrm>
            <a:off x="5786446"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a:solidFill>
                  <a:schemeClr val="bg1"/>
                </a:solidFill>
              </a:rPr>
              <a:t>√ </a:t>
            </a:r>
            <a:r>
              <a:rPr lang="zh-CN" altLang="en-US" dirty="0">
                <a:solidFill>
                  <a:schemeClr val="bg1"/>
                </a:solidFill>
              </a:rPr>
              <a:t>轨迹回放</a:t>
            </a:r>
            <a:endPar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158" name="矩形 157"/>
          <p:cNvSpPr/>
          <p:nvPr/>
        </p:nvSpPr>
        <p:spPr bwMode="auto">
          <a:xfrm>
            <a:off x="3000364" y="364331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a:solidFill>
                  <a:schemeClr val="bg1"/>
                </a:solidFill>
              </a:rPr>
              <a:t>√ </a:t>
            </a:r>
            <a:r>
              <a:rPr lang="zh-CN" altLang="en-US" dirty="0">
                <a:solidFill>
                  <a:schemeClr val="bg1"/>
                </a:solidFill>
              </a:rPr>
              <a:t>信息管理</a:t>
            </a:r>
            <a:endPar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159" name="矩形 158"/>
          <p:cNvSpPr/>
          <p:nvPr/>
        </p:nvSpPr>
        <p:spPr bwMode="auto">
          <a:xfrm>
            <a:off x="4357686" y="364331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a:solidFill>
                  <a:schemeClr val="bg1"/>
                </a:solidFill>
              </a:rPr>
              <a:t>√ </a:t>
            </a:r>
            <a:r>
              <a:rPr lang="zh-CN" altLang="en-US" dirty="0">
                <a:solidFill>
                  <a:schemeClr val="bg1"/>
                </a:solidFill>
              </a:rPr>
              <a:t>报警联动</a:t>
            </a:r>
            <a:endPar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160" name="矩形 159"/>
          <p:cNvSpPr/>
          <p:nvPr/>
        </p:nvSpPr>
        <p:spPr bwMode="auto">
          <a:xfrm>
            <a:off x="7215206" y="3214690"/>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a:solidFill>
                  <a:schemeClr val="bg1"/>
                </a:solidFill>
              </a:rPr>
              <a:t>√ </a:t>
            </a:r>
            <a:r>
              <a:rPr lang="zh-CN" altLang="en-US" dirty="0">
                <a:solidFill>
                  <a:schemeClr val="bg1"/>
                </a:solidFill>
              </a:rPr>
              <a:t>录像回放</a:t>
            </a:r>
            <a:endPar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161" name="矩形 160"/>
          <p:cNvSpPr/>
          <p:nvPr/>
        </p:nvSpPr>
        <p:spPr bwMode="auto">
          <a:xfrm>
            <a:off x="5786446" y="3643318"/>
            <a:ext cx="1500198" cy="28575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dirty="0">
                <a:solidFill>
                  <a:schemeClr val="bg1"/>
                </a:solidFill>
              </a:rPr>
              <a:t>√ </a:t>
            </a:r>
            <a:r>
              <a:rPr lang="zh-CN" altLang="en-US" dirty="0">
                <a:solidFill>
                  <a:schemeClr val="bg1"/>
                </a:solidFill>
              </a:rPr>
              <a:t>电子地图</a:t>
            </a:r>
            <a:endParaRPr kumimoji="0" lang="zh-CN" altLang="en-US" sz="1800" b="0" i="0" u="none" strike="noStrike" cap="none" normalizeH="0" baseline="0" dirty="0">
              <a:ln>
                <a:noFill/>
              </a:ln>
              <a:solidFill>
                <a:schemeClr val="bg1"/>
              </a:solidFill>
              <a:effectLst/>
              <a:latin typeface="Arial" panose="020B0604020202020204" pitchFamily="34" charset="0"/>
              <a:ea typeface="宋体" panose="02010600030101010101" pitchFamily="2" charset="-122"/>
            </a:endParaRPr>
          </a:p>
        </p:txBody>
      </p:sp>
      <p:sp>
        <p:nvSpPr>
          <p:cNvPr id="163" name="矩形 162"/>
          <p:cNvSpPr/>
          <p:nvPr/>
        </p:nvSpPr>
        <p:spPr bwMode="auto">
          <a:xfrm>
            <a:off x="0" y="5429268"/>
            <a:ext cx="1928794"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0" name="Picture 2"/>
          <p:cNvPicPr>
            <a:picLocks noChangeAspect="1" noChangeArrowheads="1"/>
          </p:cNvPicPr>
          <p:nvPr/>
        </p:nvPicPr>
        <p:blipFill>
          <a:blip r:embed="rId1"/>
          <a:srcRect/>
          <a:stretch>
            <a:fillRect/>
          </a:stretch>
        </p:blipFill>
        <p:spPr bwMode="auto">
          <a:xfrm>
            <a:off x="1928794" y="1428740"/>
            <a:ext cx="5000660" cy="3857652"/>
          </a:xfrm>
          <a:prstGeom prst="rect">
            <a:avLst/>
          </a:prstGeom>
          <a:noFill/>
          <a:ln w="9525">
            <a:noFill/>
            <a:miter lim="800000"/>
            <a:headEnd/>
            <a:tailEnd/>
          </a:ln>
          <a:effectLst/>
        </p:spPr>
      </p:pic>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89" name="矩形 88"/>
          <p:cNvSpPr/>
          <p:nvPr/>
        </p:nvSpPr>
        <p:spPr bwMode="auto">
          <a:xfrm>
            <a:off x="642910" y="714360"/>
            <a:ext cx="2643206" cy="10001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zh-CN" altLang="en-US" sz="1400" dirty="0">
                <a:latin typeface="Calibri" panose="020F0502020204030204" pitchFamily="34" charset="0"/>
                <a:ea typeface="微软雅黑" panose="020B0503020204020204" pitchFamily="34" charset="-122"/>
                <a:sym typeface="Calibri" panose="020F0502020204030204" pitchFamily="34" charset="0"/>
              </a:rPr>
              <a:t>●完善的车辆信息管理系统，可以承载</a:t>
            </a:r>
            <a:r>
              <a:rPr lang="en-US" altLang="en-US" sz="1400" dirty="0">
                <a:latin typeface="Calibri" panose="020F0502020204030204" pitchFamily="34" charset="0"/>
                <a:ea typeface="微软雅黑" panose="020B0503020204020204" pitchFamily="34" charset="-122"/>
                <a:sym typeface="Calibri" panose="020F0502020204030204" pitchFamily="34" charset="0"/>
              </a:rPr>
              <a:t>100000</a:t>
            </a:r>
            <a:r>
              <a:rPr lang="zh-CN" altLang="en-US" sz="1400" dirty="0">
                <a:latin typeface="Calibri" panose="020F0502020204030204" pitchFamily="34" charset="0"/>
                <a:ea typeface="微软雅黑" panose="020B0503020204020204" pitchFamily="34" charset="-122"/>
                <a:sym typeface="Calibri" panose="020F0502020204030204" pitchFamily="34" charset="0"/>
              </a:rPr>
              <a:t>台车辆的监控</a:t>
            </a:r>
            <a:endParaRPr lang="en-US" altLang="zh-CN" sz="1400" dirty="0">
              <a:latin typeface="Calibri" panose="020F0502020204030204" pitchFamily="34" charset="0"/>
              <a:ea typeface="微软雅黑" panose="020B0503020204020204" pitchFamily="34" charset="-122"/>
              <a:sym typeface="Calibri" panose="020F0502020204030204" pitchFamily="34" charset="0"/>
            </a:endParaRPr>
          </a:p>
          <a:p>
            <a:r>
              <a:rPr lang="zh-CN" altLang="en-US" sz="1400" dirty="0">
                <a:latin typeface="Calibri" panose="020F0502020204030204" pitchFamily="34" charset="0"/>
                <a:ea typeface="微软雅黑" panose="020B0503020204020204" pitchFamily="34" charset="-122"/>
                <a:sym typeface="Calibri" panose="020F0502020204030204" pitchFamily="34" charset="0"/>
              </a:rPr>
              <a:t>●支持</a:t>
            </a:r>
            <a:r>
              <a:rPr lang="en-US" altLang="en-US" sz="1400" dirty="0" err="1">
                <a:latin typeface="Calibri" panose="020F0502020204030204" pitchFamily="34" charset="0"/>
                <a:ea typeface="微软雅黑" panose="020B0503020204020204" pitchFamily="34" charset="-122"/>
                <a:sym typeface="Calibri" panose="020F0502020204030204" pitchFamily="34" charset="0"/>
              </a:rPr>
              <a:t>iPhone</a:t>
            </a:r>
            <a:r>
              <a:rPr lang="zh-CN" altLang="en-US" sz="1400" dirty="0">
                <a:latin typeface="Calibri" panose="020F0502020204030204" pitchFamily="34" charset="0"/>
                <a:ea typeface="微软雅黑" panose="020B0503020204020204" pitchFamily="34" charset="-122"/>
                <a:sym typeface="Calibri" panose="020F0502020204030204" pitchFamily="34" charset="0"/>
              </a:rPr>
              <a:t>和</a:t>
            </a:r>
            <a:r>
              <a:rPr lang="en-US" altLang="en-US" sz="1400" dirty="0">
                <a:latin typeface="Calibri" panose="020F0502020204030204" pitchFamily="34" charset="0"/>
                <a:ea typeface="微软雅黑" panose="020B0503020204020204" pitchFamily="34" charset="-122"/>
                <a:sym typeface="Calibri" panose="020F0502020204030204" pitchFamily="34" charset="0"/>
              </a:rPr>
              <a:t>Android</a:t>
            </a:r>
            <a:r>
              <a:rPr lang="zh-CN" altLang="en-US" sz="1400" dirty="0">
                <a:latin typeface="Calibri" panose="020F0502020204030204" pitchFamily="34" charset="0"/>
                <a:ea typeface="微软雅黑" panose="020B0503020204020204" pitchFamily="34" charset="-122"/>
                <a:sym typeface="Calibri" panose="020F0502020204030204" pitchFamily="34" charset="0"/>
              </a:rPr>
              <a:t>、</a:t>
            </a:r>
            <a:r>
              <a:rPr lang="en-US" altLang="en-US" sz="1400" dirty="0" err="1">
                <a:latin typeface="Calibri" panose="020F0502020204030204" pitchFamily="34" charset="0"/>
                <a:ea typeface="微软雅黑" panose="020B0503020204020204" pitchFamily="34" charset="-122"/>
                <a:sym typeface="Calibri" panose="020F0502020204030204" pitchFamily="34" charset="0"/>
              </a:rPr>
              <a:t>iPad</a:t>
            </a:r>
            <a:r>
              <a:rPr lang="zh-CN" altLang="en-US" sz="1400" dirty="0">
                <a:latin typeface="Calibri" panose="020F0502020204030204" pitchFamily="34" charset="0"/>
                <a:ea typeface="微软雅黑" panose="020B0503020204020204" pitchFamily="34" charset="-122"/>
                <a:sym typeface="Calibri" panose="020F0502020204030204" pitchFamily="34" charset="0"/>
              </a:rPr>
              <a:t>等移动终端的车辆监控</a:t>
            </a:r>
            <a:r>
              <a:rPr lang="zh-CN" altLang="en-US" sz="1200" dirty="0">
                <a:latin typeface="Calibri" panose="020F0502020204030204" pitchFamily="34" charset="0"/>
                <a:ea typeface="微软雅黑" panose="020B0503020204020204" pitchFamily="34" charset="-122"/>
                <a:sym typeface="Calibri" panose="020F0502020204030204" pitchFamily="34" charset="0"/>
              </a:rPr>
              <a:t>。</a:t>
            </a:r>
            <a:r>
              <a:rPr lang="en-US" altLang="en-US" sz="1200" dirty="0">
                <a:latin typeface="Calibri" panose="020F0502020204030204" pitchFamily="34" charset="0"/>
                <a:ea typeface="微软雅黑" panose="020B0503020204020204" pitchFamily="34" charset="-122"/>
                <a:sym typeface="Calibri" panose="020F0502020204030204" pitchFamily="34" charset="0"/>
              </a:rPr>
              <a:t> </a:t>
            </a:r>
            <a:endParaRPr lang="zh-CN" altLang="en-US" sz="1200"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sz="1200" dirty="0"/>
          </a:p>
        </p:txBody>
      </p:sp>
      <p:cxnSp>
        <p:nvCxnSpPr>
          <p:cNvPr id="91" name="直接连接符 90"/>
          <p:cNvCxnSpPr/>
          <p:nvPr/>
        </p:nvCxnSpPr>
        <p:spPr bwMode="auto">
          <a:xfrm>
            <a:off x="4786314" y="1571616"/>
            <a:ext cx="221457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2" name="直接连接符 91"/>
          <p:cNvCxnSpPr/>
          <p:nvPr/>
        </p:nvCxnSpPr>
        <p:spPr bwMode="auto">
          <a:xfrm flipV="1">
            <a:off x="4500562" y="1571616"/>
            <a:ext cx="285752" cy="214314"/>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3" name="矩形 92"/>
          <p:cNvSpPr/>
          <p:nvPr/>
        </p:nvSpPr>
        <p:spPr bwMode="auto">
          <a:xfrm>
            <a:off x="4857752" y="714360"/>
            <a:ext cx="3143272" cy="71438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a:t>• </a:t>
            </a:r>
            <a:r>
              <a:rPr lang="zh-CN" altLang="en-US" sz="1200" dirty="0"/>
              <a:t>实时音视频监控</a:t>
            </a:r>
            <a:endParaRPr lang="en-US" altLang="zh-CN" sz="1200" dirty="0"/>
          </a:p>
          <a:p>
            <a:r>
              <a:rPr lang="en-US" altLang="zh-CN" sz="1200" dirty="0"/>
              <a:t>• </a:t>
            </a:r>
            <a:r>
              <a:rPr lang="zh-CN" altLang="en-US" sz="1200" dirty="0">
                <a:latin typeface="宋体" panose="02010600030101010101" pitchFamily="2" charset="-122"/>
                <a:sym typeface="Calibri" panose="020F0502020204030204" pitchFamily="34" charset="0"/>
              </a:rPr>
              <a:t>支持云台控制功能，远程断油断电</a:t>
            </a:r>
            <a:endParaRPr lang="zh-CN" altLang="en-US" sz="1200" dirty="0">
              <a:latin typeface="宋体" panose="02010600030101010101" pitchFamily="2" charset="-122"/>
            </a:endParaRPr>
          </a:p>
          <a:p>
            <a:r>
              <a:rPr lang="en-US" altLang="zh-CN" sz="1200" dirty="0"/>
              <a:t>• </a:t>
            </a:r>
            <a:r>
              <a:rPr lang="zh-CN" altLang="en-US" sz="1200" dirty="0"/>
              <a:t>实时车辆前端图片抓拍功能</a:t>
            </a:r>
            <a:endParaRPr lang="en-US" altLang="zh-CN" sz="1200" dirty="0"/>
          </a:p>
          <a:p>
            <a:r>
              <a:rPr lang="en-US" altLang="zh-CN" sz="1200" dirty="0"/>
              <a:t>• </a:t>
            </a:r>
            <a:r>
              <a:rPr lang="zh-CN" altLang="en-US" sz="1200" dirty="0"/>
              <a:t>双向语音对讲、车辆广播功能、超速提醒</a:t>
            </a:r>
            <a:endParaRPr lang="zh-CN" altLang="en-US" sz="1400" dirty="0"/>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a:ln>
                <a:noFill/>
              </a:ln>
              <a:effectLst/>
              <a:latin typeface="Arial" panose="020B0604020202020204" pitchFamily="34" charset="0"/>
              <a:ea typeface="宋体" panose="02010600030101010101" pitchFamily="2" charset="-122"/>
            </a:endParaRPr>
          </a:p>
        </p:txBody>
      </p:sp>
      <p:cxnSp>
        <p:nvCxnSpPr>
          <p:cNvPr id="94" name="直接连接符 93"/>
          <p:cNvCxnSpPr/>
          <p:nvPr/>
        </p:nvCxnSpPr>
        <p:spPr bwMode="auto">
          <a:xfrm>
            <a:off x="6072198" y="2643186"/>
            <a:ext cx="214314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5" name="矩形 94"/>
          <p:cNvSpPr/>
          <p:nvPr/>
        </p:nvSpPr>
        <p:spPr bwMode="auto">
          <a:xfrm>
            <a:off x="6215074" y="2000244"/>
            <a:ext cx="2214578" cy="64294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a:t>• </a:t>
            </a:r>
            <a:r>
              <a:rPr lang="zh-CN" altLang="en-US" sz="1200" dirty="0"/>
              <a:t>车辆历史轨迹随时调取回放</a:t>
            </a:r>
            <a:endParaRPr lang="en-US" altLang="zh-CN" sz="1200" dirty="0"/>
          </a:p>
          <a:p>
            <a:r>
              <a:rPr lang="en-US" altLang="zh-CN" sz="1200" dirty="0"/>
              <a:t>• </a:t>
            </a:r>
            <a:r>
              <a:rPr lang="zh-CN" altLang="en-US" sz="1200" dirty="0"/>
              <a:t>回放过程显示车辆运行状态</a:t>
            </a:r>
            <a:endParaRPr lang="en-US" altLang="zh-CN" sz="1200" dirty="0"/>
          </a:p>
          <a:p>
            <a:r>
              <a:rPr lang="en-US" altLang="zh-CN" sz="1200" dirty="0"/>
              <a:t>• </a:t>
            </a:r>
            <a:r>
              <a:rPr lang="zh-CN" altLang="en-US" sz="1200" dirty="0"/>
              <a:t>支持速度表生成、里程统计</a:t>
            </a:r>
            <a:endParaRPr lang="en-US" altLang="zh-CN" sz="1200" dirty="0"/>
          </a:p>
        </p:txBody>
      </p:sp>
      <p:cxnSp>
        <p:nvCxnSpPr>
          <p:cNvPr id="98" name="直接连接符 97"/>
          <p:cNvCxnSpPr/>
          <p:nvPr/>
        </p:nvCxnSpPr>
        <p:spPr bwMode="auto">
          <a:xfrm>
            <a:off x="6715140" y="3929070"/>
            <a:ext cx="185738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0" name="矩形 99"/>
          <p:cNvSpPr/>
          <p:nvPr/>
        </p:nvSpPr>
        <p:spPr bwMode="auto">
          <a:xfrm>
            <a:off x="7000892" y="3071814"/>
            <a:ext cx="1714512" cy="85725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a:t>• </a:t>
            </a:r>
            <a:r>
              <a:rPr lang="zh-CN" altLang="en-US" sz="1200" dirty="0"/>
              <a:t>设备端远程录像搜索、 下载及回放</a:t>
            </a:r>
            <a:endParaRPr lang="en-US" altLang="zh-CN" sz="1200" dirty="0"/>
          </a:p>
          <a:p>
            <a:r>
              <a:rPr lang="en-US" altLang="zh-CN" sz="1200" dirty="0"/>
              <a:t>• </a:t>
            </a:r>
            <a:r>
              <a:rPr lang="zh-CN" altLang="en-US" sz="1200" dirty="0"/>
              <a:t>服务器端远程录像搜索、下载及回放</a:t>
            </a:r>
            <a:endParaRPr lang="zh-CN" altLang="en-US" sz="1200" dirty="0"/>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a:ln>
                <a:noFill/>
              </a:ln>
              <a:effectLst/>
              <a:latin typeface="Arial" panose="020B0604020202020204" pitchFamily="34" charset="0"/>
              <a:ea typeface="宋体" panose="02010600030101010101" pitchFamily="2" charset="-122"/>
            </a:endParaRPr>
          </a:p>
        </p:txBody>
      </p:sp>
      <p:cxnSp>
        <p:nvCxnSpPr>
          <p:cNvPr id="101" name="直接连接符 100"/>
          <p:cNvCxnSpPr/>
          <p:nvPr/>
        </p:nvCxnSpPr>
        <p:spPr bwMode="auto">
          <a:xfrm>
            <a:off x="5572132" y="5072078"/>
            <a:ext cx="1714512"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2" name="矩形 101"/>
          <p:cNvSpPr/>
          <p:nvPr/>
        </p:nvSpPr>
        <p:spPr bwMode="auto">
          <a:xfrm>
            <a:off x="6000760" y="4357698"/>
            <a:ext cx="2071702" cy="71438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a:t>• </a:t>
            </a:r>
            <a:r>
              <a:rPr lang="zh-CN" altLang="en-US" sz="1200" dirty="0"/>
              <a:t>规则管理</a:t>
            </a:r>
            <a:endParaRPr lang="en-US" altLang="zh-CN" sz="1200" dirty="0"/>
          </a:p>
          <a:p>
            <a:r>
              <a:rPr lang="en-US" altLang="zh-CN" sz="1200" dirty="0"/>
              <a:t>• </a:t>
            </a:r>
            <a:r>
              <a:rPr lang="zh-CN" altLang="en-US" sz="1200" dirty="0"/>
              <a:t>运营管理</a:t>
            </a:r>
            <a:endParaRPr lang="en-US" altLang="zh-CN" sz="1200" dirty="0"/>
          </a:p>
          <a:p>
            <a:r>
              <a:rPr lang="en-US" altLang="zh-CN" sz="1200" dirty="0"/>
              <a:t>• </a:t>
            </a:r>
            <a:r>
              <a:rPr lang="zh-CN" altLang="en-US" sz="1200" dirty="0"/>
              <a:t>强大的报表统计</a:t>
            </a:r>
            <a:endParaRPr lang="zh-CN" altLang="en-US" sz="1200" dirty="0"/>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a:ln>
                <a:noFill/>
              </a:ln>
              <a:effectLst/>
              <a:latin typeface="Arial" panose="020B0604020202020204" pitchFamily="34" charset="0"/>
              <a:ea typeface="宋体" panose="02010600030101010101" pitchFamily="2" charset="-122"/>
            </a:endParaRPr>
          </a:p>
        </p:txBody>
      </p:sp>
      <p:cxnSp>
        <p:nvCxnSpPr>
          <p:cNvPr id="103" name="直接连接符 102"/>
          <p:cNvCxnSpPr/>
          <p:nvPr/>
        </p:nvCxnSpPr>
        <p:spPr bwMode="auto">
          <a:xfrm rot="10800000">
            <a:off x="928662" y="4786326"/>
            <a:ext cx="185738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4" name="矩形 103"/>
          <p:cNvSpPr/>
          <p:nvPr/>
        </p:nvSpPr>
        <p:spPr bwMode="auto">
          <a:xfrm>
            <a:off x="928662" y="3786194"/>
            <a:ext cx="1428760" cy="10715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a:t>• </a:t>
            </a:r>
            <a:r>
              <a:rPr lang="zh-CN" altLang="en-US" sz="1200" dirty="0"/>
              <a:t>报警联动配置</a:t>
            </a:r>
            <a:endParaRPr lang="en-US" altLang="zh-CN" sz="1200" dirty="0"/>
          </a:p>
          <a:p>
            <a:r>
              <a:rPr lang="en-US" altLang="zh-CN" sz="1200" dirty="0"/>
              <a:t>• </a:t>
            </a:r>
            <a:r>
              <a:rPr lang="zh-CN" altLang="en-US" sz="1200" dirty="0"/>
              <a:t>报警屏蔽配置</a:t>
            </a:r>
            <a:endParaRPr lang="en-US" altLang="zh-CN" sz="1200" dirty="0"/>
          </a:p>
          <a:p>
            <a:r>
              <a:rPr lang="en-US" altLang="zh-CN" sz="1200" dirty="0"/>
              <a:t>• </a:t>
            </a:r>
            <a:r>
              <a:rPr lang="zh-CN" altLang="en-US" sz="1200" dirty="0"/>
              <a:t>系统设置</a:t>
            </a:r>
            <a:endParaRPr lang="en-US" altLang="zh-CN" sz="1200" dirty="0"/>
          </a:p>
          <a:p>
            <a:r>
              <a:rPr lang="en-US" altLang="zh-CN" sz="1200" dirty="0"/>
              <a:t>• </a:t>
            </a:r>
            <a:r>
              <a:rPr lang="zh-CN" altLang="en-US" sz="1200" dirty="0"/>
              <a:t>录像设置</a:t>
            </a:r>
            <a:endParaRPr lang="en-US" altLang="zh-CN" sz="1200" dirty="0"/>
          </a:p>
          <a:p>
            <a:r>
              <a:rPr lang="en-US" altLang="zh-CN" sz="1200" dirty="0"/>
              <a:t>• </a:t>
            </a:r>
            <a:r>
              <a:rPr lang="zh-CN" altLang="en-US" sz="1200" dirty="0"/>
              <a:t>报表查询</a:t>
            </a:r>
            <a:endParaRPr lang="zh-CN" altLang="en-US" sz="1200" dirty="0"/>
          </a:p>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400" b="0" i="0" u="none" strike="noStrike" cap="none" normalizeH="0" baseline="0" dirty="0">
              <a:ln>
                <a:noFill/>
              </a:ln>
              <a:effectLst/>
              <a:latin typeface="Arial" panose="020B0604020202020204" pitchFamily="34" charset="0"/>
              <a:ea typeface="宋体" panose="02010600030101010101" pitchFamily="2" charset="-122"/>
            </a:endParaRPr>
          </a:p>
        </p:txBody>
      </p:sp>
      <p:cxnSp>
        <p:nvCxnSpPr>
          <p:cNvPr id="105" name="直接连接符 104"/>
          <p:cNvCxnSpPr/>
          <p:nvPr/>
        </p:nvCxnSpPr>
        <p:spPr bwMode="auto">
          <a:xfrm flipV="1">
            <a:off x="2786050" y="4572012"/>
            <a:ext cx="285752" cy="21431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6" name="直接连接符 105"/>
          <p:cNvCxnSpPr/>
          <p:nvPr/>
        </p:nvCxnSpPr>
        <p:spPr bwMode="auto">
          <a:xfrm rot="10800000">
            <a:off x="357158" y="3143252"/>
            <a:ext cx="2214578"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7" name="矩形 106"/>
          <p:cNvSpPr/>
          <p:nvPr/>
        </p:nvSpPr>
        <p:spPr bwMode="auto">
          <a:xfrm>
            <a:off x="285720" y="2143120"/>
            <a:ext cx="2071702" cy="10001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lang="en-US" altLang="zh-CN" sz="1200" dirty="0"/>
              <a:t>• </a:t>
            </a:r>
            <a:r>
              <a:rPr lang="zh-CN" altLang="en-US" sz="1200" dirty="0"/>
              <a:t>支持卫星地图</a:t>
            </a:r>
            <a:endParaRPr lang="en-US" altLang="zh-CN" sz="1200" dirty="0"/>
          </a:p>
          <a:p>
            <a:r>
              <a:rPr lang="en-US" altLang="zh-CN" sz="1200" dirty="0"/>
              <a:t>• </a:t>
            </a:r>
            <a:r>
              <a:rPr lang="zh-CN" altLang="en-US" sz="1200" dirty="0"/>
              <a:t>车辆实时状态显示</a:t>
            </a:r>
            <a:endParaRPr lang="en-US" altLang="zh-CN" sz="1200" dirty="0"/>
          </a:p>
          <a:p>
            <a:r>
              <a:rPr lang="en-US" altLang="zh-CN" sz="1200" dirty="0"/>
              <a:t>• </a:t>
            </a:r>
            <a:r>
              <a:rPr lang="zh-CN" altLang="en-US" sz="1200" dirty="0"/>
              <a:t>电子围栏地图管理</a:t>
            </a:r>
            <a:endParaRPr lang="en-US" altLang="zh-CN" sz="1200" dirty="0"/>
          </a:p>
          <a:p>
            <a:r>
              <a:rPr lang="en-US" altLang="zh-CN" sz="1200" dirty="0"/>
              <a:t>• </a:t>
            </a:r>
            <a:r>
              <a:rPr lang="zh-CN" altLang="en-US" sz="1200" dirty="0"/>
              <a:t>车辆的快速定位及跟踪</a:t>
            </a:r>
            <a:endParaRPr lang="en-US" altLang="zh-CN" sz="1200" dirty="0"/>
          </a:p>
          <a:p>
            <a:r>
              <a:rPr lang="en-US" altLang="zh-CN" sz="1200" dirty="0"/>
              <a:t>• </a:t>
            </a:r>
            <a:r>
              <a:rPr lang="zh-CN" altLang="en-US" sz="1200" dirty="0"/>
              <a:t>车辆在线状态及数目统计</a:t>
            </a:r>
            <a:endParaRPr lang="en-US" altLang="zh-CN" sz="1200" dirty="0"/>
          </a:p>
        </p:txBody>
      </p:sp>
      <p:cxnSp>
        <p:nvCxnSpPr>
          <p:cNvPr id="108" name="直接连接符 107"/>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642910"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实时预览</a:t>
            </a:r>
            <a:endPar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98"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106" name="Group 254"/>
            <p:cNvGrpSpPr/>
            <p:nvPr/>
          </p:nvGrpSpPr>
          <p:grpSpPr bwMode="auto">
            <a:xfrm rot="10082854">
              <a:off x="4" y="741"/>
              <a:ext cx="935" cy="227"/>
              <a:chOff x="-9" y="-1"/>
              <a:chExt cx="964" cy="233"/>
            </a:xfrm>
          </p:grpSpPr>
          <p:grpSp>
            <p:nvGrpSpPr>
              <p:cNvPr id="206" name="Group 255"/>
              <p:cNvGrpSpPr/>
              <p:nvPr/>
            </p:nvGrpSpPr>
            <p:grpSpPr bwMode="auto">
              <a:xfrm rot="-9970459" flipH="1" flipV="1">
                <a:off x="-9" y="-1"/>
                <a:ext cx="964" cy="233"/>
                <a:chOff x="-3" y="0"/>
                <a:chExt cx="900" cy="235"/>
              </a:xfrm>
            </p:grpSpPr>
            <p:grpSp>
              <p:nvGrpSpPr>
                <p:cNvPr id="218"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219"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207" name="Group 266"/>
              <p:cNvGrpSpPr/>
              <p:nvPr/>
            </p:nvGrpSpPr>
            <p:grpSpPr bwMode="auto">
              <a:xfrm rot="-9970459" flipH="1" flipV="1">
                <a:off x="80" y="20"/>
                <a:ext cx="788" cy="191"/>
                <a:chOff x="-3" y="0"/>
                <a:chExt cx="900" cy="235"/>
              </a:xfrm>
            </p:grpSpPr>
            <p:grpSp>
              <p:nvGrpSpPr>
                <p:cNvPr id="20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20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11" name="Group 277"/>
            <p:cNvGrpSpPr/>
            <p:nvPr/>
          </p:nvGrpSpPr>
          <p:grpSpPr bwMode="auto">
            <a:xfrm rot="-232145">
              <a:off x="359" y="67"/>
              <a:ext cx="963" cy="243"/>
              <a:chOff x="-15" y="-4"/>
              <a:chExt cx="994" cy="257"/>
            </a:xfrm>
          </p:grpSpPr>
          <p:grpSp>
            <p:nvGrpSpPr>
              <p:cNvPr id="112" name="Group 278"/>
              <p:cNvGrpSpPr/>
              <p:nvPr/>
            </p:nvGrpSpPr>
            <p:grpSpPr bwMode="auto">
              <a:xfrm rot="513316">
                <a:off x="-15" y="-4"/>
                <a:ext cx="964" cy="233"/>
                <a:chOff x="-9" y="-1"/>
                <a:chExt cx="964" cy="233"/>
              </a:xfrm>
            </p:grpSpPr>
            <p:grpSp>
              <p:nvGrpSpPr>
                <p:cNvPr id="166" name="Group 279"/>
                <p:cNvGrpSpPr/>
                <p:nvPr/>
              </p:nvGrpSpPr>
              <p:grpSpPr bwMode="auto">
                <a:xfrm rot="-9970459" flipH="1" flipV="1">
                  <a:off x="-9" y="-1"/>
                  <a:ext cx="964" cy="233"/>
                  <a:chOff x="-3" y="0"/>
                  <a:chExt cx="900" cy="235"/>
                </a:xfrm>
              </p:grpSpPr>
              <p:grpSp>
                <p:nvGrpSpPr>
                  <p:cNvPr id="196"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97"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67" name="Group 290"/>
                <p:cNvGrpSpPr/>
                <p:nvPr/>
              </p:nvGrpSpPr>
              <p:grpSpPr bwMode="auto">
                <a:xfrm rot="-9970459" flipH="1" flipV="1">
                  <a:off x="80" y="20"/>
                  <a:ext cx="788" cy="191"/>
                  <a:chOff x="-3" y="0"/>
                  <a:chExt cx="900" cy="235"/>
                </a:xfrm>
              </p:grpSpPr>
              <p:grpSp>
                <p:nvGrpSpPr>
                  <p:cNvPr id="17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13" name="Group 301"/>
              <p:cNvGrpSpPr/>
              <p:nvPr/>
            </p:nvGrpSpPr>
            <p:grpSpPr bwMode="auto">
              <a:xfrm rot="513316">
                <a:off x="15" y="20"/>
                <a:ext cx="964" cy="233"/>
                <a:chOff x="-9" y="-1"/>
                <a:chExt cx="964" cy="233"/>
              </a:xfrm>
            </p:grpSpPr>
            <p:grpSp>
              <p:nvGrpSpPr>
                <p:cNvPr id="115" name="Group 302"/>
                <p:cNvGrpSpPr/>
                <p:nvPr/>
              </p:nvGrpSpPr>
              <p:grpSpPr bwMode="auto">
                <a:xfrm rot="-9970459" flipH="1" flipV="1">
                  <a:off x="-9" y="-1"/>
                  <a:ext cx="964" cy="233"/>
                  <a:chOff x="-3" y="0"/>
                  <a:chExt cx="900" cy="235"/>
                </a:xfrm>
              </p:grpSpPr>
              <p:grpSp>
                <p:nvGrpSpPr>
                  <p:cNvPr id="135"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44"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116" name="Group 313"/>
                <p:cNvGrpSpPr/>
                <p:nvPr/>
              </p:nvGrpSpPr>
              <p:grpSpPr bwMode="auto">
                <a:xfrm rot="-9970459" flipH="1" flipV="1">
                  <a:off x="80" y="20"/>
                  <a:ext cx="788" cy="191"/>
                  <a:chOff x="-3" y="0"/>
                  <a:chExt cx="900" cy="235"/>
                </a:xfrm>
              </p:grpSpPr>
              <p:grpSp>
                <p:nvGrpSpPr>
                  <p:cNvPr id="117"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121"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pic>
        <p:nvPicPr>
          <p:cNvPr id="229" name="Picture 8"/>
          <p:cNvPicPr>
            <a:picLocks noChangeAspect="1" noChangeArrowheads="1"/>
          </p:cNvPicPr>
          <p:nvPr/>
        </p:nvPicPr>
        <p:blipFill>
          <a:blip r:embed="rId1" cstate="print"/>
          <a:srcRect/>
          <a:stretch>
            <a:fillRect/>
          </a:stretch>
        </p:blipFill>
        <p:spPr bwMode="auto">
          <a:xfrm>
            <a:off x="3714744" y="1214426"/>
            <a:ext cx="1580025" cy="1143008"/>
          </a:xfrm>
          <a:prstGeom prst="rect">
            <a:avLst/>
          </a:prstGeom>
          <a:noFill/>
          <a:ln w="9525">
            <a:noFill/>
            <a:miter lim="800000"/>
            <a:headEnd/>
            <a:tailEnd/>
          </a:ln>
          <a:effectLst/>
        </p:spPr>
      </p:pic>
      <p:pic>
        <p:nvPicPr>
          <p:cNvPr id="230" name="Picture 9"/>
          <p:cNvPicPr>
            <a:picLocks noChangeAspect="1" noChangeArrowheads="1"/>
          </p:cNvPicPr>
          <p:nvPr/>
        </p:nvPicPr>
        <p:blipFill>
          <a:blip r:embed="rId2" cstate="print"/>
          <a:srcRect/>
          <a:stretch>
            <a:fillRect/>
          </a:stretch>
        </p:blipFill>
        <p:spPr bwMode="auto">
          <a:xfrm>
            <a:off x="3786182" y="1285864"/>
            <a:ext cx="1450003" cy="757224"/>
          </a:xfrm>
          <a:prstGeom prst="rect">
            <a:avLst/>
          </a:prstGeom>
          <a:noFill/>
          <a:ln w="9525">
            <a:noFill/>
            <a:miter lim="800000"/>
            <a:headEnd/>
            <a:tailEnd/>
          </a:ln>
          <a:effectLst/>
        </p:spPr>
      </p:pic>
      <p:pic>
        <p:nvPicPr>
          <p:cNvPr id="231" name="Picture 4" descr="E:\收藏自设计\新款iPhone.png"/>
          <p:cNvPicPr>
            <a:picLocks noChangeAspect="1" noChangeArrowheads="1"/>
          </p:cNvPicPr>
          <p:nvPr/>
        </p:nvPicPr>
        <p:blipFill>
          <a:blip r:embed="rId3" cstate="print"/>
          <a:srcRect/>
          <a:stretch>
            <a:fillRect/>
          </a:stretch>
        </p:blipFill>
        <p:spPr bwMode="auto">
          <a:xfrm>
            <a:off x="5643570" y="1142988"/>
            <a:ext cx="714380" cy="1289285"/>
          </a:xfrm>
          <a:prstGeom prst="rect">
            <a:avLst/>
          </a:prstGeom>
          <a:noFill/>
          <a:ln w="9525">
            <a:noFill/>
            <a:miter lim="800000"/>
            <a:headEnd/>
            <a:tailEnd/>
          </a:ln>
        </p:spPr>
      </p:pic>
      <p:pic>
        <p:nvPicPr>
          <p:cNvPr id="5122" name="Picture 2"/>
          <p:cNvPicPr>
            <a:picLocks noChangeAspect="1" noChangeArrowheads="1"/>
          </p:cNvPicPr>
          <p:nvPr/>
        </p:nvPicPr>
        <p:blipFill>
          <a:blip r:embed="rId4" cstate="print"/>
          <a:srcRect/>
          <a:stretch>
            <a:fillRect/>
          </a:stretch>
        </p:blipFill>
        <p:spPr bwMode="auto">
          <a:xfrm>
            <a:off x="6786578" y="1214426"/>
            <a:ext cx="1793157" cy="1071570"/>
          </a:xfrm>
          <a:prstGeom prst="rect">
            <a:avLst/>
          </a:prstGeom>
          <a:noFill/>
          <a:ln w="9525">
            <a:noFill/>
            <a:miter lim="800000"/>
            <a:headEnd/>
            <a:tailEnd/>
          </a:ln>
          <a:effectLst/>
        </p:spPr>
      </p:pic>
      <p:sp>
        <p:nvSpPr>
          <p:cNvPr id="232" name="矩形 231"/>
          <p:cNvSpPr/>
          <p:nvPr/>
        </p:nvSpPr>
        <p:spPr>
          <a:xfrm>
            <a:off x="285720" y="1785931"/>
            <a:ext cx="2928958" cy="4524315"/>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en-US" altLang="en-US" dirty="0">
                <a:latin typeface="微软雅黑" panose="020B0503020204020204" pitchFamily="34" charset="-122"/>
                <a:ea typeface="微软雅黑" panose="020B0503020204020204" pitchFamily="34" charset="-122"/>
              </a:rPr>
              <a:t> PC</a:t>
            </a:r>
            <a:r>
              <a:rPr lang="zh-CN" altLang="en-US" dirty="0">
                <a:latin typeface="微软雅黑" panose="020B0503020204020204" pitchFamily="34" charset="-122"/>
                <a:ea typeface="微软雅黑" panose="020B0503020204020204" pitchFamily="34" charset="-122"/>
              </a:rPr>
              <a:t>客户端（</a:t>
            </a:r>
            <a:r>
              <a:rPr lang="en-US" altLang="en-US" dirty="0">
                <a:latin typeface="微软雅黑" panose="020B0503020204020204" pitchFamily="34" charset="-122"/>
                <a:ea typeface="微软雅黑" panose="020B0503020204020204" pitchFamily="34" charset="-122"/>
              </a:rPr>
              <a:t>B/S</a:t>
            </a:r>
            <a:r>
              <a:rPr lang="zh-CN" altLang="en-US" dirty="0">
                <a:latin typeface="微软雅黑" panose="020B0503020204020204" pitchFamily="34" charset="-122"/>
                <a:ea typeface="微软雅黑" panose="020B0503020204020204" pitchFamily="34" charset="-122"/>
              </a:rPr>
              <a:t>或</a:t>
            </a:r>
            <a:r>
              <a:rPr lang="en-US" altLang="en-US" dirty="0">
                <a:latin typeface="微软雅黑" panose="020B0503020204020204" pitchFamily="34" charset="-122"/>
                <a:ea typeface="微软雅黑" panose="020B0503020204020204" pitchFamily="34" charset="-122"/>
              </a:rPr>
              <a:t>C/S</a:t>
            </a:r>
            <a:r>
              <a:rPr lang="zh-CN" altLang="en-US" dirty="0">
                <a:latin typeface="微软雅黑" panose="020B0503020204020204" pitchFamily="34" charset="-122"/>
                <a:ea typeface="微软雅黑" panose="020B0503020204020204" pitchFamily="34" charset="-122"/>
              </a:rPr>
              <a:t>）实时监控，多画面监视、多画面轮询、字幕叠加、电视墙投放等功能</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zh-CN" altLang="en-US" dirty="0">
                <a:latin typeface="微软雅黑" panose="020B0503020204020204" pitchFamily="34" charset="-122"/>
                <a:ea typeface="微软雅黑" panose="020B0503020204020204" pitchFamily="34" charset="-122"/>
              </a:rPr>
              <a:t>移动终端（</a:t>
            </a:r>
            <a:r>
              <a:rPr lang="en-US" altLang="en-US" dirty="0">
                <a:latin typeface="微软雅黑" panose="020B0503020204020204" pitchFamily="34" charset="-122"/>
                <a:ea typeface="微软雅黑" panose="020B0503020204020204" pitchFamily="34" charset="-122"/>
              </a:rPr>
              <a:t>Android</a:t>
            </a:r>
            <a:r>
              <a:rPr lang="zh-CN" altLang="en-US" dirty="0">
                <a:latin typeface="微软雅黑" panose="020B0503020204020204" pitchFamily="34" charset="-122"/>
                <a:ea typeface="微软雅黑" panose="020B0503020204020204" pitchFamily="34" charset="-122"/>
              </a:rPr>
              <a:t>或</a:t>
            </a:r>
            <a:r>
              <a:rPr lang="en-US" altLang="en-US" dirty="0">
                <a:latin typeface="微软雅黑" panose="020B0503020204020204" pitchFamily="34" charset="-122"/>
                <a:ea typeface="微软雅黑" panose="020B0503020204020204" pitchFamily="34" charset="-122"/>
              </a:rPr>
              <a:t>IOS</a:t>
            </a:r>
            <a:r>
              <a:rPr lang="zh-CN" altLang="en-US" dirty="0">
                <a:latin typeface="微软雅黑" panose="020B0503020204020204" pitchFamily="34" charset="-122"/>
                <a:ea typeface="微软雅黑" panose="020B0503020204020204" pitchFamily="34" charset="-122"/>
              </a:rPr>
              <a:t>）实时监控</a:t>
            </a:r>
            <a:endParaRPr lang="en-US" altLang="zh-CN" dirty="0">
              <a:latin typeface="微软雅黑" panose="020B0503020204020204" pitchFamily="34" charset="-122"/>
              <a:ea typeface="微软雅黑" panose="020B0503020204020204" pitchFamily="34" charset="-122"/>
            </a:endParaRPr>
          </a:p>
          <a:p>
            <a:endParaRPr lang="en-US" altLang="zh-CN" dirty="0">
              <a:latin typeface="微软雅黑" panose="020B0503020204020204" pitchFamily="34" charset="-122"/>
              <a:ea typeface="微软雅黑" panose="020B0503020204020204" pitchFamily="34" charset="-122"/>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●可实现录像、抓拍、对讲、监听、广播、文字下发、云台控制等</a:t>
            </a:r>
            <a:endParaRPr lang="en-US" altLang="zh-CN" dirty="0">
              <a:latin typeface="微软雅黑" panose="020B0503020204020204" pitchFamily="34" charset="-122"/>
              <a:ea typeface="微软雅黑" panose="020B0503020204020204" pitchFamily="34" charset="-122"/>
            </a:endParaRPr>
          </a:p>
          <a:p>
            <a:endParaRPr lang="en-US" altLang="zh-CN" dirty="0">
              <a:latin typeface="微软雅黑" panose="020B0503020204020204" pitchFamily="34" charset="-122"/>
              <a:ea typeface="微软雅黑" panose="020B0503020204020204" pitchFamily="34" charset="-122"/>
            </a:endParaRPr>
          </a:p>
          <a:p>
            <a:endParaRPr lang="zh-CN" altLang="en-US" dirty="0">
              <a:latin typeface="微软雅黑" panose="020B0503020204020204" pitchFamily="34" charset="-122"/>
              <a:ea typeface="微软雅黑" panose="020B0503020204020204" pitchFamily="34" charset="-122"/>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233" name="直接连接符 232"/>
          <p:cNvCxnSpPr/>
          <p:nvPr/>
        </p:nvCxnSpPr>
        <p:spPr bwMode="auto">
          <a:xfrm rot="5400000">
            <a:off x="1143770" y="3285334"/>
            <a:ext cx="414261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2" name="图片 1"/>
          <p:cNvPicPr>
            <a:picLocks noChangeAspect="1"/>
          </p:cNvPicPr>
          <p:nvPr/>
        </p:nvPicPr>
        <p:blipFill>
          <a:blip r:embed="rId5"/>
          <a:stretch>
            <a:fillRect/>
          </a:stretch>
        </p:blipFill>
        <p:spPr>
          <a:xfrm>
            <a:off x="3352165" y="2536825"/>
            <a:ext cx="5408930" cy="2820035"/>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029970" y="311785"/>
            <a:ext cx="5982335" cy="922020"/>
          </a:xfrm>
          <a:prstGeom prst="rect">
            <a:avLst/>
          </a:prstGeom>
          <a:noFill/>
        </p:spPr>
        <p:txBody>
          <a:bodyPr wrap="square" rtlCol="0" anchor="t">
            <a:spAutoFit/>
          </a:bodyPr>
          <a:p>
            <a:r>
              <a:rPr lang="zh-CN" altLang="en-US">
                <a:solidFill>
                  <a:schemeClr val="bg1"/>
                </a:solidFill>
              </a:rPr>
              <a:t>CMSV7校车卫士是全球领先的校车平安视频监控平台（简称CMSV7） 是一个保障学生乘车安全，保障校车行驶安全的视频监控平台。</a:t>
            </a:r>
            <a:endParaRPr lang="zh-CN" altLang="en-US">
              <a:solidFill>
                <a:schemeClr val="bg1"/>
              </a:solidFill>
            </a:endParaRPr>
          </a:p>
        </p:txBody>
      </p:sp>
      <p:pic>
        <p:nvPicPr>
          <p:cNvPr id="3" name="图片 2"/>
          <p:cNvPicPr>
            <a:picLocks noChangeAspect="1"/>
          </p:cNvPicPr>
          <p:nvPr/>
        </p:nvPicPr>
        <p:blipFill>
          <a:blip r:embed="rId1"/>
          <a:stretch>
            <a:fillRect/>
          </a:stretch>
        </p:blipFill>
        <p:spPr>
          <a:xfrm>
            <a:off x="82550" y="1833245"/>
            <a:ext cx="8882380" cy="3796665"/>
          </a:xfrm>
          <a:prstGeom prst="rect">
            <a:avLst/>
          </a:prstGeom>
        </p:spPr>
      </p:pic>
    </p:spTree>
  </p:cSld>
  <p:clrMapOvr>
    <a:masterClrMapping/>
  </p:clrMapOvr>
  <p:transition advTm="10000"/>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7145" y="-22225"/>
            <a:ext cx="8758555" cy="6185535"/>
          </a:xfrm>
          <a:prstGeom prst="rect">
            <a:avLst/>
          </a:prstGeom>
          <a:noFill/>
        </p:spPr>
        <p:txBody>
          <a:bodyPr wrap="square" rtlCol="0" anchor="t">
            <a:spAutoFit/>
          </a:bodyPr>
          <a:p>
            <a:r>
              <a:rPr lang="zh-CN" altLang="en-US" sz="2000">
                <a:solidFill>
                  <a:schemeClr val="bg1"/>
                </a:solidFill>
              </a:rPr>
              <a:t>校车潜在问题</a:t>
            </a:r>
            <a:endParaRPr lang="zh-CN" altLang="en-US" sz="2000">
              <a:solidFill>
                <a:schemeClr val="bg1"/>
              </a:solidFill>
            </a:endParaRPr>
          </a:p>
          <a:p>
            <a:r>
              <a:rPr lang="zh-CN" altLang="en-US" sz="2000">
                <a:solidFill>
                  <a:schemeClr val="bg1"/>
                </a:solidFill>
              </a:rPr>
              <a:t>校车超速，未按规定路线行驶、绕路，未按时到达、开出等情况；而近年来，校车因超载和超速引发的车祸现象时有发生，给学生的生命安全带来严重的威胁。</a:t>
            </a:r>
            <a:endParaRPr lang="zh-CN" altLang="en-US" sz="2000">
              <a:solidFill>
                <a:schemeClr val="bg1"/>
              </a:solidFill>
            </a:endParaRPr>
          </a:p>
          <a:p>
            <a:endParaRPr lang="zh-CN" altLang="en-US" sz="2000">
              <a:solidFill>
                <a:schemeClr val="bg1"/>
              </a:solidFill>
            </a:endParaRPr>
          </a:p>
          <a:p>
            <a:r>
              <a:rPr lang="zh-CN" altLang="en-US" sz="2000">
                <a:solidFill>
                  <a:schemeClr val="bg1"/>
                </a:solidFill>
              </a:rPr>
              <a:t>家长担心</a:t>
            </a:r>
            <a:endParaRPr lang="zh-CN" altLang="en-US" sz="2000">
              <a:solidFill>
                <a:schemeClr val="bg1"/>
              </a:solidFill>
            </a:endParaRPr>
          </a:p>
          <a:p>
            <a:r>
              <a:rPr lang="zh-CN" altLang="en-US" sz="2000">
                <a:solidFill>
                  <a:schemeClr val="bg1"/>
                </a:solidFill>
              </a:rPr>
              <a:t>优质教育需要学校与家庭的良性互动，目前传统的沟通模式难以保持信息的准确和及时性。根据粤安监 【2009】69号文件“关于强制推广应用带有卫星定位功能的汽车行驶记录仪的通知”要求，有效预防交通事故，消除安全隐患，加强学校与家长的沟通机制， 建立校园车辆安全管理系统势在必行。</a:t>
            </a:r>
            <a:endParaRPr lang="zh-CN" altLang="en-US" sz="2000">
              <a:solidFill>
                <a:schemeClr val="bg1"/>
              </a:solidFill>
            </a:endParaRPr>
          </a:p>
          <a:p>
            <a:endParaRPr lang="zh-CN" altLang="en-US" sz="2000">
              <a:solidFill>
                <a:schemeClr val="bg1"/>
              </a:solidFill>
            </a:endParaRPr>
          </a:p>
          <a:p>
            <a:r>
              <a:rPr lang="zh-CN" altLang="en-US" sz="2000">
                <a:solidFill>
                  <a:schemeClr val="bg1"/>
                </a:solidFill>
              </a:rPr>
              <a:t>政府监管</a:t>
            </a:r>
            <a:endParaRPr lang="zh-CN" altLang="en-US" sz="2000">
              <a:solidFill>
                <a:schemeClr val="bg1"/>
              </a:solidFill>
            </a:endParaRPr>
          </a:p>
          <a:p>
            <a:r>
              <a:rPr lang="zh-CN" altLang="en-US" sz="2000">
                <a:solidFill>
                  <a:schemeClr val="bg1"/>
                </a:solidFill>
              </a:rPr>
              <a:t>一旦事故发生，公安部门必须有证据去查明事实真想，避免事故再次发生。因此推行校园车辆安全管理 系统更是意义重大。系统内含行车记录仪（俗称“黑匣子”），校车安装GPS之后，接入卫星定位监控中心进行实时监控，便能达到实时防范驾驶员疲劳驾驶、超 速驾驶、越线驾驶等行为的作用，给车载GPS系统安装摄像头之后，还能杜绝超载现象的发生，避免引发道路安全事故，确保校车行车的安全，维护社会安定团 结。</a:t>
            </a:r>
            <a:endParaRPr lang="zh-CN" altLang="en-US">
              <a:solidFill>
                <a:schemeClr val="bg1"/>
              </a:solidFill>
            </a:endParaRPr>
          </a:p>
          <a:p>
            <a:endParaRPr lang="zh-CN" altLang="en-US">
              <a:solidFill>
                <a:schemeClr val="bg1"/>
              </a:solidFill>
            </a:endParaRPr>
          </a:p>
          <a:p>
            <a:endParaRPr lang="zh-CN" altLang="en-US">
              <a:solidFill>
                <a:schemeClr val="bg1"/>
              </a:solidFill>
            </a:endParaRPr>
          </a:p>
        </p:txBody>
      </p:sp>
    </p:spTree>
  </p:cSld>
  <p:clrMapOvr>
    <a:masterClrMapping/>
  </p:clrMapOvr>
  <p:transition advTm="10000"/>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02590" y="962025"/>
            <a:ext cx="8486775" cy="5631180"/>
          </a:xfrm>
          <a:prstGeom prst="rect">
            <a:avLst/>
          </a:prstGeom>
          <a:noFill/>
        </p:spPr>
        <p:txBody>
          <a:bodyPr wrap="square" rtlCol="0" anchor="t">
            <a:spAutoFit/>
          </a:bodyPr>
          <a:p>
            <a:r>
              <a:rPr lang="zh-CN" altLang="en-US" sz="2400">
                <a:solidFill>
                  <a:schemeClr val="bg1"/>
                </a:solidFill>
                <a:sym typeface="+mn-ea"/>
              </a:rPr>
              <a:t>近年来，虽然说从校车质量，相关法律法规等各个方面，政府给予了学生更多保护，但仍不能防止学生在校车上打架，校车交通事故等各种恶性案件的发生。总结起来，校方、家长及相关政府机构迫切需要校园车辆安全监控管理系统能够实现以下功能：</a:t>
            </a:r>
            <a:endParaRPr lang="zh-CN" altLang="en-US" sz="2400">
              <a:solidFill>
                <a:schemeClr val="bg1"/>
              </a:solidFill>
              <a:sym typeface="+mn-ea"/>
            </a:endParaRPr>
          </a:p>
          <a:p>
            <a:r>
              <a:rPr lang="zh-CN" altLang="en-US" sz="2400">
                <a:solidFill>
                  <a:schemeClr val="bg1"/>
                </a:solidFill>
              </a:rPr>
              <a:t>    1. 防止校车上各种对于学生的犯罪活动发生</a:t>
            </a:r>
            <a:endParaRPr lang="zh-CN" altLang="en-US" sz="2400">
              <a:solidFill>
                <a:schemeClr val="bg1"/>
              </a:solidFill>
            </a:endParaRPr>
          </a:p>
          <a:p>
            <a:r>
              <a:rPr lang="zh-CN" altLang="en-US" sz="2400">
                <a:solidFill>
                  <a:schemeClr val="bg1"/>
                </a:solidFill>
              </a:rPr>
              <a:t>    2. 避免学生之间在校车上发生如打架等暴力事件</a:t>
            </a:r>
            <a:endParaRPr lang="zh-CN" altLang="en-US" sz="2400">
              <a:solidFill>
                <a:schemeClr val="bg1"/>
              </a:solidFill>
            </a:endParaRPr>
          </a:p>
          <a:p>
            <a:r>
              <a:rPr lang="zh-CN" altLang="en-US" sz="2400">
                <a:solidFill>
                  <a:schemeClr val="bg1"/>
                </a:solidFill>
              </a:rPr>
              <a:t>    3. 全程跟踪学生位</a:t>
            </a:r>
            <a:endParaRPr lang="zh-CN" altLang="en-US" sz="2400">
              <a:solidFill>
                <a:schemeClr val="bg1"/>
              </a:solidFill>
            </a:endParaRPr>
          </a:p>
          <a:p>
            <a:r>
              <a:rPr lang="zh-CN" altLang="en-US" sz="2400">
                <a:solidFill>
                  <a:schemeClr val="bg1"/>
                </a:solidFill>
              </a:rPr>
              <a:t>    4. 监控校车司机超速、疲劳驾驶等恶性驾驶习惯</a:t>
            </a:r>
            <a:endParaRPr lang="zh-CN" altLang="en-US" sz="2400">
              <a:solidFill>
                <a:schemeClr val="bg1"/>
              </a:solidFill>
            </a:endParaRPr>
          </a:p>
          <a:p>
            <a:r>
              <a:rPr lang="zh-CN" altLang="en-US" sz="2400">
                <a:solidFill>
                  <a:schemeClr val="bg1"/>
                </a:solidFill>
              </a:rPr>
              <a:t>    5. 杜绝校车超员，超载等违规违法行为</a:t>
            </a:r>
            <a:endParaRPr lang="zh-CN" altLang="en-US" sz="2400">
              <a:solidFill>
                <a:schemeClr val="bg1"/>
              </a:solidFill>
            </a:endParaRPr>
          </a:p>
          <a:p>
            <a:r>
              <a:rPr lang="zh-CN" altLang="en-US" sz="2400">
                <a:solidFill>
                  <a:schemeClr val="bg1"/>
                </a:solidFill>
              </a:rPr>
              <a:t>    6. 防止恐怖主义活动在校车上发生</a:t>
            </a:r>
            <a:endParaRPr lang="zh-CN" altLang="en-US" sz="2400">
              <a:solidFill>
                <a:schemeClr val="bg1"/>
              </a:solidFill>
            </a:endParaRPr>
          </a:p>
          <a:p>
            <a:r>
              <a:rPr lang="zh-CN" altLang="en-US" sz="2400">
                <a:solidFill>
                  <a:schemeClr val="bg1"/>
                </a:solidFill>
              </a:rPr>
              <a:t>    7. 全程记录各种违法、违规事件</a:t>
            </a:r>
            <a:endParaRPr lang="zh-CN" altLang="en-US" sz="2400"/>
          </a:p>
          <a:p>
            <a:endParaRPr lang="zh-CN" altLang="en-US"/>
          </a:p>
          <a:p>
            <a:endParaRPr lang="zh-CN" altLang="en-US"/>
          </a:p>
          <a:p>
            <a:endParaRPr lang="zh-CN" altLang="en-US"/>
          </a:p>
          <a:p>
            <a:endParaRPr lang="zh-CN" altLang="en-US"/>
          </a:p>
        </p:txBody>
      </p:sp>
    </p:spTree>
  </p:cSld>
  <p:clrMapOvr>
    <a:masterClrMapping/>
  </p:clrMapOvr>
  <p:transition advTm="10000"/>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99060" y="250825"/>
            <a:ext cx="8945245" cy="1198880"/>
          </a:xfrm>
          <a:prstGeom prst="rect">
            <a:avLst/>
          </a:prstGeom>
          <a:noFill/>
        </p:spPr>
        <p:txBody>
          <a:bodyPr wrap="square" rtlCol="0" anchor="t">
            <a:spAutoFit/>
          </a:bodyPr>
          <a:p>
            <a:r>
              <a:rPr lang="zh-CN" altLang="en-US"/>
              <a:t>什么</a:t>
            </a:r>
            <a:r>
              <a:rPr lang="zh-CN" altLang="en-US">
                <a:solidFill>
                  <a:schemeClr val="bg1"/>
                </a:solidFill>
              </a:rPr>
              <a:t>是CMSV7校车卫士</a:t>
            </a:r>
            <a:endParaRPr lang="zh-CN" altLang="en-US">
              <a:solidFill>
                <a:schemeClr val="bg1"/>
              </a:solidFill>
            </a:endParaRPr>
          </a:p>
          <a:p>
            <a:r>
              <a:rPr lang="zh-CN" altLang="en-US">
                <a:solidFill>
                  <a:schemeClr val="bg1"/>
                </a:solidFill>
              </a:rPr>
              <a:t> </a:t>
            </a:r>
            <a:endParaRPr lang="zh-CN" altLang="en-US">
              <a:solidFill>
                <a:schemeClr val="bg1"/>
              </a:solidFill>
            </a:endParaRPr>
          </a:p>
          <a:p>
            <a:r>
              <a:rPr lang="zh-CN" altLang="en-US">
                <a:solidFill>
                  <a:schemeClr val="bg1"/>
                </a:solidFill>
              </a:rPr>
              <a:t>CMSV7校车卫士是全球领先的校车平安视频监控平台（简称CMSV7）是一个保障学生乘车安全，保障校车行驶安全的视频监控平台。</a:t>
            </a:r>
            <a:endParaRPr lang="zh-CN" altLang="en-US">
              <a:solidFill>
                <a:schemeClr val="bg1"/>
              </a:solidFill>
            </a:endParaRPr>
          </a:p>
        </p:txBody>
      </p:sp>
      <p:pic>
        <p:nvPicPr>
          <p:cNvPr id="3" name="图片 2"/>
          <p:cNvPicPr>
            <a:picLocks noChangeAspect="1"/>
          </p:cNvPicPr>
          <p:nvPr/>
        </p:nvPicPr>
        <p:blipFill>
          <a:blip r:embed="rId1"/>
          <a:stretch>
            <a:fillRect/>
          </a:stretch>
        </p:blipFill>
        <p:spPr>
          <a:xfrm>
            <a:off x="99060" y="1543050"/>
            <a:ext cx="8945245" cy="4110990"/>
          </a:xfrm>
          <a:prstGeom prst="rect">
            <a:avLst/>
          </a:prstGeom>
        </p:spPr>
      </p:pic>
    </p:spTree>
  </p:cSld>
  <p:clrMapOvr>
    <a:masterClrMapping/>
  </p:clrMapOvr>
  <p:transition advTm="10000"/>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3185" y="194945"/>
            <a:ext cx="8907780" cy="5323205"/>
          </a:xfrm>
          <a:prstGeom prst="rect">
            <a:avLst/>
          </a:prstGeom>
          <a:noFill/>
        </p:spPr>
        <p:txBody>
          <a:bodyPr wrap="square" rtlCol="0" anchor="t">
            <a:spAutoFit/>
          </a:bodyPr>
          <a:p>
            <a:r>
              <a:rPr lang="zh-CN" altLang="en-US" sz="2000">
                <a:solidFill>
                  <a:schemeClr val="bg1"/>
                </a:solidFill>
              </a:rPr>
              <a:t>监控管理</a:t>
            </a:r>
            <a:endParaRPr lang="zh-CN" altLang="en-US" sz="2000">
              <a:solidFill>
                <a:schemeClr val="bg1"/>
              </a:solidFill>
            </a:endParaRPr>
          </a:p>
          <a:p>
            <a:r>
              <a:rPr lang="zh-CN" altLang="en-US" sz="2000">
                <a:solidFill>
                  <a:schemeClr val="bg1"/>
                </a:solidFill>
              </a:rPr>
              <a:t>为校车提供有效的实时监控：</a:t>
            </a:r>
            <a:endParaRPr lang="zh-CN" altLang="en-US" sz="2000">
              <a:solidFill>
                <a:schemeClr val="bg1"/>
              </a:solidFill>
            </a:endParaRPr>
          </a:p>
          <a:p>
            <a:r>
              <a:rPr lang="zh-CN" altLang="en-US" sz="2000">
                <a:solidFill>
                  <a:schemeClr val="bg1"/>
                </a:solidFill>
              </a:rPr>
              <a:t>1、实时视频监控、校车位置查询、视频回放、轨迹回放；</a:t>
            </a:r>
            <a:endParaRPr lang="zh-CN" altLang="en-US" sz="2000">
              <a:solidFill>
                <a:schemeClr val="bg1"/>
              </a:solidFill>
            </a:endParaRPr>
          </a:p>
          <a:p>
            <a:r>
              <a:rPr lang="zh-CN" altLang="en-US" sz="2000">
                <a:solidFill>
                  <a:schemeClr val="bg1"/>
                </a:solidFill>
              </a:rPr>
              <a:t>2、预设校车行驶线路，如有偏离，产生报警；</a:t>
            </a:r>
            <a:endParaRPr lang="zh-CN" altLang="en-US" sz="2000">
              <a:solidFill>
                <a:schemeClr val="bg1"/>
              </a:solidFill>
            </a:endParaRPr>
          </a:p>
          <a:p>
            <a:r>
              <a:rPr lang="zh-CN" altLang="en-US" sz="2000">
                <a:solidFill>
                  <a:schemeClr val="bg1"/>
                </a:solidFill>
              </a:rPr>
              <a:t>3、预设校车车速，如超速，产生报警；</a:t>
            </a:r>
            <a:endParaRPr lang="zh-CN" altLang="en-US" sz="2000">
              <a:solidFill>
                <a:schemeClr val="bg1"/>
              </a:solidFill>
            </a:endParaRPr>
          </a:p>
          <a:p>
            <a:r>
              <a:rPr lang="zh-CN" altLang="en-US" sz="2000">
                <a:solidFill>
                  <a:schemeClr val="bg1"/>
                </a:solidFill>
              </a:rPr>
              <a:t>4、预设学生下车，抓拍图片上传监管中心、预防小孩被困车内。</a:t>
            </a:r>
            <a:endParaRPr lang="zh-CN" altLang="en-US" sz="2000">
              <a:solidFill>
                <a:schemeClr val="bg1"/>
              </a:solidFill>
            </a:endParaRPr>
          </a:p>
          <a:p>
            <a:endParaRPr lang="zh-CN" altLang="en-US" sz="2000">
              <a:solidFill>
                <a:schemeClr val="bg1"/>
              </a:solidFill>
            </a:endParaRPr>
          </a:p>
          <a:p>
            <a:r>
              <a:rPr lang="zh-CN" altLang="en-US" sz="2000">
                <a:solidFill>
                  <a:schemeClr val="bg1"/>
                </a:solidFill>
              </a:rPr>
              <a:t> </a:t>
            </a:r>
            <a:endParaRPr lang="zh-CN" altLang="en-US" sz="2000">
              <a:solidFill>
                <a:schemeClr val="bg1"/>
              </a:solidFill>
            </a:endParaRPr>
          </a:p>
          <a:p>
            <a:r>
              <a:rPr lang="zh-CN" altLang="en-US" sz="2000">
                <a:solidFill>
                  <a:schemeClr val="bg1"/>
                </a:solidFill>
              </a:rPr>
              <a:t>云平台</a:t>
            </a:r>
            <a:endParaRPr lang="zh-CN" altLang="en-US" sz="2000">
              <a:solidFill>
                <a:schemeClr val="bg1"/>
              </a:solidFill>
            </a:endParaRPr>
          </a:p>
          <a:p>
            <a:r>
              <a:rPr lang="zh-CN" altLang="en-US" sz="2000">
                <a:solidFill>
                  <a:schemeClr val="bg1"/>
                </a:solidFill>
              </a:rPr>
              <a:t>把CMSV7校车卫士平台部署到云端：</a:t>
            </a:r>
            <a:endParaRPr lang="zh-CN" altLang="en-US" sz="2000">
              <a:solidFill>
                <a:schemeClr val="bg1"/>
              </a:solidFill>
            </a:endParaRPr>
          </a:p>
          <a:p>
            <a:r>
              <a:rPr lang="zh-CN" altLang="en-US" sz="2000">
                <a:solidFill>
                  <a:schemeClr val="bg1"/>
                </a:solidFill>
              </a:rPr>
              <a:t>1、通过云存储把数据存储到云端，用户可以随时随地访问云端数据，管理人员通过web浏览器实时查看车辆的视频、位置、学生上下车的情况等。</a:t>
            </a:r>
            <a:endParaRPr lang="zh-CN" altLang="en-US" sz="2000">
              <a:solidFill>
                <a:schemeClr val="bg1"/>
              </a:solidFill>
            </a:endParaRPr>
          </a:p>
          <a:p>
            <a:r>
              <a:rPr lang="zh-CN" altLang="en-US" sz="2000">
                <a:solidFill>
                  <a:schemeClr val="bg1"/>
                </a:solidFill>
              </a:rPr>
              <a:t>2、云端数据可以实时上报到政府监控中心。</a:t>
            </a:r>
            <a:endParaRPr lang="zh-CN" altLang="en-US" sz="2000">
              <a:solidFill>
                <a:schemeClr val="bg1"/>
              </a:solidFill>
            </a:endParaRPr>
          </a:p>
          <a:p>
            <a:r>
              <a:rPr lang="zh-CN" altLang="en-US" sz="2000">
                <a:solidFill>
                  <a:schemeClr val="bg1"/>
                </a:solidFill>
              </a:rPr>
              <a:t> </a:t>
            </a:r>
            <a:endParaRPr lang="zh-CN" altLang="en-US" sz="2000">
              <a:solidFill>
                <a:schemeClr val="bg1"/>
              </a:solidFill>
            </a:endParaRPr>
          </a:p>
          <a:p>
            <a:r>
              <a:rPr lang="zh-CN" altLang="en-US" sz="2000">
                <a:solidFill>
                  <a:schemeClr val="bg1"/>
                </a:solidFill>
              </a:rPr>
              <a:t>互联网+让家长参与</a:t>
            </a:r>
            <a:endParaRPr lang="zh-CN" altLang="en-US" sz="2000">
              <a:solidFill>
                <a:schemeClr val="bg1"/>
              </a:solidFill>
            </a:endParaRPr>
          </a:p>
          <a:p>
            <a:r>
              <a:rPr lang="zh-CN" altLang="en-US" sz="2000">
                <a:solidFill>
                  <a:schemeClr val="bg1"/>
                </a:solidFill>
              </a:rPr>
              <a:t>通过微信自动推送学生上下车的信息给家长，让家长能及时了解自己孩子的乘车信息。</a:t>
            </a:r>
            <a:endParaRPr lang="zh-CN" altLang="en-US" sz="2000">
              <a:solidFill>
                <a:schemeClr val="bg1"/>
              </a:solidFill>
            </a:endParaRPr>
          </a:p>
        </p:txBody>
      </p:sp>
    </p:spTree>
  </p:cSld>
  <p:clrMapOvr>
    <a:masterClrMapping/>
  </p:clrMapOvr>
  <p:transition advTm="10000"/>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2015490" y="146685"/>
            <a:ext cx="5356225" cy="521970"/>
          </a:xfrm>
          <a:prstGeom prst="rect">
            <a:avLst/>
          </a:prstGeom>
          <a:noFill/>
        </p:spPr>
        <p:txBody>
          <a:bodyPr wrap="square" rtlCol="0" anchor="t">
            <a:spAutoFit/>
          </a:bodyPr>
          <a:p>
            <a:r>
              <a:rPr lang="zh-CN" altLang="en-US" sz="2800">
                <a:solidFill>
                  <a:schemeClr val="bg1"/>
                </a:solidFill>
              </a:rPr>
              <a:t>CMSV7校车卫士系统拓扑图</a:t>
            </a:r>
            <a:endParaRPr lang="zh-CN" altLang="en-US" sz="2800">
              <a:solidFill>
                <a:schemeClr val="bg1"/>
              </a:solidFill>
            </a:endParaRPr>
          </a:p>
        </p:txBody>
      </p:sp>
      <p:pic>
        <p:nvPicPr>
          <p:cNvPr id="3" name="图片 2"/>
          <p:cNvPicPr>
            <a:picLocks noChangeAspect="1"/>
          </p:cNvPicPr>
          <p:nvPr/>
        </p:nvPicPr>
        <p:blipFill>
          <a:blip r:embed="rId1"/>
          <a:stretch>
            <a:fillRect/>
          </a:stretch>
        </p:blipFill>
        <p:spPr>
          <a:xfrm>
            <a:off x="76835" y="687070"/>
            <a:ext cx="8948420" cy="4946650"/>
          </a:xfrm>
          <a:prstGeom prst="rect">
            <a:avLst/>
          </a:prstGeom>
        </p:spPr>
      </p:pic>
    </p:spTree>
  </p:cSld>
  <p:clrMapOvr>
    <a:masterClrMapping/>
  </p:clrMapOvr>
  <p:transition advTm="10000"/>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00965" y="9525"/>
            <a:ext cx="8682990" cy="798830"/>
          </a:xfrm>
          <a:prstGeom prst="rect">
            <a:avLst/>
          </a:prstGeom>
          <a:noFill/>
        </p:spPr>
        <p:txBody>
          <a:bodyPr wrap="square" rtlCol="0" anchor="t">
            <a:spAutoFit/>
          </a:bodyPr>
          <a:p>
            <a:r>
              <a:rPr lang="zh-CN" altLang="en-US" sz="2800">
                <a:solidFill>
                  <a:schemeClr val="bg1"/>
                </a:solidFill>
              </a:rPr>
              <a:t>平台软件构成</a:t>
            </a:r>
            <a:endParaRPr lang="zh-CN" altLang="en-US">
              <a:solidFill>
                <a:schemeClr val="bg1"/>
              </a:solidFill>
            </a:endParaRPr>
          </a:p>
          <a:p>
            <a:r>
              <a:rPr lang="zh-CN" altLang="en-US">
                <a:solidFill>
                  <a:schemeClr val="bg1"/>
                </a:solidFill>
              </a:rPr>
              <a:t>服务器端+客户端（PC客户端、web客户端、手机客户端IOS+Android）+ 微信</a:t>
            </a:r>
            <a:endParaRPr lang="zh-CN" altLang="en-US">
              <a:solidFill>
                <a:schemeClr val="bg1"/>
              </a:solidFill>
            </a:endParaRPr>
          </a:p>
        </p:txBody>
      </p:sp>
      <p:pic>
        <p:nvPicPr>
          <p:cNvPr id="3" name="图片 2"/>
          <p:cNvPicPr>
            <a:picLocks noChangeAspect="1"/>
          </p:cNvPicPr>
          <p:nvPr/>
        </p:nvPicPr>
        <p:blipFill>
          <a:blip r:embed="rId1"/>
          <a:stretch>
            <a:fillRect/>
          </a:stretch>
        </p:blipFill>
        <p:spPr>
          <a:xfrm>
            <a:off x="177800" y="1223645"/>
            <a:ext cx="8788400" cy="4399915"/>
          </a:xfrm>
          <a:prstGeom prst="rect">
            <a:avLst/>
          </a:prstGeom>
        </p:spPr>
      </p:pic>
    </p:spTree>
  </p:cSld>
  <p:clrMapOvr>
    <a:masterClrMapping/>
  </p:clrMapOvr>
  <p:transition advTm="10000"/>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3302000" y="134620"/>
            <a:ext cx="2540000" cy="521970"/>
          </a:xfrm>
          <a:prstGeom prst="rect">
            <a:avLst/>
          </a:prstGeom>
          <a:noFill/>
        </p:spPr>
        <p:txBody>
          <a:bodyPr wrap="square" rtlCol="0" anchor="t">
            <a:spAutoFit/>
          </a:bodyPr>
          <a:p>
            <a:r>
              <a:rPr lang="zh-CN" altLang="en-US" sz="2800">
                <a:solidFill>
                  <a:schemeClr val="bg1"/>
                </a:solidFill>
              </a:rPr>
              <a:t>平台应用特点</a:t>
            </a:r>
            <a:endParaRPr lang="zh-CN" altLang="en-US" sz="2800">
              <a:solidFill>
                <a:schemeClr val="bg1"/>
              </a:solidFill>
            </a:endParaRPr>
          </a:p>
        </p:txBody>
      </p:sp>
      <p:pic>
        <p:nvPicPr>
          <p:cNvPr id="3" name="图片 2"/>
          <p:cNvPicPr>
            <a:picLocks noChangeAspect="1"/>
          </p:cNvPicPr>
          <p:nvPr/>
        </p:nvPicPr>
        <p:blipFill>
          <a:blip r:embed="rId1"/>
          <a:stretch>
            <a:fillRect/>
          </a:stretch>
        </p:blipFill>
        <p:spPr>
          <a:xfrm>
            <a:off x="196850" y="931545"/>
            <a:ext cx="8750300" cy="4720590"/>
          </a:xfrm>
          <a:prstGeom prst="rect">
            <a:avLst/>
          </a:prstGeom>
        </p:spPr>
      </p:pic>
    </p:spTree>
  </p:cSld>
  <p:clrMapOvr>
    <a:masterClrMapping/>
  </p:clrMapOvr>
  <p:transition advTm="10000"/>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90805" y="349885"/>
            <a:ext cx="8818245" cy="5015865"/>
          </a:xfrm>
          <a:prstGeom prst="rect">
            <a:avLst/>
          </a:prstGeom>
          <a:noFill/>
        </p:spPr>
        <p:txBody>
          <a:bodyPr wrap="square" rtlCol="0" anchor="t">
            <a:spAutoFit/>
          </a:bodyPr>
          <a:p>
            <a:r>
              <a:rPr lang="zh-CN" altLang="en-US" sz="2000">
                <a:solidFill>
                  <a:schemeClr val="bg1"/>
                </a:solidFill>
              </a:rPr>
              <a:t>家长参与监管</a:t>
            </a:r>
            <a:endParaRPr lang="zh-CN" altLang="en-US" sz="2000">
              <a:solidFill>
                <a:schemeClr val="bg1"/>
              </a:solidFill>
            </a:endParaRPr>
          </a:p>
          <a:p>
            <a:r>
              <a:rPr lang="zh-CN" altLang="en-US" sz="2000">
                <a:solidFill>
                  <a:schemeClr val="bg1"/>
                </a:solidFill>
              </a:rPr>
              <a:t>微信自动推送学生上下车的信息给家长，让家长能及时了解自己孩子的乘车信息，更加放心。</a:t>
            </a:r>
            <a:endParaRPr lang="zh-CN" altLang="en-US" sz="2000">
              <a:solidFill>
                <a:schemeClr val="bg1"/>
              </a:solidFill>
            </a:endParaRPr>
          </a:p>
          <a:p>
            <a:r>
              <a:rPr lang="zh-CN" altLang="en-US" sz="2000">
                <a:solidFill>
                  <a:schemeClr val="bg1"/>
                </a:solidFill>
              </a:rPr>
              <a:t> </a:t>
            </a:r>
            <a:endParaRPr lang="zh-CN" altLang="en-US" sz="2000">
              <a:solidFill>
                <a:schemeClr val="bg1"/>
              </a:solidFill>
            </a:endParaRPr>
          </a:p>
          <a:p>
            <a:r>
              <a:rPr lang="zh-CN" altLang="en-US" sz="2000">
                <a:solidFill>
                  <a:schemeClr val="bg1"/>
                </a:solidFill>
              </a:rPr>
              <a:t>学生刷卡考勤</a:t>
            </a:r>
            <a:endParaRPr lang="zh-CN" altLang="en-US" sz="2000">
              <a:solidFill>
                <a:schemeClr val="bg1"/>
              </a:solidFill>
            </a:endParaRPr>
          </a:p>
          <a:p>
            <a:r>
              <a:rPr lang="zh-CN" altLang="en-US" sz="2000">
                <a:solidFill>
                  <a:schemeClr val="bg1"/>
                </a:solidFill>
              </a:rPr>
              <a:t>学生上下车刷卡，刷卡的信息传输到监管平台并形成一个学生的考勤表。</a:t>
            </a:r>
            <a:endParaRPr lang="zh-CN" altLang="en-US" sz="2000">
              <a:solidFill>
                <a:schemeClr val="bg1"/>
              </a:solidFill>
            </a:endParaRPr>
          </a:p>
          <a:p>
            <a:r>
              <a:rPr lang="zh-CN" altLang="en-US" sz="2000">
                <a:solidFill>
                  <a:schemeClr val="bg1"/>
                </a:solidFill>
              </a:rPr>
              <a:t> </a:t>
            </a:r>
            <a:endParaRPr lang="zh-CN" altLang="en-US" sz="2000">
              <a:solidFill>
                <a:schemeClr val="bg1"/>
              </a:solidFill>
            </a:endParaRPr>
          </a:p>
          <a:p>
            <a:r>
              <a:rPr lang="zh-CN" altLang="en-US" sz="2000">
                <a:solidFill>
                  <a:schemeClr val="bg1"/>
                </a:solidFill>
              </a:rPr>
              <a:t>学生下车后拍照</a:t>
            </a:r>
            <a:endParaRPr lang="zh-CN" altLang="en-US" sz="2000">
              <a:solidFill>
                <a:schemeClr val="bg1"/>
              </a:solidFill>
            </a:endParaRPr>
          </a:p>
          <a:p>
            <a:r>
              <a:rPr lang="zh-CN" altLang="en-US" sz="2000">
                <a:solidFill>
                  <a:schemeClr val="bg1"/>
                </a:solidFill>
              </a:rPr>
              <a:t>学生下车后，司机或老师检查车内是学生是否全部下车，检查完毕后，发送一个拍照指令，系统自动上传车内的照片到监管平台，杜绝孩子被遗留在车内。</a:t>
            </a:r>
            <a:endParaRPr lang="zh-CN" altLang="en-US" sz="2000">
              <a:solidFill>
                <a:schemeClr val="bg1"/>
              </a:solidFill>
            </a:endParaRPr>
          </a:p>
          <a:p>
            <a:r>
              <a:rPr lang="zh-CN" altLang="en-US" sz="2000">
                <a:solidFill>
                  <a:schemeClr val="bg1"/>
                </a:solidFill>
              </a:rPr>
              <a:t> </a:t>
            </a:r>
            <a:endParaRPr lang="zh-CN" altLang="en-US" sz="2000">
              <a:solidFill>
                <a:schemeClr val="bg1"/>
              </a:solidFill>
            </a:endParaRPr>
          </a:p>
          <a:p>
            <a:r>
              <a:rPr lang="zh-CN" altLang="en-US" sz="2000">
                <a:solidFill>
                  <a:schemeClr val="bg1"/>
                </a:solidFill>
              </a:rPr>
              <a:t>数据上报上级政府平台</a:t>
            </a:r>
            <a:endParaRPr lang="zh-CN" altLang="en-US" sz="2000">
              <a:solidFill>
                <a:schemeClr val="bg1"/>
              </a:solidFill>
            </a:endParaRPr>
          </a:p>
          <a:p>
            <a:r>
              <a:rPr lang="zh-CN" altLang="en-US" sz="2000">
                <a:solidFill>
                  <a:schemeClr val="bg1"/>
                </a:solidFill>
              </a:rPr>
              <a:t>政府平台对接后，所有校车由政府平台统一监管，校车的行车安全得到极大保障。</a:t>
            </a:r>
            <a:endParaRPr lang="zh-CN" altLang="en-US" sz="2000">
              <a:solidFill>
                <a:schemeClr val="bg1"/>
              </a:solidFill>
            </a:endParaRPr>
          </a:p>
          <a:p>
            <a:r>
              <a:rPr lang="zh-CN" altLang="en-US" sz="2000">
                <a:solidFill>
                  <a:schemeClr val="bg1"/>
                </a:solidFill>
              </a:rPr>
              <a:t> </a:t>
            </a:r>
            <a:endParaRPr lang="zh-CN" altLang="en-US" sz="2000">
              <a:solidFill>
                <a:schemeClr val="bg1"/>
              </a:solidFill>
            </a:endParaRPr>
          </a:p>
        </p:txBody>
      </p:sp>
    </p:spTree>
  </p:cSld>
  <p:clrMapOvr>
    <a:masterClrMapping/>
  </p:clrMapOvr>
  <p:transition advTm="10000"/>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2733675" y="134620"/>
            <a:ext cx="4278630" cy="583565"/>
          </a:xfrm>
          <a:prstGeom prst="rect">
            <a:avLst/>
          </a:prstGeom>
          <a:noFill/>
        </p:spPr>
        <p:txBody>
          <a:bodyPr wrap="square" rtlCol="0" anchor="t">
            <a:spAutoFit/>
          </a:bodyPr>
          <a:p>
            <a:r>
              <a:rPr lang="zh-CN" altLang="en-US" sz="3200">
                <a:solidFill>
                  <a:schemeClr val="bg1"/>
                </a:solidFill>
              </a:rPr>
              <a:t>微信信息推送</a:t>
            </a:r>
            <a:endParaRPr lang="zh-CN" altLang="en-US" sz="3200">
              <a:solidFill>
                <a:schemeClr val="bg1"/>
              </a:solidFill>
            </a:endParaRPr>
          </a:p>
        </p:txBody>
      </p:sp>
      <p:sp>
        <p:nvSpPr>
          <p:cNvPr id="3" name="文本框 2"/>
          <p:cNvSpPr txBox="1"/>
          <p:nvPr/>
        </p:nvSpPr>
        <p:spPr>
          <a:xfrm>
            <a:off x="78740" y="844550"/>
            <a:ext cx="8927465" cy="922020"/>
          </a:xfrm>
          <a:prstGeom prst="rect">
            <a:avLst/>
          </a:prstGeom>
          <a:noFill/>
        </p:spPr>
        <p:txBody>
          <a:bodyPr wrap="square" rtlCol="0" anchor="t">
            <a:spAutoFit/>
          </a:bodyPr>
          <a:p>
            <a:r>
              <a:rPr lang="zh-CN" altLang="en-US">
                <a:solidFill>
                  <a:schemeClr val="bg1"/>
                </a:solidFill>
              </a:rPr>
              <a:t>CMSV7的微信自动推送学生上下车的信息给家长，让家长能及时了解自己孩子的乘车信息，更加放心。</a:t>
            </a:r>
            <a:endParaRPr lang="zh-CN" altLang="en-US">
              <a:solidFill>
                <a:schemeClr val="bg1"/>
              </a:solidFill>
            </a:endParaRPr>
          </a:p>
          <a:p>
            <a:r>
              <a:rPr lang="zh-CN" altLang="en-US">
                <a:solidFill>
                  <a:schemeClr val="bg1"/>
                </a:solidFill>
              </a:rPr>
              <a:t>校车微信通知</a:t>
            </a:r>
            <a:endParaRPr lang="zh-CN" altLang="en-US">
              <a:solidFill>
                <a:schemeClr val="bg1"/>
              </a:solidFill>
            </a:endParaRPr>
          </a:p>
        </p:txBody>
      </p:sp>
      <p:pic>
        <p:nvPicPr>
          <p:cNvPr id="5" name="图片 4"/>
          <p:cNvPicPr>
            <a:picLocks noChangeAspect="1"/>
          </p:cNvPicPr>
          <p:nvPr/>
        </p:nvPicPr>
        <p:blipFill>
          <a:blip r:embed="rId1"/>
          <a:stretch>
            <a:fillRect/>
          </a:stretch>
        </p:blipFill>
        <p:spPr>
          <a:xfrm>
            <a:off x="1419860" y="1766570"/>
            <a:ext cx="6914515" cy="3914775"/>
          </a:xfrm>
          <a:prstGeom prst="rect">
            <a:avLst/>
          </a:prstGeom>
        </p:spPr>
      </p:pic>
    </p:spTree>
  </p:cSld>
  <p:clrMapOvr>
    <a:masterClrMapping/>
  </p:clrMapOvr>
  <p:transition advTm="10000"/>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1560195" y="30480"/>
            <a:ext cx="5885180" cy="5654040"/>
          </a:xfrm>
          <a:prstGeom prst="rect">
            <a:avLst/>
          </a:prstGeom>
        </p:spPr>
      </p:pic>
    </p:spTree>
  </p:cSld>
  <p:clrMapOvr>
    <a:masterClrMapping/>
  </p:clrMapOvr>
  <p:transition advTm="10000"/>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5085" y="44450"/>
            <a:ext cx="8903335" cy="1198880"/>
          </a:xfrm>
          <a:prstGeom prst="rect">
            <a:avLst/>
          </a:prstGeom>
          <a:noFill/>
        </p:spPr>
        <p:txBody>
          <a:bodyPr wrap="square" rtlCol="0" anchor="t">
            <a:spAutoFit/>
          </a:bodyPr>
          <a:p>
            <a:r>
              <a:rPr lang="en-US" altLang="zh-CN" sz="3600">
                <a:solidFill>
                  <a:schemeClr val="bg1"/>
                </a:solidFill>
              </a:rPr>
              <a:t>                       </a:t>
            </a:r>
            <a:r>
              <a:rPr lang="zh-CN" altLang="en-US" sz="3600">
                <a:solidFill>
                  <a:schemeClr val="bg1"/>
                </a:solidFill>
              </a:rPr>
              <a:t>校车管理</a:t>
            </a:r>
            <a:endParaRPr lang="zh-CN" altLang="en-US">
              <a:solidFill>
                <a:schemeClr val="bg1"/>
              </a:solidFill>
            </a:endParaRPr>
          </a:p>
          <a:p>
            <a:r>
              <a:rPr lang="zh-CN" altLang="en-US">
                <a:solidFill>
                  <a:schemeClr val="bg1"/>
                </a:solidFill>
              </a:rPr>
              <a:t>校车管理是对校车的运营的综合管理，包含教师、班级、学生信息管理，让学生与家长与教师关联。</a:t>
            </a:r>
            <a:endParaRPr lang="zh-CN" altLang="en-US">
              <a:solidFill>
                <a:schemeClr val="bg1"/>
              </a:solidFill>
            </a:endParaRPr>
          </a:p>
        </p:txBody>
      </p:sp>
      <p:pic>
        <p:nvPicPr>
          <p:cNvPr id="3" name="图片 2"/>
          <p:cNvPicPr>
            <a:picLocks noChangeAspect="1"/>
          </p:cNvPicPr>
          <p:nvPr/>
        </p:nvPicPr>
        <p:blipFill>
          <a:blip r:embed="rId1"/>
          <a:stretch>
            <a:fillRect/>
          </a:stretch>
        </p:blipFill>
        <p:spPr>
          <a:xfrm>
            <a:off x="45085" y="1345565"/>
            <a:ext cx="8926195" cy="4288790"/>
          </a:xfrm>
          <a:prstGeom prst="rect">
            <a:avLst/>
          </a:prstGeom>
        </p:spPr>
      </p:pic>
    </p:spTree>
  </p:cSld>
  <p:clrMapOvr>
    <a:masterClrMapping/>
  </p:clrMapOvr>
  <p:transition advTm="10000"/>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06045" y="94615"/>
            <a:ext cx="8931275" cy="983615"/>
          </a:xfrm>
          <a:prstGeom prst="rect">
            <a:avLst/>
          </a:prstGeom>
          <a:noFill/>
        </p:spPr>
        <p:txBody>
          <a:bodyPr wrap="square" rtlCol="0" anchor="t">
            <a:spAutoFit/>
          </a:bodyPr>
          <a:p>
            <a:r>
              <a:rPr lang="en-US" altLang="zh-CN" sz="4000">
                <a:solidFill>
                  <a:schemeClr val="bg1"/>
                </a:solidFill>
              </a:rPr>
              <a:t>                     </a:t>
            </a:r>
            <a:r>
              <a:rPr lang="zh-CN" altLang="en-US" sz="4000">
                <a:solidFill>
                  <a:schemeClr val="bg1"/>
                </a:solidFill>
              </a:rPr>
              <a:t>校车排班</a:t>
            </a:r>
            <a:endParaRPr lang="zh-CN" altLang="en-US">
              <a:solidFill>
                <a:schemeClr val="bg1"/>
              </a:solidFill>
            </a:endParaRPr>
          </a:p>
          <a:p>
            <a:r>
              <a:rPr lang="zh-CN" altLang="en-US">
                <a:solidFill>
                  <a:schemeClr val="bg1"/>
                </a:solidFill>
              </a:rPr>
              <a:t>校车排班为司机定好排班计划和学校路</a:t>
            </a:r>
            <a:endParaRPr lang="zh-CN" altLang="en-US">
              <a:solidFill>
                <a:schemeClr val="bg1"/>
              </a:solidFill>
            </a:endParaRPr>
          </a:p>
        </p:txBody>
      </p:sp>
      <p:pic>
        <p:nvPicPr>
          <p:cNvPr id="3" name="图片 2"/>
          <p:cNvPicPr>
            <a:picLocks noChangeAspect="1"/>
          </p:cNvPicPr>
          <p:nvPr/>
        </p:nvPicPr>
        <p:blipFill>
          <a:blip r:embed="rId1"/>
          <a:stretch>
            <a:fillRect/>
          </a:stretch>
        </p:blipFill>
        <p:spPr>
          <a:xfrm>
            <a:off x="3810" y="1078230"/>
            <a:ext cx="9117330" cy="4552315"/>
          </a:xfrm>
          <a:prstGeom prst="rect">
            <a:avLst/>
          </a:prstGeom>
        </p:spPr>
      </p:pic>
    </p:spTree>
  </p:cSld>
  <p:clrMapOvr>
    <a:masterClrMapping/>
  </p:clrMapOvr>
  <p:transition advTm="10000"/>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26670" y="78740"/>
            <a:ext cx="8990965" cy="1198880"/>
          </a:xfrm>
          <a:prstGeom prst="rect">
            <a:avLst/>
          </a:prstGeom>
          <a:noFill/>
        </p:spPr>
        <p:txBody>
          <a:bodyPr wrap="square" rtlCol="0" anchor="t">
            <a:spAutoFit/>
          </a:bodyPr>
          <a:p>
            <a:r>
              <a:rPr lang="en-US" altLang="zh-CN" sz="3600">
                <a:solidFill>
                  <a:schemeClr val="bg1"/>
                </a:solidFill>
              </a:rPr>
              <a:t>                  </a:t>
            </a:r>
            <a:r>
              <a:rPr lang="zh-CN" altLang="en-US" sz="3600">
                <a:solidFill>
                  <a:schemeClr val="bg1"/>
                </a:solidFill>
              </a:rPr>
              <a:t>刷卡信息记录</a:t>
            </a:r>
            <a:endParaRPr lang="zh-CN" altLang="en-US">
              <a:solidFill>
                <a:schemeClr val="bg1"/>
              </a:solidFill>
            </a:endParaRPr>
          </a:p>
          <a:p>
            <a:r>
              <a:rPr lang="zh-CN" altLang="en-US">
                <a:solidFill>
                  <a:schemeClr val="bg1"/>
                </a:solidFill>
              </a:rPr>
              <a:t>记录学生刷卡的信息</a:t>
            </a:r>
            <a:endParaRPr lang="zh-CN" altLang="en-US">
              <a:solidFill>
                <a:schemeClr val="bg1"/>
              </a:solidFill>
            </a:endParaRPr>
          </a:p>
          <a:p>
            <a:r>
              <a:rPr lang="zh-CN" altLang="en-US">
                <a:solidFill>
                  <a:schemeClr val="bg1"/>
                </a:solidFill>
              </a:rPr>
              <a:t>产生的报表有：刷卡记录表、微信通知记录、缺勤记录表</a:t>
            </a:r>
            <a:endParaRPr lang="zh-CN" altLang="en-US">
              <a:solidFill>
                <a:schemeClr val="bg1"/>
              </a:solidFill>
            </a:endParaRPr>
          </a:p>
        </p:txBody>
      </p:sp>
      <p:pic>
        <p:nvPicPr>
          <p:cNvPr id="4" name="图片 3"/>
          <p:cNvPicPr>
            <a:picLocks noChangeAspect="1"/>
          </p:cNvPicPr>
          <p:nvPr/>
        </p:nvPicPr>
        <p:blipFill>
          <a:blip r:embed="rId1"/>
          <a:stretch>
            <a:fillRect/>
          </a:stretch>
        </p:blipFill>
        <p:spPr>
          <a:xfrm>
            <a:off x="26670" y="1664335"/>
            <a:ext cx="9070975" cy="4027170"/>
          </a:xfrm>
          <a:prstGeom prst="rect">
            <a:avLst/>
          </a:prstGeom>
        </p:spPr>
      </p:pic>
    </p:spTree>
  </p:cSld>
  <p:clrMapOvr>
    <a:masterClrMapping/>
  </p:clrMapOvr>
  <p:transition advTm="10000"/>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34620" y="177800"/>
            <a:ext cx="8874760" cy="1198880"/>
          </a:xfrm>
          <a:prstGeom prst="rect">
            <a:avLst/>
          </a:prstGeom>
          <a:noFill/>
        </p:spPr>
        <p:txBody>
          <a:bodyPr wrap="square" rtlCol="0" anchor="t">
            <a:spAutoFit/>
          </a:bodyPr>
          <a:p>
            <a:r>
              <a:rPr lang="en-US" altLang="zh-CN" sz="3600">
                <a:solidFill>
                  <a:schemeClr val="bg1"/>
                </a:solidFill>
              </a:rPr>
              <a:t>                  </a:t>
            </a:r>
            <a:r>
              <a:rPr lang="zh-CN" altLang="en-US" sz="3600">
                <a:solidFill>
                  <a:schemeClr val="bg1"/>
                </a:solidFill>
              </a:rPr>
              <a:t>刷卡信息记录</a:t>
            </a:r>
            <a:endParaRPr lang="zh-CN" altLang="en-US">
              <a:solidFill>
                <a:schemeClr val="bg1"/>
              </a:solidFill>
            </a:endParaRPr>
          </a:p>
          <a:p>
            <a:r>
              <a:rPr lang="zh-CN" altLang="en-US">
                <a:solidFill>
                  <a:schemeClr val="bg1"/>
                </a:solidFill>
              </a:rPr>
              <a:t>记录学生刷卡的信息</a:t>
            </a:r>
            <a:endParaRPr lang="zh-CN" altLang="en-US">
              <a:solidFill>
                <a:schemeClr val="bg1"/>
              </a:solidFill>
            </a:endParaRPr>
          </a:p>
          <a:p>
            <a:r>
              <a:rPr lang="zh-CN" altLang="en-US">
                <a:solidFill>
                  <a:schemeClr val="bg1"/>
                </a:solidFill>
              </a:rPr>
              <a:t>产生的报表有：刷卡记录表、微信通知记录、缺勤记录表</a:t>
            </a:r>
            <a:endParaRPr lang="zh-CN" altLang="en-US">
              <a:solidFill>
                <a:schemeClr val="bg1"/>
              </a:solidFill>
            </a:endParaRPr>
          </a:p>
        </p:txBody>
      </p:sp>
      <p:pic>
        <p:nvPicPr>
          <p:cNvPr id="3" name="图片 2"/>
          <p:cNvPicPr>
            <a:picLocks noChangeAspect="1"/>
          </p:cNvPicPr>
          <p:nvPr/>
        </p:nvPicPr>
        <p:blipFill>
          <a:blip r:embed="rId1"/>
          <a:stretch>
            <a:fillRect/>
          </a:stretch>
        </p:blipFill>
        <p:spPr>
          <a:xfrm>
            <a:off x="134620" y="1376680"/>
            <a:ext cx="8902065" cy="4218940"/>
          </a:xfrm>
          <a:prstGeom prst="rect">
            <a:avLst/>
          </a:prstGeom>
        </p:spPr>
      </p:pic>
    </p:spTree>
  </p:cSld>
  <p:clrMapOvr>
    <a:masterClrMapping/>
  </p:clrMapOvr>
  <p:transition advTm="10000"/>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857224"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轨迹回放</a:t>
            </a:r>
            <a:endPar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285720" y="1857368"/>
            <a:ext cx="2786082" cy="3416320"/>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zh-CN" altLang="en-US" dirty="0">
                <a:latin typeface="微软雅黑" panose="020B0503020204020204" pitchFamily="34" charset="-122"/>
                <a:ea typeface="微软雅黑" panose="020B0503020204020204" pitchFamily="34" charset="-122"/>
              </a:rPr>
              <a:t>可任意查询车辆在任何时段的行车情况，在地图上动态显示车辆行车轨迹，方便管理人员进行科学分析。</a:t>
            </a:r>
            <a:endParaRPr lang="zh-CN" altLang="en-US" dirty="0">
              <a:latin typeface="微软雅黑" panose="020B0503020204020204" pitchFamily="34" charset="-122"/>
              <a:ea typeface="微软雅黑" panose="020B0503020204020204" pitchFamily="34" charset="-122"/>
            </a:endParaRPr>
          </a:p>
          <a:p>
            <a:endParaRPr lang="en-US" altLang="zh-CN" dirty="0"/>
          </a:p>
          <a:p>
            <a:r>
              <a:rPr lang="zh-CN" altLang="en-US" dirty="0">
                <a:latin typeface="Calibri" panose="020F0502020204030204" pitchFamily="34" charset="0"/>
                <a:ea typeface="微软雅黑" panose="020B0503020204020204" pitchFamily="34" charset="-122"/>
                <a:sym typeface="Calibri" panose="020F0502020204030204" pitchFamily="34" charset="0"/>
              </a:rPr>
              <a:t>●可按间距、停止间隔搜索查询，可统计查询时间段内里程</a:t>
            </a:r>
            <a:endParaRPr lang="zh-CN" altLang="en-US" dirty="0">
              <a:latin typeface="微软雅黑" panose="020B0503020204020204" pitchFamily="34" charset="-122"/>
              <a:ea typeface="微软雅黑" panose="020B0503020204020204" pitchFamily="34" charset="-122"/>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233" name="直接连接符 232"/>
          <p:cNvCxnSpPr/>
          <p:nvPr/>
        </p:nvCxnSpPr>
        <p:spPr bwMode="auto">
          <a:xfrm rot="5400000">
            <a:off x="1143770" y="3285334"/>
            <a:ext cx="414261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6146" name="Picture 2"/>
          <p:cNvPicPr>
            <a:picLocks noChangeAspect="1" noChangeArrowheads="1"/>
          </p:cNvPicPr>
          <p:nvPr/>
        </p:nvPicPr>
        <p:blipFill>
          <a:blip r:embed="rId1"/>
          <a:srcRect/>
          <a:stretch>
            <a:fillRect/>
          </a:stretch>
        </p:blipFill>
        <p:spPr bwMode="auto">
          <a:xfrm>
            <a:off x="4857752" y="1357302"/>
            <a:ext cx="3643338" cy="2214578"/>
          </a:xfrm>
          <a:prstGeom prst="rect">
            <a:avLst/>
          </a:prstGeom>
          <a:ln>
            <a:noFill/>
          </a:ln>
          <a:effectLst>
            <a:outerShdw blurRad="292100" dist="139700" dir="2700000" algn="tl" rotWithShape="0">
              <a:srgbClr val="333333">
                <a:alpha val="65000"/>
              </a:srgbClr>
            </a:outerShdw>
          </a:effectLst>
        </p:spPr>
      </p:pic>
      <p:pic>
        <p:nvPicPr>
          <p:cNvPr id="6147" name="Picture 3"/>
          <p:cNvPicPr>
            <a:picLocks noChangeAspect="1" noChangeArrowheads="1"/>
          </p:cNvPicPr>
          <p:nvPr/>
        </p:nvPicPr>
        <p:blipFill>
          <a:blip r:embed="rId2"/>
          <a:srcRect/>
          <a:stretch>
            <a:fillRect/>
          </a:stretch>
        </p:blipFill>
        <p:spPr bwMode="auto">
          <a:xfrm>
            <a:off x="4857752" y="3643318"/>
            <a:ext cx="3643338" cy="582934"/>
          </a:xfrm>
          <a:prstGeom prst="rect">
            <a:avLst/>
          </a:prstGeom>
          <a:ln>
            <a:noFill/>
          </a:ln>
          <a:effectLst>
            <a:outerShdw blurRad="292100" dist="139700" dir="2700000" algn="tl" rotWithShape="0">
              <a:srgbClr val="333333">
                <a:alpha val="65000"/>
              </a:srgbClr>
            </a:outerShdw>
          </a:effectLst>
        </p:spPr>
      </p:pic>
      <p:pic>
        <p:nvPicPr>
          <p:cNvPr id="6148" name="Picture 4"/>
          <p:cNvPicPr>
            <a:picLocks noChangeAspect="1" noChangeArrowheads="1"/>
          </p:cNvPicPr>
          <p:nvPr/>
        </p:nvPicPr>
        <p:blipFill>
          <a:blip r:embed="rId3"/>
          <a:srcRect/>
          <a:stretch>
            <a:fillRect/>
          </a:stretch>
        </p:blipFill>
        <p:spPr bwMode="auto">
          <a:xfrm>
            <a:off x="3357554" y="1357302"/>
            <a:ext cx="1428760" cy="3643338"/>
          </a:xfrm>
          <a:prstGeom prst="rect">
            <a:avLst/>
          </a:prstGeom>
          <a:noFill/>
          <a:ln w="9525">
            <a:noFill/>
            <a:miter lim="800000"/>
            <a:headEnd/>
            <a:tailEnd/>
          </a:ln>
          <a:effectLst/>
        </p:spPr>
      </p:pic>
      <p:pic>
        <p:nvPicPr>
          <p:cNvPr id="6149" name="Picture 5"/>
          <p:cNvPicPr>
            <a:picLocks noChangeAspect="1" noChangeArrowheads="1"/>
          </p:cNvPicPr>
          <p:nvPr/>
        </p:nvPicPr>
        <p:blipFill>
          <a:blip r:embed="rId4"/>
          <a:srcRect/>
          <a:stretch>
            <a:fillRect/>
          </a:stretch>
        </p:blipFill>
        <p:spPr bwMode="auto">
          <a:xfrm>
            <a:off x="4857752" y="4286260"/>
            <a:ext cx="3643338" cy="669185"/>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857224"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录像回放</a:t>
            </a:r>
            <a:endPar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357158" y="2000245"/>
            <a:ext cx="2786082" cy="3139321"/>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zh-CN" altLang="en-US" dirty="0">
                <a:latin typeface="微软雅黑" panose="020B0503020204020204" pitchFamily="34" charset="-122"/>
                <a:ea typeface="微软雅黑" panose="020B0503020204020204" pitchFamily="34" charset="-122"/>
              </a:rPr>
              <a:t>可任意查询车辆本地录像，按时间文件进行回放并可以对关键录像进行下载，</a:t>
            </a:r>
            <a:endParaRPr lang="en-US" altLang="zh-CN" dirty="0">
              <a:latin typeface="微软雅黑" panose="020B0503020204020204" pitchFamily="34" charset="-122"/>
              <a:ea typeface="微软雅黑" panose="020B0503020204020204" pitchFamily="34" charset="-122"/>
            </a:endParaRPr>
          </a:p>
          <a:p>
            <a:endParaRPr lang="en-US" altLang="zh-CN" dirty="0">
              <a:latin typeface="微软雅黑" panose="020B0503020204020204" pitchFamily="34" charset="-122"/>
              <a:ea typeface="微软雅黑" panose="020B0503020204020204" pitchFamily="34" charset="-122"/>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●按录像类型、文件类型、文件位置进行搜索</a:t>
            </a:r>
            <a:endParaRPr lang="zh-CN" altLang="en-US" dirty="0">
              <a:latin typeface="微软雅黑" panose="020B0503020204020204" pitchFamily="34" charset="-122"/>
              <a:ea typeface="微软雅黑" panose="020B0503020204020204" pitchFamily="34" charset="-122"/>
            </a:endParaRPr>
          </a:p>
          <a:p>
            <a:endParaRPr lang="en-US" altLang="zh-CN" dirty="0"/>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233" name="直接连接符 232"/>
          <p:cNvCxnSpPr/>
          <p:nvPr/>
        </p:nvCxnSpPr>
        <p:spPr bwMode="auto">
          <a:xfrm rot="5400000">
            <a:off x="1143770" y="3285334"/>
            <a:ext cx="414261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25" name="Picture 3"/>
          <p:cNvPicPr>
            <a:picLocks noChangeAspect="1" noChangeArrowheads="1"/>
          </p:cNvPicPr>
          <p:nvPr/>
        </p:nvPicPr>
        <p:blipFill>
          <a:blip r:embed="rId1"/>
          <a:srcRect/>
          <a:stretch>
            <a:fillRect/>
          </a:stretch>
        </p:blipFill>
        <p:spPr bwMode="auto">
          <a:xfrm>
            <a:off x="4714876" y="3774808"/>
            <a:ext cx="3657017" cy="582891"/>
          </a:xfrm>
          <a:prstGeom prst="rect">
            <a:avLst/>
          </a:prstGeom>
          <a:ln>
            <a:noFill/>
          </a:ln>
          <a:effectLst>
            <a:outerShdw blurRad="292100" dist="139700" dir="2700000" algn="tl" rotWithShape="0">
              <a:srgbClr val="333333">
                <a:alpha val="65000"/>
              </a:srgbClr>
            </a:outerShdw>
          </a:effectLst>
        </p:spPr>
      </p:pic>
      <p:pic>
        <p:nvPicPr>
          <p:cNvPr id="1028" name="Picture 4"/>
          <p:cNvPicPr>
            <a:picLocks noChangeAspect="1" noChangeArrowheads="1"/>
          </p:cNvPicPr>
          <p:nvPr/>
        </p:nvPicPr>
        <p:blipFill>
          <a:blip r:embed="rId2"/>
          <a:srcRect/>
          <a:stretch>
            <a:fillRect/>
          </a:stretch>
        </p:blipFill>
        <p:spPr bwMode="auto">
          <a:xfrm>
            <a:off x="4714876" y="4422296"/>
            <a:ext cx="3643338" cy="348830"/>
          </a:xfrm>
          <a:prstGeom prst="rect">
            <a:avLst/>
          </a:prstGeom>
          <a:ln>
            <a:noFill/>
          </a:ln>
          <a:effectLst>
            <a:outerShdw blurRad="292100" dist="139700" dir="2700000" algn="tl" rotWithShape="0">
              <a:srgbClr val="333333">
                <a:alpha val="65000"/>
              </a:srgbClr>
            </a:outerShdw>
          </a:effectLst>
        </p:spPr>
      </p:pic>
      <p:pic>
        <p:nvPicPr>
          <p:cNvPr id="1029" name="Picture 5"/>
          <p:cNvPicPr>
            <a:picLocks noChangeAspect="1" noChangeArrowheads="1"/>
          </p:cNvPicPr>
          <p:nvPr/>
        </p:nvPicPr>
        <p:blipFill>
          <a:blip r:embed="rId3"/>
          <a:srcRect/>
          <a:stretch>
            <a:fillRect/>
          </a:stretch>
        </p:blipFill>
        <p:spPr bwMode="auto">
          <a:xfrm>
            <a:off x="3357554" y="1214426"/>
            <a:ext cx="1305396" cy="3571900"/>
          </a:xfrm>
          <a:prstGeom prst="rect">
            <a:avLst/>
          </a:prstGeom>
          <a:ln>
            <a:noFill/>
          </a:ln>
          <a:effectLst>
            <a:outerShdw blurRad="292100" dist="139700" dir="2700000" algn="tl" rotWithShape="0">
              <a:srgbClr val="333333">
                <a:alpha val="65000"/>
              </a:srgbClr>
            </a:outerShdw>
          </a:effectLst>
        </p:spPr>
      </p:pic>
      <p:pic>
        <p:nvPicPr>
          <p:cNvPr id="1030" name="Picture 6"/>
          <p:cNvPicPr>
            <a:picLocks noChangeAspect="1" noChangeArrowheads="1"/>
          </p:cNvPicPr>
          <p:nvPr/>
        </p:nvPicPr>
        <p:blipFill>
          <a:blip r:embed="rId4"/>
          <a:srcRect/>
          <a:stretch>
            <a:fillRect/>
          </a:stretch>
        </p:blipFill>
        <p:spPr bwMode="auto">
          <a:xfrm>
            <a:off x="3357554" y="4857764"/>
            <a:ext cx="5000660" cy="321651"/>
          </a:xfrm>
          <a:prstGeom prst="rect">
            <a:avLst/>
          </a:prstGeom>
          <a:ln>
            <a:noFill/>
          </a:ln>
          <a:effectLst>
            <a:outerShdw blurRad="292100" dist="139700" dir="2700000" algn="tl" rotWithShape="0">
              <a:srgbClr val="333333">
                <a:alpha val="65000"/>
              </a:srgbClr>
            </a:outerShdw>
          </a:effectLst>
        </p:spPr>
      </p:pic>
      <p:pic>
        <p:nvPicPr>
          <p:cNvPr id="2050" name="Picture 2"/>
          <p:cNvPicPr>
            <a:picLocks noChangeAspect="1" noChangeArrowheads="1"/>
          </p:cNvPicPr>
          <p:nvPr/>
        </p:nvPicPr>
        <p:blipFill>
          <a:blip r:embed="rId5"/>
          <a:srcRect/>
          <a:stretch>
            <a:fillRect/>
          </a:stretch>
        </p:blipFill>
        <p:spPr bwMode="auto">
          <a:xfrm>
            <a:off x="4714876" y="1214426"/>
            <a:ext cx="3634160" cy="2428892"/>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642910" y="128586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信息管理</a:t>
            </a:r>
            <a:endPar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285720" y="2143120"/>
            <a:ext cx="2928958" cy="3416320"/>
          </a:xfrm>
          <a:prstGeom prst="rect">
            <a:avLst/>
          </a:prstGeom>
        </p:spPr>
        <p:txBody>
          <a:bodyPr wrap="square">
            <a:spAutoFit/>
          </a:bodyPr>
          <a:lstStyle/>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en-US" altLang="en-US" dirty="0">
                <a:latin typeface="微软雅黑" panose="020B0503020204020204" pitchFamily="34" charset="-122"/>
                <a:ea typeface="微软雅黑" panose="020B0503020204020204" pitchFamily="34" charset="-122"/>
              </a:rPr>
              <a:t> </a:t>
            </a:r>
            <a:r>
              <a:rPr lang="zh-CN" altLang="en-US" dirty="0">
                <a:latin typeface="微软雅黑" panose="020B0503020204020204" pitchFamily="34" charset="-122"/>
                <a:ea typeface="微软雅黑" panose="020B0503020204020204" pitchFamily="34" charset="-122"/>
              </a:rPr>
              <a:t>强大的报表统计功能，车辆各种运营状态详细记录，支持报表导出</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p>
          <a:p>
            <a:r>
              <a:rPr lang="zh-CN" altLang="en-US" dirty="0">
                <a:latin typeface="Calibri" panose="020F0502020204030204" pitchFamily="34" charset="0"/>
                <a:ea typeface="微软雅黑" panose="020B0503020204020204" pitchFamily="34" charset="-122"/>
                <a:sym typeface="Calibri" panose="020F0502020204030204" pitchFamily="34" charset="0"/>
              </a:rPr>
              <a:t>●运营调度管理，增加、删除、修改车辆信息，用户权限管理等</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●多种规则管理</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233" name="直接连接符 232"/>
          <p:cNvCxnSpPr/>
          <p:nvPr/>
        </p:nvCxnSpPr>
        <p:spPr bwMode="auto">
          <a:xfrm rot="5400000">
            <a:off x="1107654" y="3107136"/>
            <a:ext cx="4214842"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2050" name="Picture 2"/>
          <p:cNvPicPr>
            <a:picLocks noChangeAspect="1" noChangeArrowheads="1"/>
          </p:cNvPicPr>
          <p:nvPr/>
        </p:nvPicPr>
        <p:blipFill>
          <a:blip r:embed="rId1"/>
          <a:srcRect/>
          <a:stretch>
            <a:fillRect/>
          </a:stretch>
        </p:blipFill>
        <p:spPr bwMode="auto">
          <a:xfrm>
            <a:off x="3500430" y="1785930"/>
            <a:ext cx="2493674" cy="3462343"/>
          </a:xfrm>
          <a:prstGeom prst="rect">
            <a:avLst/>
          </a:prstGeom>
          <a:ln>
            <a:noFill/>
          </a:ln>
          <a:effectLst>
            <a:outerShdw blurRad="292100" dist="139700" dir="2700000" algn="tl" rotWithShape="0">
              <a:srgbClr val="333333">
                <a:alpha val="65000"/>
              </a:srgbClr>
            </a:outerShdw>
          </a:effectLst>
        </p:spPr>
      </p:pic>
      <p:pic>
        <p:nvPicPr>
          <p:cNvPr id="2053" name="Picture 5"/>
          <p:cNvPicPr>
            <a:picLocks noChangeAspect="1" noChangeArrowheads="1"/>
          </p:cNvPicPr>
          <p:nvPr/>
        </p:nvPicPr>
        <p:blipFill>
          <a:blip r:embed="rId2"/>
          <a:srcRect/>
          <a:stretch>
            <a:fillRect/>
          </a:stretch>
        </p:blipFill>
        <p:spPr bwMode="auto">
          <a:xfrm>
            <a:off x="6143637" y="1785930"/>
            <a:ext cx="2643206" cy="3429024"/>
          </a:xfrm>
          <a:prstGeom prst="rect">
            <a:avLst/>
          </a:prstGeom>
          <a:ln>
            <a:noFill/>
          </a:ln>
          <a:effectLst>
            <a:outerShdw blurRad="292100" dist="139700" dir="2700000" algn="tl" rotWithShape="0">
              <a:srgbClr val="333333">
                <a:alpha val="65000"/>
              </a:srgbClr>
            </a:outerShdw>
          </a:effectLst>
        </p:spPr>
      </p:pic>
      <p:pic>
        <p:nvPicPr>
          <p:cNvPr id="2054" name="Picture 6"/>
          <p:cNvPicPr>
            <a:picLocks noChangeAspect="1" noChangeArrowheads="1"/>
          </p:cNvPicPr>
          <p:nvPr/>
        </p:nvPicPr>
        <p:blipFill>
          <a:blip r:embed="rId3"/>
          <a:srcRect/>
          <a:stretch>
            <a:fillRect/>
          </a:stretch>
        </p:blipFill>
        <p:spPr bwMode="auto">
          <a:xfrm>
            <a:off x="8072462" y="1857368"/>
            <a:ext cx="679561" cy="500066"/>
          </a:xfrm>
          <a:prstGeom prst="rect">
            <a:avLst/>
          </a:prstGeom>
          <a:noFill/>
          <a:ln w="9525">
            <a:noFill/>
            <a:miter lim="800000"/>
            <a:headEnd/>
            <a:tailEnd/>
          </a:ln>
          <a:effectLst/>
        </p:spPr>
      </p:pic>
      <p:pic>
        <p:nvPicPr>
          <p:cNvPr id="2055" name="Picture 7"/>
          <p:cNvPicPr>
            <a:picLocks noChangeAspect="1" noChangeArrowheads="1"/>
          </p:cNvPicPr>
          <p:nvPr/>
        </p:nvPicPr>
        <p:blipFill>
          <a:blip r:embed="rId4"/>
          <a:srcRect/>
          <a:stretch>
            <a:fillRect/>
          </a:stretch>
        </p:blipFill>
        <p:spPr bwMode="auto">
          <a:xfrm>
            <a:off x="3500430" y="928674"/>
            <a:ext cx="5286412" cy="714373"/>
          </a:xfrm>
          <a:prstGeom prst="rect">
            <a:avLst/>
          </a:prstGeom>
          <a:ln>
            <a:noFill/>
          </a:ln>
          <a:effectLst>
            <a:outerShdw blurRad="292100" dist="139700" dir="2700000" algn="tl" rotWithShape="0">
              <a:srgbClr val="333333">
                <a:alpha val="65000"/>
              </a:srgbClr>
            </a:outerShdw>
          </a:effectLst>
        </p:spPr>
      </p:pic>
      <p:cxnSp>
        <p:nvCxnSpPr>
          <p:cNvPr id="87" name="直接连接符 86"/>
          <p:cNvCxnSpPr/>
          <p:nvPr/>
        </p:nvCxnSpPr>
        <p:spPr bwMode="auto">
          <a:xfrm>
            <a:off x="3500430" y="1714492"/>
            <a:ext cx="5286412" cy="1588"/>
          </a:xfrm>
          <a:prstGeom prst="line">
            <a:avLst/>
          </a:prstGeom>
          <a:ln>
            <a:solidFill>
              <a:srgbClr val="00B050"/>
            </a:solidFill>
            <a:headEnd type="none" w="med" len="med"/>
            <a:tailEnd type="none" w="med" len="med"/>
          </a:ln>
        </p:spPr>
        <p:style>
          <a:lnRef idx="2">
            <a:schemeClr val="accent6"/>
          </a:lnRef>
          <a:fillRef idx="0">
            <a:schemeClr val="accent6"/>
          </a:fillRef>
          <a:effectRef idx="1">
            <a:schemeClr val="accent6"/>
          </a:effectRef>
          <a:fontRef idx="minor">
            <a:schemeClr val="tx1"/>
          </a:fontRef>
        </p:style>
      </p:cxnSp>
      <p:cxnSp>
        <p:nvCxnSpPr>
          <p:cNvPr id="92" name="直接连接符 91"/>
          <p:cNvCxnSpPr/>
          <p:nvPr/>
        </p:nvCxnSpPr>
        <p:spPr bwMode="auto">
          <a:xfrm rot="5400000">
            <a:off x="4322364" y="3464326"/>
            <a:ext cx="3500462" cy="794"/>
          </a:xfrm>
          <a:prstGeom prst="line">
            <a:avLst/>
          </a:prstGeom>
          <a:ln>
            <a:solidFill>
              <a:srgbClr val="00B050"/>
            </a:solidFill>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785786" y="1285864"/>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报警联动</a:t>
            </a:r>
            <a:endPar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285720" y="2000244"/>
            <a:ext cx="2786082" cy="3416320"/>
          </a:xfrm>
          <a:prstGeom prst="rect">
            <a:avLst/>
          </a:prstGeom>
        </p:spPr>
        <p:txBody>
          <a:bodyPr wrap="square">
            <a:spAutoFit/>
          </a:bodyPr>
          <a:lstStyle/>
          <a:p>
            <a:endParaRPr lang="en-US" altLang="zh-CN" dirty="0"/>
          </a:p>
          <a:p>
            <a:r>
              <a:rPr lang="zh-CN" altLang="en-US" dirty="0">
                <a:latin typeface="Calibri" panose="020F0502020204030204" pitchFamily="34" charset="0"/>
                <a:ea typeface="微软雅黑" panose="020B0503020204020204" pitchFamily="34" charset="-122"/>
                <a:sym typeface="Calibri" panose="020F0502020204030204" pitchFamily="34" charset="0"/>
              </a:rPr>
              <a:t>●全面的报警预案管理功能，报警后可联动视频预览、抓拍、平台声音报警、录像、锁定地图、弹窗等</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●多报警类型选择，紧急、</a:t>
            </a:r>
            <a:r>
              <a:rPr lang="en-US" altLang="zh-CN" dirty="0">
                <a:latin typeface="Calibri" panose="020F0502020204030204" pitchFamily="34" charset="0"/>
                <a:ea typeface="微软雅黑" panose="020B0503020204020204" pitchFamily="34" charset="-122"/>
                <a:sym typeface="Calibri" panose="020F0502020204030204" pitchFamily="34" charset="0"/>
              </a:rPr>
              <a:t>I/O</a:t>
            </a:r>
            <a:r>
              <a:rPr lang="zh-CN" altLang="en-US" dirty="0">
                <a:latin typeface="Calibri" panose="020F0502020204030204" pitchFamily="34" charset="0"/>
                <a:ea typeface="微软雅黑" panose="020B0503020204020204" pitchFamily="34" charset="-122"/>
                <a:sym typeface="Calibri" panose="020F0502020204030204" pitchFamily="34" charset="0"/>
              </a:rPr>
              <a:t>、电子围栏、超速</a:t>
            </a:r>
            <a:r>
              <a:rPr lang="en-US" altLang="zh-CN" dirty="0">
                <a:latin typeface="Calibri" panose="020F0502020204030204" pitchFamily="34" charset="0"/>
                <a:ea typeface="微软雅黑" panose="020B0503020204020204" pitchFamily="34" charset="-122"/>
                <a:sym typeface="Calibri" panose="020F0502020204030204" pitchFamily="34" charset="0"/>
              </a:rPr>
              <a:t>/</a:t>
            </a:r>
            <a:r>
              <a:rPr lang="zh-CN" altLang="en-US" dirty="0">
                <a:latin typeface="Calibri" panose="020F0502020204030204" pitchFamily="34" charset="0"/>
                <a:ea typeface="微软雅黑" panose="020B0503020204020204" pitchFamily="34" charset="-122"/>
                <a:sym typeface="Calibri" panose="020F0502020204030204" pitchFamily="34" charset="0"/>
              </a:rPr>
              <a:t>低速等</a:t>
            </a:r>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pic>
        <p:nvPicPr>
          <p:cNvPr id="2056" name="Picture 8"/>
          <p:cNvPicPr>
            <a:picLocks noChangeAspect="1" noChangeArrowheads="1"/>
          </p:cNvPicPr>
          <p:nvPr/>
        </p:nvPicPr>
        <p:blipFill>
          <a:blip r:embed="rId1"/>
          <a:srcRect/>
          <a:stretch>
            <a:fillRect/>
          </a:stretch>
        </p:blipFill>
        <p:spPr bwMode="auto">
          <a:xfrm>
            <a:off x="3428992" y="1285864"/>
            <a:ext cx="3167376" cy="3571900"/>
          </a:xfrm>
          <a:prstGeom prst="rect">
            <a:avLst/>
          </a:prstGeom>
          <a:ln>
            <a:noFill/>
          </a:ln>
          <a:effectLst>
            <a:outerShdw blurRad="190500" algn="tl" rotWithShape="0">
              <a:srgbClr val="000000">
                <a:alpha val="70000"/>
              </a:srgbClr>
            </a:outerShdw>
          </a:effectLst>
        </p:spPr>
      </p:pic>
      <p:pic>
        <p:nvPicPr>
          <p:cNvPr id="2058" name="Picture 10"/>
          <p:cNvPicPr>
            <a:picLocks noChangeAspect="1" noChangeArrowheads="1"/>
          </p:cNvPicPr>
          <p:nvPr/>
        </p:nvPicPr>
        <p:blipFill>
          <a:blip r:embed="rId2"/>
          <a:srcRect/>
          <a:stretch>
            <a:fillRect/>
          </a:stretch>
        </p:blipFill>
        <p:spPr bwMode="auto">
          <a:xfrm>
            <a:off x="6786578" y="1285864"/>
            <a:ext cx="1946914" cy="3643338"/>
          </a:xfrm>
          <a:prstGeom prst="rect">
            <a:avLst/>
          </a:prstGeom>
          <a:ln>
            <a:noFill/>
          </a:ln>
          <a:effectLst>
            <a:outerShdw blurRad="190500" algn="tl" rotWithShape="0">
              <a:srgbClr val="000000">
                <a:alpha val="70000"/>
              </a:srgbClr>
            </a:outerShdw>
          </a:effectLst>
        </p:spPr>
      </p:pic>
      <p:cxnSp>
        <p:nvCxnSpPr>
          <p:cNvPr id="98" name="直接连接符 97"/>
          <p:cNvCxnSpPr/>
          <p:nvPr/>
        </p:nvCxnSpPr>
        <p:spPr bwMode="auto">
          <a:xfrm rot="5400000">
            <a:off x="1286646" y="3071814"/>
            <a:ext cx="3856858"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6" name="直接连接符 85"/>
          <p:cNvCxnSpPr/>
          <p:nvPr/>
        </p:nvCxnSpPr>
        <p:spPr bwMode="auto">
          <a:xfrm>
            <a:off x="0" y="571484"/>
            <a:ext cx="9144000" cy="1588"/>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7" name="矩形 96"/>
          <p:cNvSpPr/>
          <p:nvPr/>
        </p:nvSpPr>
        <p:spPr bwMode="auto">
          <a:xfrm>
            <a:off x="642910" y="0"/>
            <a:ext cx="1714512" cy="35717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effectLst/>
                <a:latin typeface="Arial" panose="020B0604020202020204" pitchFamily="34" charset="0"/>
                <a:ea typeface="宋体" panose="02010600030101010101" pitchFamily="2" charset="-122"/>
              </a:rPr>
              <a:t>平台特点</a:t>
            </a:r>
            <a:endParaRPr kumimoji="0" lang="zh-CN" altLang="en-US" sz="2800" b="0" i="0" u="none" strike="noStrike" cap="none" normalizeH="0" baseline="0" dirty="0">
              <a:ln>
                <a:noFill/>
              </a:ln>
              <a:effectLst/>
              <a:latin typeface="Arial" panose="020B0604020202020204" pitchFamily="34" charset="0"/>
              <a:ea typeface="宋体" panose="02010600030101010101" pitchFamily="2" charset="-122"/>
            </a:endParaRPr>
          </a:p>
        </p:txBody>
      </p:sp>
      <p:sp>
        <p:nvSpPr>
          <p:cNvPr id="109" name="矩形 108"/>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sp>
        <p:nvSpPr>
          <p:cNvPr id="187" name="矩形 186"/>
          <p:cNvSpPr/>
          <p:nvPr/>
        </p:nvSpPr>
        <p:spPr bwMode="auto">
          <a:xfrm>
            <a:off x="785786" y="1214426"/>
            <a:ext cx="1857388" cy="50006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rPr>
              <a:t>电子地图</a:t>
            </a:r>
            <a:endParaRPr kumimoji="0" lang="zh-CN" altLang="en-US" sz="2800" b="0" i="0" u="none" strike="noStrike" cap="none" normalizeH="0" baseline="0" dirty="0">
              <a:ln>
                <a:noFill/>
              </a:ln>
              <a:solidFill>
                <a:schemeClr val="accent1">
                  <a:lumMod val="60000"/>
                  <a:lumOff val="40000"/>
                </a:schemeClr>
              </a:solidFill>
              <a:effectLst/>
              <a:latin typeface="Arial" panose="020B0604020202020204" pitchFamily="34" charset="0"/>
              <a:ea typeface="宋体" panose="02010600030101010101" pitchFamily="2" charset="-122"/>
            </a:endParaRPr>
          </a:p>
        </p:txBody>
      </p:sp>
      <p:grpSp>
        <p:nvGrpSpPr>
          <p:cNvPr id="2" name="Group 252"/>
          <p:cNvGrpSpPr/>
          <p:nvPr/>
        </p:nvGrpSpPr>
        <p:grpSpPr bwMode="auto">
          <a:xfrm>
            <a:off x="0" y="0"/>
            <a:ext cx="642910" cy="500046"/>
            <a:chOff x="0" y="0"/>
            <a:chExt cx="1358" cy="1030"/>
          </a:xfrm>
        </p:grpSpPr>
        <p:sp>
          <p:nvSpPr>
            <p:cNvPr id="99" name="Oval 101"/>
            <p:cNvSpPr>
              <a:spLocks noChangeArrowheads="1"/>
            </p:cNvSpPr>
            <p:nvPr/>
          </p:nvSpPr>
          <p:spPr bwMode="auto">
            <a:xfrm>
              <a:off x="118" y="0"/>
              <a:ext cx="1022" cy="1030"/>
            </a:xfrm>
            <a:prstGeom prst="ellipse">
              <a:avLst/>
            </a:prstGeom>
            <a:solidFill>
              <a:schemeClr val="tx2"/>
            </a:solidFill>
            <a:ln w="28575" cmpd="sng">
              <a:solidFill>
                <a:srgbClr val="EAEAEA"/>
              </a:solidFill>
              <a:round/>
            </a:ln>
          </p:spPr>
          <p:txBody>
            <a:bodyPr wrap="none" anchor="ctr"/>
            <a:lstStyle/>
            <a:p>
              <a:pPr algn="ctr"/>
              <a:endParaRPr lang="zh-CN" altLang="en-US" sz="1600"/>
            </a:p>
          </p:txBody>
        </p:sp>
        <p:grpSp>
          <p:nvGrpSpPr>
            <p:cNvPr id="3" name="Group 254"/>
            <p:cNvGrpSpPr/>
            <p:nvPr/>
          </p:nvGrpSpPr>
          <p:grpSpPr bwMode="auto">
            <a:xfrm rot="10082854">
              <a:off x="4" y="741"/>
              <a:ext cx="935" cy="227"/>
              <a:chOff x="-9" y="-1"/>
              <a:chExt cx="964" cy="233"/>
            </a:xfrm>
          </p:grpSpPr>
          <p:grpSp>
            <p:nvGrpSpPr>
              <p:cNvPr id="4" name="Group 255"/>
              <p:cNvGrpSpPr/>
              <p:nvPr/>
            </p:nvGrpSpPr>
            <p:grpSpPr bwMode="auto">
              <a:xfrm rot="-9970459" flipH="1" flipV="1">
                <a:off x="-9" y="-1"/>
                <a:ext cx="964" cy="233"/>
                <a:chOff x="-3" y="0"/>
                <a:chExt cx="900" cy="235"/>
              </a:xfrm>
            </p:grpSpPr>
            <p:grpSp>
              <p:nvGrpSpPr>
                <p:cNvPr id="5" name="Group 256"/>
                <p:cNvGrpSpPr/>
                <p:nvPr/>
              </p:nvGrpSpPr>
              <p:grpSpPr bwMode="auto">
                <a:xfrm>
                  <a:off x="-3" y="0"/>
                  <a:ext cx="742" cy="186"/>
                  <a:chOff x="-4" y="0"/>
                  <a:chExt cx="1118" cy="279"/>
                </a:xfrm>
              </p:grpSpPr>
              <p:sp>
                <p:nvSpPr>
                  <p:cNvPr id="224" name="AutoShape 10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5" name="AutoShape 10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6" name="AutoShape 10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7" name="AutoShape 10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6" name="Group 261"/>
                <p:cNvGrpSpPr/>
                <p:nvPr/>
              </p:nvGrpSpPr>
              <p:grpSpPr bwMode="auto">
                <a:xfrm rot="1353540">
                  <a:off x="155" y="49"/>
                  <a:ext cx="742" cy="186"/>
                  <a:chOff x="-4" y="0"/>
                  <a:chExt cx="1118" cy="279"/>
                </a:xfrm>
              </p:grpSpPr>
              <p:sp>
                <p:nvSpPr>
                  <p:cNvPr id="220" name="AutoShape 11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1" name="AutoShape 11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2" name="AutoShape 11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23" name="AutoShape 11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nvGrpSpPr>
              <p:cNvPr id="7" name="Group 266"/>
              <p:cNvGrpSpPr/>
              <p:nvPr/>
            </p:nvGrpSpPr>
            <p:grpSpPr bwMode="auto">
              <a:xfrm rot="-9970459" flipH="1" flipV="1">
                <a:off x="80" y="20"/>
                <a:ext cx="788" cy="191"/>
                <a:chOff x="-3" y="0"/>
                <a:chExt cx="900" cy="235"/>
              </a:xfrm>
            </p:grpSpPr>
            <p:grpSp>
              <p:nvGrpSpPr>
                <p:cNvPr id="8" name="Group 267"/>
                <p:cNvGrpSpPr/>
                <p:nvPr/>
              </p:nvGrpSpPr>
              <p:grpSpPr bwMode="auto">
                <a:xfrm>
                  <a:off x="-3" y="0"/>
                  <a:ext cx="742" cy="186"/>
                  <a:chOff x="-4" y="0"/>
                  <a:chExt cx="1118" cy="279"/>
                </a:xfrm>
              </p:grpSpPr>
              <p:sp>
                <p:nvSpPr>
                  <p:cNvPr id="214" name="AutoShape 116"/>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5" name="AutoShape 117"/>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6" name="AutoShape 118"/>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7" name="AutoShape 119"/>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grpSp>
            <p:grpSp>
              <p:nvGrpSpPr>
                <p:cNvPr id="9" name="Group 272"/>
                <p:cNvGrpSpPr/>
                <p:nvPr/>
              </p:nvGrpSpPr>
              <p:grpSpPr bwMode="auto">
                <a:xfrm rot="1353540">
                  <a:off x="155" y="49"/>
                  <a:ext cx="742" cy="186"/>
                  <a:chOff x="-4" y="0"/>
                  <a:chExt cx="1118" cy="279"/>
                </a:xfrm>
              </p:grpSpPr>
              <p:sp>
                <p:nvSpPr>
                  <p:cNvPr id="210" name="AutoShape 121"/>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1" name="AutoShape 122"/>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2" name="AutoShape 123"/>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vert="eaVert" wrap="none" anchor="ctr"/>
                  <a:lstStyle/>
                  <a:p>
                    <a:pPr algn="ctr"/>
                    <a:endParaRPr lang="zh-CN" altLang="en-US" sz="1600"/>
                  </a:p>
                </p:txBody>
              </p:sp>
              <p:sp>
                <p:nvSpPr>
                  <p:cNvPr id="213" name="AutoShape 124"/>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wrap="none" anchor="ctr"/>
                  <a:lstStyle/>
                  <a:p>
                    <a:pPr algn="ctr"/>
                    <a:endParaRPr lang="zh-CN" altLang="en-US" sz="1600"/>
                  </a:p>
                </p:txBody>
              </p:sp>
            </p:grpSp>
          </p:grpSp>
        </p:grpSp>
        <p:grpSp>
          <p:nvGrpSpPr>
            <p:cNvPr id="10" name="Group 277"/>
            <p:cNvGrpSpPr/>
            <p:nvPr/>
          </p:nvGrpSpPr>
          <p:grpSpPr bwMode="auto">
            <a:xfrm rot="-232145">
              <a:off x="359" y="67"/>
              <a:ext cx="963" cy="243"/>
              <a:chOff x="-15" y="-4"/>
              <a:chExt cx="994" cy="257"/>
            </a:xfrm>
          </p:grpSpPr>
          <p:grpSp>
            <p:nvGrpSpPr>
              <p:cNvPr id="11" name="Group 278"/>
              <p:cNvGrpSpPr/>
              <p:nvPr/>
            </p:nvGrpSpPr>
            <p:grpSpPr bwMode="auto">
              <a:xfrm rot="513316">
                <a:off x="-15" y="-4"/>
                <a:ext cx="964" cy="233"/>
                <a:chOff x="-9" y="-1"/>
                <a:chExt cx="964" cy="233"/>
              </a:xfrm>
            </p:grpSpPr>
            <p:grpSp>
              <p:nvGrpSpPr>
                <p:cNvPr id="12" name="Group 279"/>
                <p:cNvGrpSpPr/>
                <p:nvPr/>
              </p:nvGrpSpPr>
              <p:grpSpPr bwMode="auto">
                <a:xfrm rot="-9970459" flipH="1" flipV="1">
                  <a:off x="-9" y="-1"/>
                  <a:ext cx="964" cy="233"/>
                  <a:chOff x="-3" y="0"/>
                  <a:chExt cx="900" cy="235"/>
                </a:xfrm>
              </p:grpSpPr>
              <p:grpSp>
                <p:nvGrpSpPr>
                  <p:cNvPr id="13" name="Group 280"/>
                  <p:cNvGrpSpPr/>
                  <p:nvPr/>
                </p:nvGrpSpPr>
                <p:grpSpPr bwMode="auto">
                  <a:xfrm>
                    <a:off x="-3" y="0"/>
                    <a:ext cx="742" cy="186"/>
                    <a:chOff x="-4" y="0"/>
                    <a:chExt cx="1118" cy="279"/>
                  </a:xfrm>
                </p:grpSpPr>
                <p:sp>
                  <p:nvSpPr>
                    <p:cNvPr id="202" name="AutoShape 129"/>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3" name="AutoShape 130"/>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4" name="AutoShape 131"/>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205" name="AutoShape 132"/>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4" name="Group 285"/>
                  <p:cNvGrpSpPr/>
                  <p:nvPr/>
                </p:nvGrpSpPr>
                <p:grpSpPr bwMode="auto">
                  <a:xfrm rot="1353540">
                    <a:off x="155" y="49"/>
                    <a:ext cx="742" cy="186"/>
                    <a:chOff x="-4" y="0"/>
                    <a:chExt cx="1118" cy="279"/>
                  </a:xfrm>
                </p:grpSpPr>
                <p:sp>
                  <p:nvSpPr>
                    <p:cNvPr id="198" name="AutoShape 134"/>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9" name="AutoShape 135"/>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0" name="AutoShape 136"/>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201" name="AutoShape 137"/>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nvGrpSpPr>
                <p:cNvPr id="15" name="Group 290"/>
                <p:cNvGrpSpPr/>
                <p:nvPr/>
              </p:nvGrpSpPr>
              <p:grpSpPr bwMode="auto">
                <a:xfrm rot="-9970459" flipH="1" flipV="1">
                  <a:off x="80" y="20"/>
                  <a:ext cx="788" cy="191"/>
                  <a:chOff x="-3" y="0"/>
                  <a:chExt cx="900" cy="235"/>
                </a:xfrm>
              </p:grpSpPr>
              <p:grpSp>
                <p:nvGrpSpPr>
                  <p:cNvPr id="16" name="Group 291"/>
                  <p:cNvGrpSpPr/>
                  <p:nvPr/>
                </p:nvGrpSpPr>
                <p:grpSpPr bwMode="auto">
                  <a:xfrm>
                    <a:off x="-3" y="0"/>
                    <a:ext cx="742" cy="186"/>
                    <a:chOff x="-4" y="0"/>
                    <a:chExt cx="1118" cy="279"/>
                  </a:xfrm>
                </p:grpSpPr>
                <p:sp>
                  <p:nvSpPr>
                    <p:cNvPr id="192" name="AutoShape 140"/>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3" name="AutoShape 141"/>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4" name="AutoShape 142"/>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95" name="AutoShape 143"/>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grpSp>
              <p:grpSp>
                <p:nvGrpSpPr>
                  <p:cNvPr id="17" name="Group 296"/>
                  <p:cNvGrpSpPr/>
                  <p:nvPr/>
                </p:nvGrpSpPr>
                <p:grpSpPr bwMode="auto">
                  <a:xfrm rot="1353540">
                    <a:off x="155" y="49"/>
                    <a:ext cx="742" cy="186"/>
                    <a:chOff x="-4" y="0"/>
                    <a:chExt cx="1118" cy="279"/>
                  </a:xfrm>
                </p:grpSpPr>
                <p:sp>
                  <p:nvSpPr>
                    <p:cNvPr id="188" name="AutoShape 145"/>
                    <p:cNvSpPr>
                      <a:spLocks noChangeArrowheads="1"/>
                    </p:cNvSpPr>
                    <p:nvPr/>
                  </p:nvSpPr>
                  <p:spPr bwMode="auto">
                    <a:xfrm rot="5263130">
                      <a:off x="290" y="-294"/>
                      <a:ext cx="227" cy="816"/>
                    </a:xfrm>
                    <a:prstGeom prst="moon">
                      <a:avLst>
                        <a:gd name="adj" fmla="val 49773"/>
                      </a:avLst>
                    </a:prstGeom>
                    <a:solidFill>
                      <a:srgbClr val="FFFFFF">
                        <a:alpha val="3999"/>
                      </a:srgbClr>
                    </a:solidFill>
                    <a:ln w="9525">
                      <a:noFill/>
                      <a:miter lim="800000"/>
                    </a:ln>
                  </p:spPr>
                  <p:txBody>
                    <a:bodyPr rot="10800000" vert="eaVert" wrap="none" anchor="ctr"/>
                    <a:lstStyle/>
                    <a:p>
                      <a:pPr algn="ctr"/>
                      <a:endParaRPr lang="zh-CN" altLang="en-US" sz="1600"/>
                    </a:p>
                  </p:txBody>
                </p:sp>
                <p:sp>
                  <p:nvSpPr>
                    <p:cNvPr id="189" name="AutoShape 146"/>
                    <p:cNvSpPr>
                      <a:spLocks noChangeArrowheads="1"/>
                    </p:cNvSpPr>
                    <p:nvPr/>
                  </p:nvSpPr>
                  <p:spPr bwMode="auto">
                    <a:xfrm rot="6078281">
                      <a:off x="426" y="-294"/>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0" name="AutoShape 147"/>
                    <p:cNvSpPr>
                      <a:spLocks noChangeArrowheads="1"/>
                    </p:cNvSpPr>
                    <p:nvPr/>
                  </p:nvSpPr>
                  <p:spPr bwMode="auto">
                    <a:xfrm rot="6373927">
                      <a:off x="502" y="-27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sp>
                  <p:nvSpPr>
                    <p:cNvPr id="191" name="AutoShape 148"/>
                    <p:cNvSpPr>
                      <a:spLocks noChangeArrowheads="1"/>
                    </p:cNvSpPr>
                    <p:nvPr/>
                  </p:nvSpPr>
                  <p:spPr bwMode="auto">
                    <a:xfrm rot="6906312">
                      <a:off x="592" y="-242"/>
                      <a:ext cx="227" cy="816"/>
                    </a:xfrm>
                    <a:prstGeom prst="moon">
                      <a:avLst>
                        <a:gd name="adj" fmla="val 49773"/>
                      </a:avLst>
                    </a:prstGeom>
                    <a:solidFill>
                      <a:srgbClr val="FFFFFF">
                        <a:alpha val="3999"/>
                      </a:srgbClr>
                    </a:solidFill>
                    <a:ln w="9525">
                      <a:noFill/>
                      <a:miter lim="800000"/>
                    </a:ln>
                  </p:spPr>
                  <p:txBody>
                    <a:bodyPr rot="10800000" wrap="none" anchor="ctr"/>
                    <a:lstStyle/>
                    <a:p>
                      <a:pPr algn="ctr"/>
                      <a:endParaRPr lang="zh-CN" altLang="en-US" sz="1600"/>
                    </a:p>
                  </p:txBody>
                </p:sp>
              </p:grpSp>
            </p:grpSp>
          </p:grpSp>
          <p:grpSp>
            <p:nvGrpSpPr>
              <p:cNvPr id="18" name="Group 301"/>
              <p:cNvGrpSpPr/>
              <p:nvPr/>
            </p:nvGrpSpPr>
            <p:grpSpPr bwMode="auto">
              <a:xfrm rot="513316">
                <a:off x="15" y="20"/>
                <a:ext cx="964" cy="233"/>
                <a:chOff x="-9" y="-1"/>
                <a:chExt cx="964" cy="233"/>
              </a:xfrm>
            </p:grpSpPr>
            <p:grpSp>
              <p:nvGrpSpPr>
                <p:cNvPr id="19" name="Group 302"/>
                <p:cNvGrpSpPr/>
                <p:nvPr/>
              </p:nvGrpSpPr>
              <p:grpSpPr bwMode="auto">
                <a:xfrm rot="-9970459" flipH="1" flipV="1">
                  <a:off x="-9" y="-1"/>
                  <a:ext cx="964" cy="233"/>
                  <a:chOff x="-3" y="0"/>
                  <a:chExt cx="900" cy="235"/>
                </a:xfrm>
              </p:grpSpPr>
              <p:grpSp>
                <p:nvGrpSpPr>
                  <p:cNvPr id="20" name="Group 303"/>
                  <p:cNvGrpSpPr/>
                  <p:nvPr/>
                </p:nvGrpSpPr>
                <p:grpSpPr bwMode="auto">
                  <a:xfrm>
                    <a:off x="-3" y="0"/>
                    <a:ext cx="742" cy="186"/>
                    <a:chOff x="-4" y="0"/>
                    <a:chExt cx="1118" cy="279"/>
                  </a:xfrm>
                </p:grpSpPr>
                <p:sp>
                  <p:nvSpPr>
                    <p:cNvPr id="154" name="AutoShape 152"/>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55" name="AutoShape 153"/>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4" name="AutoShape 154"/>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65" name="AutoShape 155"/>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1" name="Group 308"/>
                  <p:cNvGrpSpPr/>
                  <p:nvPr/>
                </p:nvGrpSpPr>
                <p:grpSpPr bwMode="auto">
                  <a:xfrm rot="1353540">
                    <a:off x="155" y="49"/>
                    <a:ext cx="742" cy="186"/>
                    <a:chOff x="-4" y="0"/>
                    <a:chExt cx="1118" cy="279"/>
                  </a:xfrm>
                </p:grpSpPr>
                <p:sp>
                  <p:nvSpPr>
                    <p:cNvPr id="145" name="AutoShape 157"/>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46" name="AutoShape 158"/>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7" name="AutoShape 159"/>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48" name="AutoShape 160"/>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nvGrpSpPr>
                <p:cNvPr id="22" name="Group 313"/>
                <p:cNvGrpSpPr/>
                <p:nvPr/>
              </p:nvGrpSpPr>
              <p:grpSpPr bwMode="auto">
                <a:xfrm rot="-9970459" flipH="1" flipV="1">
                  <a:off x="80" y="20"/>
                  <a:ext cx="788" cy="191"/>
                  <a:chOff x="-3" y="0"/>
                  <a:chExt cx="900" cy="235"/>
                </a:xfrm>
              </p:grpSpPr>
              <p:grpSp>
                <p:nvGrpSpPr>
                  <p:cNvPr id="23" name="Group 314"/>
                  <p:cNvGrpSpPr/>
                  <p:nvPr/>
                </p:nvGrpSpPr>
                <p:grpSpPr bwMode="auto">
                  <a:xfrm>
                    <a:off x="-3" y="0"/>
                    <a:ext cx="742" cy="186"/>
                    <a:chOff x="-4" y="0"/>
                    <a:chExt cx="1118" cy="279"/>
                  </a:xfrm>
                </p:grpSpPr>
                <p:sp>
                  <p:nvSpPr>
                    <p:cNvPr id="126" name="AutoShape 163"/>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7" name="AutoShape 164"/>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1" name="AutoShape 165"/>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33" name="AutoShape 166"/>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grpSp>
              <p:grpSp>
                <p:nvGrpSpPr>
                  <p:cNvPr id="24" name="Group 319"/>
                  <p:cNvGrpSpPr/>
                  <p:nvPr/>
                </p:nvGrpSpPr>
                <p:grpSpPr bwMode="auto">
                  <a:xfrm rot="1353540">
                    <a:off x="155" y="49"/>
                    <a:ext cx="742" cy="186"/>
                    <a:chOff x="-4" y="0"/>
                    <a:chExt cx="1118" cy="279"/>
                  </a:xfrm>
                </p:grpSpPr>
                <p:sp>
                  <p:nvSpPr>
                    <p:cNvPr id="122" name="AutoShape 168"/>
                    <p:cNvSpPr>
                      <a:spLocks noChangeArrowheads="1"/>
                    </p:cNvSpPr>
                    <p:nvPr/>
                  </p:nvSpPr>
                  <p:spPr bwMode="auto">
                    <a:xfrm rot="5263130">
                      <a:off x="290" y="-294"/>
                      <a:ext cx="227" cy="816"/>
                    </a:xfrm>
                    <a:prstGeom prst="moon">
                      <a:avLst>
                        <a:gd name="adj" fmla="val 49773"/>
                      </a:avLst>
                    </a:prstGeom>
                    <a:solidFill>
                      <a:srgbClr val="FFFFFF">
                        <a:alpha val="1999"/>
                      </a:srgbClr>
                    </a:solidFill>
                    <a:ln w="9525">
                      <a:noFill/>
                      <a:miter lim="800000"/>
                    </a:ln>
                  </p:spPr>
                  <p:txBody>
                    <a:bodyPr rot="10800000" vert="eaVert" wrap="none" anchor="ctr"/>
                    <a:lstStyle/>
                    <a:p>
                      <a:pPr algn="ctr"/>
                      <a:endParaRPr lang="zh-CN" altLang="en-US" sz="1600"/>
                    </a:p>
                  </p:txBody>
                </p:sp>
                <p:sp>
                  <p:nvSpPr>
                    <p:cNvPr id="123" name="AutoShape 169"/>
                    <p:cNvSpPr>
                      <a:spLocks noChangeArrowheads="1"/>
                    </p:cNvSpPr>
                    <p:nvPr/>
                  </p:nvSpPr>
                  <p:spPr bwMode="auto">
                    <a:xfrm rot="6078281">
                      <a:off x="426" y="-294"/>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4" name="AutoShape 170"/>
                    <p:cNvSpPr>
                      <a:spLocks noChangeArrowheads="1"/>
                    </p:cNvSpPr>
                    <p:nvPr/>
                  </p:nvSpPr>
                  <p:spPr bwMode="auto">
                    <a:xfrm rot="6373927">
                      <a:off x="502" y="-27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sp>
                  <p:nvSpPr>
                    <p:cNvPr id="125" name="AutoShape 171"/>
                    <p:cNvSpPr>
                      <a:spLocks noChangeArrowheads="1"/>
                    </p:cNvSpPr>
                    <p:nvPr/>
                  </p:nvSpPr>
                  <p:spPr bwMode="auto">
                    <a:xfrm rot="6906312">
                      <a:off x="592" y="-242"/>
                      <a:ext cx="227" cy="816"/>
                    </a:xfrm>
                    <a:prstGeom prst="moon">
                      <a:avLst>
                        <a:gd name="adj" fmla="val 49773"/>
                      </a:avLst>
                    </a:prstGeom>
                    <a:solidFill>
                      <a:srgbClr val="FFFFFF">
                        <a:alpha val="1999"/>
                      </a:srgbClr>
                    </a:solidFill>
                    <a:ln w="9525">
                      <a:noFill/>
                      <a:miter lim="800000"/>
                    </a:ln>
                  </p:spPr>
                  <p:txBody>
                    <a:bodyPr rot="10800000" wrap="none" anchor="ctr"/>
                    <a:lstStyle/>
                    <a:p>
                      <a:pPr algn="ctr"/>
                      <a:endParaRPr lang="zh-CN" altLang="en-US" sz="1600"/>
                    </a:p>
                  </p:txBody>
                </p:sp>
              </p:grpSp>
            </p:grpSp>
          </p:grpSp>
        </p:grpSp>
      </p:grpSp>
      <p:sp>
        <p:nvSpPr>
          <p:cNvPr id="228" name="Text Box 22"/>
          <p:cNvSpPr txBox="1">
            <a:spLocks noChangeArrowheads="1"/>
          </p:cNvSpPr>
          <p:nvPr/>
        </p:nvSpPr>
        <p:spPr bwMode="auto">
          <a:xfrm>
            <a:off x="0" y="0"/>
            <a:ext cx="571472" cy="461665"/>
          </a:xfrm>
          <a:prstGeom prst="rect">
            <a:avLst/>
          </a:prstGeom>
          <a:noFill/>
          <a:ln w="9525">
            <a:noFill/>
            <a:miter lim="800000"/>
          </a:ln>
        </p:spPr>
        <p:txBody>
          <a:bodyPr wrap="square">
            <a:spAutoFit/>
          </a:bodyPr>
          <a:lstStyle/>
          <a:p>
            <a:pPr algn="ctr">
              <a:spcBef>
                <a:spcPct val="50000"/>
              </a:spcBef>
            </a:pPr>
            <a:r>
              <a:rPr lang="en-US" sz="2400" i="1" dirty="0">
                <a:solidFill>
                  <a:schemeClr val="bg1"/>
                </a:solidFill>
                <a:cs typeface="Arial" panose="020B0604020202020204" pitchFamily="34" charset="0"/>
              </a:rPr>
              <a:t>5</a:t>
            </a:r>
            <a:endParaRPr lang="en-US" sz="2400" i="1" dirty="0">
              <a:solidFill>
                <a:schemeClr val="bg1"/>
              </a:solidFill>
              <a:cs typeface="Arial" panose="020B0604020202020204" pitchFamily="34" charset="0"/>
            </a:endParaRPr>
          </a:p>
        </p:txBody>
      </p:sp>
      <p:sp>
        <p:nvSpPr>
          <p:cNvPr id="232" name="矩形 231"/>
          <p:cNvSpPr/>
          <p:nvPr/>
        </p:nvSpPr>
        <p:spPr>
          <a:xfrm>
            <a:off x="285720" y="1785930"/>
            <a:ext cx="2786082" cy="3969385"/>
          </a:xfrm>
          <a:prstGeom prst="rect">
            <a:avLst/>
          </a:prstGeom>
        </p:spPr>
        <p:txBody>
          <a:bodyPr wrap="square">
            <a:spAutoFit/>
          </a:bodyPr>
          <a:lstStyle/>
          <a:p>
            <a:endParaRPr lang="en-US" altLang="zh-CN" dirty="0"/>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zh-CN" altLang="en-US" dirty="0">
                <a:latin typeface="宋体" panose="02010600030101010101" pitchFamily="2" charset="-122"/>
              </a:rPr>
              <a:t>采用百度</a:t>
            </a:r>
            <a:r>
              <a:rPr lang="en-US" altLang="zh-CN" dirty="0">
                <a:latin typeface="宋体" panose="02010600030101010101" pitchFamily="2" charset="-122"/>
              </a:rPr>
              <a:t>/GOOGLE</a:t>
            </a:r>
            <a:r>
              <a:rPr lang="zh-CN" altLang="en-US" dirty="0">
                <a:latin typeface="宋体" panose="02010600030101010101" pitchFamily="2" charset="-122"/>
              </a:rPr>
              <a:t>地图直观展现，并提供</a:t>
            </a:r>
            <a:r>
              <a:rPr lang="en-US" altLang="zh-CN" dirty="0">
                <a:latin typeface="宋体" panose="02010600030101010101" pitchFamily="2" charset="-122"/>
              </a:rPr>
              <a:t>24</a:t>
            </a:r>
            <a:r>
              <a:rPr lang="zh-CN" altLang="en-US" dirty="0">
                <a:latin typeface="宋体" panose="02010600030101010101" pitchFamily="2" charset="-122"/>
              </a:rPr>
              <a:t>小时无间断的车辆状态在线服务</a:t>
            </a:r>
            <a:endParaRPr lang="en-US" altLang="zh-CN" dirty="0">
              <a:latin typeface="宋体" panose="02010600030101010101" pitchFamily="2" charset="-122"/>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en-US" altLang="zh-CN" dirty="0"/>
              <a:t> </a:t>
            </a:r>
            <a:r>
              <a:rPr lang="en-US" dirty="0"/>
              <a:t>GPS/BD</a:t>
            </a:r>
            <a:r>
              <a:rPr lang="zh-CN" altLang="en-US" dirty="0"/>
              <a:t>信息，车辆实时状态显示，紧急锁定，跟踪</a:t>
            </a:r>
            <a:endParaRPr lang="en-US" altLang="zh-CN" dirty="0"/>
          </a:p>
          <a:p>
            <a:endParaRPr lang="en-US" altLang="zh-CN" dirty="0"/>
          </a:p>
          <a:p>
            <a:endParaRPr lang="en-US" altLang="zh-CN" dirty="0"/>
          </a:p>
          <a:p>
            <a:r>
              <a:rPr lang="zh-CN" altLang="en-US" dirty="0">
                <a:latin typeface="Calibri" panose="020F0502020204030204" pitchFamily="34" charset="0"/>
                <a:ea typeface="微软雅黑" panose="020B0503020204020204" pitchFamily="34" charset="-122"/>
                <a:sym typeface="Calibri" panose="020F0502020204030204" pitchFamily="34" charset="0"/>
              </a:rPr>
              <a:t>●</a:t>
            </a:r>
            <a:r>
              <a:rPr lang="zh-CN" altLang="en-US" dirty="0"/>
              <a:t>支持卫星地图</a:t>
            </a:r>
            <a:endParaRPr lang="zh-CN" altLang="en-US" dirty="0"/>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en-US" altLang="zh-CN" dirty="0">
              <a:latin typeface="Calibri" panose="020F0502020204030204" pitchFamily="34" charset="0"/>
              <a:ea typeface="微软雅黑" panose="020B0503020204020204" pitchFamily="34" charset="-122"/>
              <a:sym typeface="Calibri" panose="020F0502020204030204" pitchFamily="34" charset="0"/>
            </a:endParaRPr>
          </a:p>
          <a:p>
            <a:endParaRPr lang="zh-CN" altLang="en-US" dirty="0"/>
          </a:p>
        </p:txBody>
      </p:sp>
      <p:cxnSp>
        <p:nvCxnSpPr>
          <p:cNvPr id="98" name="直接连接符 97"/>
          <p:cNvCxnSpPr/>
          <p:nvPr/>
        </p:nvCxnSpPr>
        <p:spPr bwMode="auto">
          <a:xfrm rot="5400000">
            <a:off x="1071935" y="3142855"/>
            <a:ext cx="4286280" cy="794"/>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3074" name="Picture 2"/>
          <p:cNvPicPr>
            <a:picLocks noChangeAspect="1" noChangeArrowheads="1"/>
          </p:cNvPicPr>
          <p:nvPr/>
        </p:nvPicPr>
        <p:blipFill>
          <a:blip r:embed="rId1"/>
          <a:srcRect/>
          <a:stretch>
            <a:fillRect/>
          </a:stretch>
        </p:blipFill>
        <p:spPr bwMode="auto">
          <a:xfrm>
            <a:off x="3786182" y="1000112"/>
            <a:ext cx="4643470" cy="2134429"/>
          </a:xfrm>
          <a:prstGeom prst="rect">
            <a:avLst/>
          </a:prstGeom>
          <a:ln>
            <a:noFill/>
          </a:ln>
          <a:effectLst>
            <a:outerShdw blurRad="292100" dist="139700" dir="2700000" algn="tl" rotWithShape="0">
              <a:srgbClr val="333333">
                <a:alpha val="65000"/>
              </a:srgbClr>
            </a:outerShdw>
          </a:effectLst>
        </p:spPr>
      </p:pic>
      <p:pic>
        <p:nvPicPr>
          <p:cNvPr id="3075" name="Picture 3"/>
          <p:cNvPicPr>
            <a:picLocks noChangeAspect="1" noChangeArrowheads="1"/>
          </p:cNvPicPr>
          <p:nvPr/>
        </p:nvPicPr>
        <p:blipFill>
          <a:blip r:embed="rId2"/>
          <a:srcRect/>
          <a:stretch>
            <a:fillRect/>
          </a:stretch>
        </p:blipFill>
        <p:spPr bwMode="auto">
          <a:xfrm>
            <a:off x="3786182" y="3357566"/>
            <a:ext cx="4643470" cy="1928826"/>
          </a:xfrm>
          <a:prstGeom prst="rect">
            <a:avLst/>
          </a:prstGeom>
          <a:ln>
            <a:noFill/>
          </a:ln>
          <a:effectLst>
            <a:outerShdw blurRad="292100" dist="139700" dir="2700000" algn="tl" rotWithShape="0">
              <a:srgbClr val="333333">
                <a:alpha val="65000"/>
              </a:srgbClr>
            </a:outerShdw>
          </a:effectLst>
        </p:spPr>
      </p:pic>
      <p:cxnSp>
        <p:nvCxnSpPr>
          <p:cNvPr id="87" name="直接连接符 86"/>
          <p:cNvCxnSpPr/>
          <p:nvPr/>
        </p:nvCxnSpPr>
        <p:spPr bwMode="auto">
          <a:xfrm>
            <a:off x="3786182" y="3214690"/>
            <a:ext cx="4643470" cy="1588"/>
          </a:xfrm>
          <a:prstGeom prst="line">
            <a:avLst/>
          </a:prstGeom>
          <a:ln>
            <a:solidFill>
              <a:srgbClr val="00B050"/>
            </a:solidFill>
            <a:headEnd type="none" w="med" len="med"/>
            <a:tailEnd type="none" w="med" len="med"/>
          </a:ln>
        </p:spPr>
        <p:style>
          <a:lnRef idx="2">
            <a:schemeClr val="accent6"/>
          </a:lnRef>
          <a:fillRef idx="0">
            <a:schemeClr val="accent6"/>
          </a:fillRef>
          <a:effectRef idx="1">
            <a:schemeClr val="accent6"/>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0">
          <a:blip r:embed="rId1">
            <a:lum/>
          </a:blip>
          <a:srcRect/>
          <a:stretch>
            <a:fillRect t="-6000" b="-6000"/>
          </a:stretch>
        </a:blipFill>
        <a:effectLst/>
      </p:bgPr>
    </p:bg>
    <p:spTree>
      <p:nvGrpSpPr>
        <p:cNvPr id="1" name=""/>
        <p:cNvGrpSpPr/>
        <p:nvPr/>
      </p:nvGrpSpPr>
      <p:grpSpPr>
        <a:xfrm>
          <a:off x="0" y="0"/>
          <a:ext cx="0" cy="0"/>
          <a:chOff x="0" y="0"/>
          <a:chExt cx="0" cy="0"/>
        </a:xfrm>
      </p:grpSpPr>
      <p:sp>
        <p:nvSpPr>
          <p:cNvPr id="32" name="矩形 31"/>
          <p:cNvSpPr/>
          <p:nvPr/>
        </p:nvSpPr>
        <p:spPr>
          <a:xfrm>
            <a:off x="3643306" y="2214558"/>
            <a:ext cx="2733441" cy="1107996"/>
          </a:xfrm>
          <a:prstGeom prst="rect">
            <a:avLst/>
          </a:prstGeom>
          <a:noFill/>
          <a:ln>
            <a:noFill/>
          </a:ln>
        </p:spPr>
        <p:txBody>
          <a:bodyPr wrap="none" lIns="91440" tIns="45720" rIns="91440" bIns="45720">
            <a:spAutoFit/>
            <a:scene3d>
              <a:camera prst="orthographicFront"/>
              <a:lightRig rig="threePt" dir="t"/>
            </a:scene3d>
            <a:sp3d extrusionH="57150">
              <a:bevelT w="50800" h="38100" prst="riblet"/>
            </a:sp3d>
          </a:bodyPr>
          <a:lstStyle/>
          <a:p>
            <a:pPr algn="ctr"/>
            <a:r>
              <a:rPr lang="zh-CN" altLang="en-US" sz="6600" b="1" cap="all" dirty="0">
                <a:ln w="9000" cmpd="sng">
                  <a:solidFill>
                    <a:srgbClr val="7030A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101600">
                    <a:schemeClr val="accent3">
                      <a:satMod val="175000"/>
                      <a:alpha val="40000"/>
                    </a:schemeClr>
                  </a:glow>
                  <a:reflection blurRad="12700" stA="28000" endPos="45000" dist="1000" dir="5400000" sy="-100000" algn="bl" rotWithShape="0"/>
                </a:effectLst>
                <a:latin typeface="宋体" panose="02010600030101010101" pitchFamily="2" charset="-122"/>
              </a:rPr>
              <a:t>谢谢！</a:t>
            </a:r>
            <a:endParaRPr lang="zh-CN" altLang="en-US" sz="6600" b="1" cap="all" dirty="0">
              <a:ln w="9000" cmpd="sng">
                <a:solidFill>
                  <a:srgbClr val="7030A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101600">
                  <a:schemeClr val="accent3">
                    <a:satMod val="175000"/>
                    <a:alpha val="40000"/>
                  </a:schemeClr>
                </a:glow>
                <a:reflection blurRad="12700" stA="28000" endPos="45000" dist="1000" dir="5400000" sy="-100000" algn="bl" rotWithShape="0"/>
              </a:effectLst>
              <a:latin typeface="宋体" panose="02010600030101010101" pitchFamily="2" charset="-122"/>
            </a:endParaRPr>
          </a:p>
        </p:txBody>
      </p:sp>
      <p:sp>
        <p:nvSpPr>
          <p:cNvPr id="33" name="矩形 32"/>
          <p:cNvSpPr/>
          <p:nvPr/>
        </p:nvSpPr>
        <p:spPr bwMode="auto">
          <a:xfrm>
            <a:off x="7143768" y="5429268"/>
            <a:ext cx="2000232" cy="285732"/>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r>
              <a:rPr kumimoji="0" lang="en-US" altLang="zh-CN" sz="1200" b="0" i="1" u="none" strike="noStrike" cap="none" normalizeH="0" baseline="0" dirty="0">
                <a:ln>
                  <a:noFill/>
                </a:ln>
                <a:effectLst/>
                <a:latin typeface="Arial" panose="020B0604020202020204" pitchFamily="34" charset="0"/>
                <a:ea typeface="宋体" panose="02010600030101010101" pitchFamily="2" charset="-122"/>
              </a:rPr>
              <a:t> </a:t>
            </a:r>
            <a:endParaRPr kumimoji="0" lang="zh-CN" altLang="en-US" sz="1200" b="0" i="1" u="none" strike="noStrike" cap="none" normalizeH="0" baseline="0" dirty="0">
              <a:ln>
                <a:noFill/>
              </a:ln>
              <a:effectLst/>
              <a:latin typeface="Arial" panose="020B060402020202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p14:dur="9"/>
    </mc:Choice>
    <mc:Fallback>
      <p:transition/>
    </mc:Fallback>
  </mc:AlternateContent>
</p:sld>
</file>

<file path=ppt/tags/tag1.xml><?xml version="1.0" encoding="utf-8"?>
<p:tagLst xmlns:p="http://schemas.openxmlformats.org/presentationml/2006/main">
  <p:tag name="TIMING" val="|8.4|1.6"/>
</p:tagLst>
</file>

<file path=ppt/theme/theme1.xml><?xml version="1.0" encoding="utf-8"?>
<a:theme xmlns:a="http://schemas.openxmlformats.org/drawingml/2006/main" name="2_ruideppt">
  <a:themeElements>
    <a:clrScheme name="2_ruideppt 2">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fontScheme name="2_ruideppt">
      <a:majorFont>
        <a:latin typeface="Arial"/>
        <a:ea typeface="黑体"/>
        <a:cs typeface=""/>
      </a:majorFont>
      <a:minorFont>
        <a:latin typeface="Arial"/>
        <a:ea typeface="黑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solidFill>
          <a:schemeClr val="accent1"/>
        </a:solidFill>
        <a:ln w="9525" cap="flat" cmpd="sng" algn="ctr">
          <a:solidFill>
            <a:schemeClr val="tx1"/>
          </a:solidFill>
          <a:prstDash val="solid"/>
          <a:round/>
          <a:headEnd type="none" w="med" len="med"/>
          <a:tailEnd type="none" w="med" len="med"/>
        </a:ln>
      </a:spPr>
      <a:bodyPr/>
      <a:lstStyle/>
    </a:lnDef>
  </a:objectDefaults>
  <a:extraClrSchemeLst>
    <a:extraClrScheme>
      <a:clrScheme name="2_ruideppt 1">
        <a:dk1>
          <a:srgbClr val="000000"/>
        </a:dk1>
        <a:lt1>
          <a:srgbClr val="FFFFFF"/>
        </a:lt1>
        <a:dk2>
          <a:srgbClr val="E73B05"/>
        </a:dk2>
        <a:lt2>
          <a:srgbClr val="DCDCDC"/>
        </a:lt2>
        <a:accent1>
          <a:srgbClr val="B40000"/>
        </a:accent1>
        <a:accent2>
          <a:srgbClr val="1A63BC"/>
        </a:accent2>
        <a:accent3>
          <a:srgbClr val="FFFFFF"/>
        </a:accent3>
        <a:accent4>
          <a:srgbClr val="000000"/>
        </a:accent4>
        <a:accent5>
          <a:srgbClr val="D6AAAA"/>
        </a:accent5>
        <a:accent6>
          <a:srgbClr val="1659AA"/>
        </a:accent6>
        <a:hlink>
          <a:srgbClr val="47721C"/>
        </a:hlink>
        <a:folHlink>
          <a:srgbClr val="E28304"/>
        </a:folHlink>
      </a:clrScheme>
      <a:clrMap bg1="lt1" tx1="dk1" bg2="lt2" tx2="dk2" accent1="accent1" accent2="accent2" accent3="accent3" accent4="accent4" accent5="accent5" accent6="accent6" hlink="hlink" folHlink="folHlink"/>
    </a:extraClrScheme>
    <a:extraClrScheme>
      <a:clrScheme name="2_ruideppt 2">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clrMap bg1="lt1" tx1="dk1" bg2="lt2" tx2="dk2" accent1="accent1" accent2="accent2" accent3="accent3" accent4="accent4" accent5="accent5" accent6="accent6" hlink="hlink" folHlink="folHlink"/>
    </a:extraClrScheme>
    <a:extraClrScheme>
      <a:clrScheme name="2_ruideppt 3">
        <a:dk1>
          <a:srgbClr val="000000"/>
        </a:dk1>
        <a:lt1>
          <a:srgbClr val="FFFFFF"/>
        </a:lt1>
        <a:dk2>
          <a:srgbClr val="E73B05"/>
        </a:dk2>
        <a:lt2>
          <a:srgbClr val="DCDCDC"/>
        </a:lt2>
        <a:accent1>
          <a:srgbClr val="B40000"/>
        </a:accent1>
        <a:accent2>
          <a:srgbClr val="1A63BC"/>
        </a:accent2>
        <a:accent3>
          <a:srgbClr val="FFFFFF"/>
        </a:accent3>
        <a:accent4>
          <a:srgbClr val="000000"/>
        </a:accent4>
        <a:accent5>
          <a:srgbClr val="D6AAAA"/>
        </a:accent5>
        <a:accent6>
          <a:srgbClr val="1659AA"/>
        </a:accent6>
        <a:hlink>
          <a:srgbClr val="47721C"/>
        </a:hlink>
        <a:folHlink>
          <a:srgbClr val="E28304"/>
        </a:folHlink>
      </a:clrScheme>
      <a:clrMap bg1="lt1" tx1="dk1" bg2="lt2" tx2="dk2" accent1="accent1" accent2="accent2" accent3="accent3" accent4="accent4" accent5="accent5" accent6="accent6" hlink="hlink" folHlink="folHlink"/>
    </a:extraClrScheme>
    <a:extraClrScheme>
      <a:clrScheme name="2_ruideppt 4">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clrMap bg1="lt1" tx1="dk1" bg2="lt2" tx2="dk2" accent1="accent1" accent2="accent2" accent3="accent3" accent4="accent4" accent5="accent5" accent6="accent6" hlink="hlink" folHlink="folHlink"/>
    </a:extraClrScheme>
    <a:extraClrScheme>
      <a:clrScheme name="2_ruideppt 5">
        <a:dk1>
          <a:srgbClr val="000000"/>
        </a:dk1>
        <a:lt1>
          <a:srgbClr val="FFFFFF"/>
        </a:lt1>
        <a:dk2>
          <a:srgbClr val="ECE100"/>
        </a:dk2>
        <a:lt2>
          <a:srgbClr val="DCDCDC"/>
        </a:lt2>
        <a:accent1>
          <a:srgbClr val="FF6600"/>
        </a:accent1>
        <a:accent2>
          <a:srgbClr val="FF9900"/>
        </a:accent2>
        <a:accent3>
          <a:srgbClr val="FFFFFF"/>
        </a:accent3>
        <a:accent4>
          <a:srgbClr val="000000"/>
        </a:accent4>
        <a:accent5>
          <a:srgbClr val="FFB8AA"/>
        </a:accent5>
        <a:accent6>
          <a:srgbClr val="E78A00"/>
        </a:accent6>
        <a:hlink>
          <a:srgbClr val="FFCC99"/>
        </a:hlink>
        <a:folHlink>
          <a:srgbClr val="FF3300"/>
        </a:folHlink>
      </a:clrScheme>
      <a:clrMap bg1="lt1" tx1="dk1" bg2="lt2" tx2="dk2" accent1="accent1" accent2="accent2" accent3="accent3" accent4="accent4" accent5="accent5" accent6="accent6" hlink="hlink" folHlink="folHlink"/>
    </a:extraClrScheme>
    <a:extraClrScheme>
      <a:clrScheme name="2_ruideppt 6">
        <a:dk1>
          <a:srgbClr val="000000"/>
        </a:dk1>
        <a:lt1>
          <a:srgbClr val="FFFFFF"/>
        </a:lt1>
        <a:dk2>
          <a:srgbClr val="FF9933"/>
        </a:dk2>
        <a:lt2>
          <a:srgbClr val="DCDCDC"/>
        </a:lt2>
        <a:accent1>
          <a:srgbClr val="FF0000"/>
        </a:accent1>
        <a:accent2>
          <a:srgbClr val="CC0000"/>
        </a:accent2>
        <a:accent3>
          <a:srgbClr val="FFFFFF"/>
        </a:accent3>
        <a:accent4>
          <a:srgbClr val="000000"/>
        </a:accent4>
        <a:accent5>
          <a:srgbClr val="FFAAAA"/>
        </a:accent5>
        <a:accent6>
          <a:srgbClr val="B90000"/>
        </a:accent6>
        <a:hlink>
          <a:srgbClr val="FF3300"/>
        </a:hlink>
        <a:folHlink>
          <a:srgbClr val="800000"/>
        </a:folHlink>
      </a:clrScheme>
      <a:clrMap bg1="lt1" tx1="dk1" bg2="lt2" tx2="dk2" accent1="accent1" accent2="accent2" accent3="accent3" accent4="accent4" accent5="accent5" accent6="accent6" hlink="hlink" folHlink="folHlink"/>
    </a:extraClrScheme>
    <a:extraClrScheme>
      <a:clrScheme name="2_ruideppt 7">
        <a:dk1>
          <a:srgbClr val="000000"/>
        </a:dk1>
        <a:lt1>
          <a:srgbClr val="FFFFFF"/>
        </a:lt1>
        <a:dk2>
          <a:srgbClr val="FF9933"/>
        </a:dk2>
        <a:lt2>
          <a:srgbClr val="DCDCDC"/>
        </a:lt2>
        <a:accent1>
          <a:srgbClr val="0066CC"/>
        </a:accent1>
        <a:accent2>
          <a:srgbClr val="003366"/>
        </a:accent2>
        <a:accent3>
          <a:srgbClr val="FFFFFF"/>
        </a:accent3>
        <a:accent4>
          <a:srgbClr val="000000"/>
        </a:accent4>
        <a:accent5>
          <a:srgbClr val="AAB8E2"/>
        </a:accent5>
        <a:accent6>
          <a:srgbClr val="002D5C"/>
        </a:accent6>
        <a:hlink>
          <a:srgbClr val="0099FF"/>
        </a:hlink>
        <a:folHlink>
          <a:srgbClr val="0066FF"/>
        </a:folHlink>
      </a:clrScheme>
      <a:clrMap bg1="lt1" tx1="dk1" bg2="lt2" tx2="dk2" accent1="accent1" accent2="accent2" accent3="accent3" accent4="accent4" accent5="accent5" accent6="accent6" hlink="hlink" folHlink="folHlink"/>
    </a:extraClrScheme>
    <a:extraClrScheme>
      <a:clrScheme name="2_ruideppt 8">
        <a:dk1>
          <a:srgbClr val="000000"/>
        </a:dk1>
        <a:lt1>
          <a:srgbClr val="FFFFFF"/>
        </a:lt1>
        <a:dk2>
          <a:srgbClr val="FF0000"/>
        </a:dk2>
        <a:lt2>
          <a:srgbClr val="DCDCDC"/>
        </a:lt2>
        <a:accent1>
          <a:srgbClr val="333333"/>
        </a:accent1>
        <a:accent2>
          <a:srgbClr val="4D4D4D"/>
        </a:accent2>
        <a:accent3>
          <a:srgbClr val="FFFFFF"/>
        </a:accent3>
        <a:accent4>
          <a:srgbClr val="000000"/>
        </a:accent4>
        <a:accent5>
          <a:srgbClr val="ADADAD"/>
        </a:accent5>
        <a:accent6>
          <a:srgbClr val="454545"/>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2_ruideppt 9">
        <a:dk1>
          <a:srgbClr val="000000"/>
        </a:dk1>
        <a:lt1>
          <a:srgbClr val="FFFFFF"/>
        </a:lt1>
        <a:dk2>
          <a:srgbClr val="CC0000"/>
        </a:dk2>
        <a:lt2>
          <a:srgbClr val="DCDCDC"/>
        </a:lt2>
        <a:accent1>
          <a:srgbClr val="003300"/>
        </a:accent1>
        <a:accent2>
          <a:srgbClr val="006600"/>
        </a:accent2>
        <a:accent3>
          <a:srgbClr val="FFFFFF"/>
        </a:accent3>
        <a:accent4>
          <a:srgbClr val="000000"/>
        </a:accent4>
        <a:accent5>
          <a:srgbClr val="AAADAA"/>
        </a:accent5>
        <a:accent6>
          <a:srgbClr val="005C00"/>
        </a:accent6>
        <a:hlink>
          <a:srgbClr val="008000"/>
        </a:hlink>
        <a:folHlink>
          <a:srgbClr val="339933"/>
        </a:folHlink>
      </a:clrScheme>
      <a:clrMap bg1="lt1" tx1="dk1" bg2="lt2" tx2="dk2" accent1="accent1" accent2="accent2" accent3="accent3" accent4="accent4" accent5="accent5" accent6="accent6" hlink="hlink" folHlink="folHlink"/>
    </a:extraClrScheme>
    <a:extraClrScheme>
      <a:clrScheme name="2_ruideppt 10">
        <a:dk1>
          <a:srgbClr val="000000"/>
        </a:dk1>
        <a:lt1>
          <a:srgbClr val="FFFFFF"/>
        </a:lt1>
        <a:dk2>
          <a:srgbClr val="006600"/>
        </a:dk2>
        <a:lt2>
          <a:srgbClr val="DCDCDC"/>
        </a:lt2>
        <a:accent1>
          <a:srgbClr val="660066"/>
        </a:accent1>
        <a:accent2>
          <a:srgbClr val="6600CC"/>
        </a:accent2>
        <a:accent3>
          <a:srgbClr val="FFFFFF"/>
        </a:accent3>
        <a:accent4>
          <a:srgbClr val="000000"/>
        </a:accent4>
        <a:accent5>
          <a:srgbClr val="B8AAB8"/>
        </a:accent5>
        <a:accent6>
          <a:srgbClr val="5C00B9"/>
        </a:accent6>
        <a:hlink>
          <a:srgbClr val="CC00FF"/>
        </a:hlink>
        <a:folHlink>
          <a:srgbClr val="CC0099"/>
        </a:folHlink>
      </a:clrScheme>
      <a:clrMap bg1="lt1" tx1="dk1" bg2="lt2" tx2="dk2" accent1="accent1" accent2="accent2" accent3="accent3" accent4="accent4" accent5="accent5" accent6="accent6" hlink="hlink" folHlink="folHlink"/>
    </a:extraClrScheme>
    <a:extraClrScheme>
      <a:clrScheme name="2_ruideppt 11">
        <a:dk1>
          <a:srgbClr val="000000"/>
        </a:dk1>
        <a:lt1>
          <a:srgbClr val="FFFFFF"/>
        </a:lt1>
        <a:dk2>
          <a:srgbClr val="A50021"/>
        </a:dk2>
        <a:lt2>
          <a:srgbClr val="DCDCDC"/>
        </a:lt2>
        <a:accent1>
          <a:srgbClr val="663300"/>
        </a:accent1>
        <a:accent2>
          <a:srgbClr val="996600"/>
        </a:accent2>
        <a:accent3>
          <a:srgbClr val="FFFFFF"/>
        </a:accent3>
        <a:accent4>
          <a:srgbClr val="000000"/>
        </a:accent4>
        <a:accent5>
          <a:srgbClr val="B8ADAA"/>
        </a:accent5>
        <a:accent6>
          <a:srgbClr val="8A5C00"/>
        </a:accent6>
        <a:hlink>
          <a:srgbClr val="FF9900"/>
        </a:hlink>
        <a:folHlink>
          <a:srgbClr val="808000"/>
        </a:folHlink>
      </a:clrScheme>
      <a:clrMap bg1="lt1" tx1="dk1" bg2="lt2" tx2="dk2" accent1="accent1" accent2="accent2" accent3="accent3" accent4="accent4" accent5="accent5" accent6="accent6" hlink="hlink" folHlink="folHlink"/>
    </a:extraClrScheme>
    <a:extraClrScheme>
      <a:clrScheme name="2_ruideppt 12">
        <a:dk1>
          <a:srgbClr val="000000"/>
        </a:dk1>
        <a:lt1>
          <a:srgbClr val="FFFFFF"/>
        </a:lt1>
        <a:dk2>
          <a:srgbClr val="E8AC04"/>
        </a:dk2>
        <a:lt2>
          <a:srgbClr val="DCDCDC"/>
        </a:lt2>
        <a:accent1>
          <a:srgbClr val="053275"/>
        </a:accent1>
        <a:accent2>
          <a:srgbClr val="1759A9"/>
        </a:accent2>
        <a:accent3>
          <a:srgbClr val="FFFFFF"/>
        </a:accent3>
        <a:accent4>
          <a:srgbClr val="000000"/>
        </a:accent4>
        <a:accent5>
          <a:srgbClr val="AAADBD"/>
        </a:accent5>
        <a:accent6>
          <a:srgbClr val="145099"/>
        </a:accent6>
        <a:hlink>
          <a:srgbClr val="0077DA"/>
        </a:hlink>
        <a:folHlink>
          <a:srgbClr val="53A9F7"/>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A000120150822A03KPBG</Template>
  <TotalTime>0</TotalTime>
  <Words>5994</Words>
  <Application>WPS 演示</Application>
  <PresentationFormat>全屏显示(16:10)</PresentationFormat>
  <Paragraphs>722</Paragraphs>
  <Slides>64</Slides>
  <Notes>3</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64</vt:i4>
      </vt:variant>
    </vt:vector>
  </HeadingPairs>
  <TitlesOfParts>
    <vt:vector size="72" baseType="lpstr">
      <vt:lpstr>Arial</vt:lpstr>
      <vt:lpstr>宋体</vt:lpstr>
      <vt:lpstr>Wingdings</vt:lpstr>
      <vt:lpstr>黑体</vt:lpstr>
      <vt:lpstr>Calibri</vt:lpstr>
      <vt:lpstr>微软雅黑</vt:lpstr>
      <vt:lpstr>Arial Unicode MS</vt:lpstr>
      <vt:lpstr>2_ruideppt</vt:lpstr>
      <vt:lpstr>PowerPoint 演示文稿</vt:lpstr>
      <vt:lpstr>目录</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www.ruideppt.net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锐得PPT模板</dc:title>
  <dc:creator>北京锐得幻演广告有限公司</dc:creator>
  <cp:lastModifiedBy>车载监控第一品牌 -锐视保-侯启成</cp:lastModifiedBy>
  <cp:revision>904</cp:revision>
  <dcterms:created xsi:type="dcterms:W3CDTF">2013-05-24T02:36:00Z</dcterms:created>
  <dcterms:modified xsi:type="dcterms:W3CDTF">2018-11-11T08:38:31Z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2052-10.1.0.7668</vt:lpwstr>
  </property>
</Properties>
</file>