
<file path=[Content_Types].xml><?xml version="1.0" encoding="utf-8"?>
<Types xmlns="http://schemas.openxmlformats.org/package/2006/content-types">
  <Default Extension="jpeg" ContentType="image/jpeg"/>
  <Default Extension="vml" ContentType="application/vnd.openxmlformats-officedocument.vmlDrawing"/>
  <Default Extension="wdp" ContentType="image/vnd.ms-photo"/>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526" r:id="rId5"/>
    <p:sldId id="573" r:id="rId6"/>
    <p:sldId id="589" r:id="rId7"/>
    <p:sldId id="591" r:id="rId8"/>
    <p:sldId id="574" r:id="rId9"/>
    <p:sldId id="540" r:id="rId10"/>
    <p:sldId id="547" r:id="rId11"/>
    <p:sldId id="542" r:id="rId12"/>
    <p:sldId id="609" r:id="rId13"/>
    <p:sldId id="592" r:id="rId14"/>
    <p:sldId id="608" r:id="rId15"/>
    <p:sldId id="550" r:id="rId16"/>
    <p:sldId id="548" r:id="rId17"/>
    <p:sldId id="610" r:id="rId18"/>
    <p:sldId id="549" r:id="rId19"/>
    <p:sldId id="594" r:id="rId20"/>
    <p:sldId id="595" r:id="rId21"/>
    <p:sldId id="602" r:id="rId22"/>
    <p:sldId id="596" r:id="rId23"/>
    <p:sldId id="552" r:id="rId24"/>
    <p:sldId id="614" r:id="rId25"/>
    <p:sldId id="599" r:id="rId26"/>
    <p:sldId id="537" r:id="rId27"/>
    <p:sldId id="538" r:id="rId28"/>
    <p:sldId id="510" r:id="rId29"/>
    <p:sldId id="511" r:id="rId30"/>
    <p:sldId id="512" r:id="rId31"/>
    <p:sldId id="515" r:id="rId32"/>
    <p:sldId id="611" r:id="rId33"/>
    <p:sldId id="607" r:id="rId34"/>
    <p:sldId id="576" r:id="rId35"/>
    <p:sldId id="612" r:id="rId36"/>
    <p:sldId id="613" r:id="rId37"/>
    <p:sldId id="615" r:id="rId38"/>
    <p:sldId id="639" r:id="rId39"/>
    <p:sldId id="616" r:id="rId40"/>
    <p:sldId id="617" r:id="rId41"/>
    <p:sldId id="618" r:id="rId42"/>
    <p:sldId id="619" r:id="rId43"/>
    <p:sldId id="620" r:id="rId44"/>
    <p:sldId id="621" r:id="rId45"/>
    <p:sldId id="622" r:id="rId46"/>
    <p:sldId id="623" r:id="rId47"/>
    <p:sldId id="640" r:id="rId48"/>
    <p:sldId id="624" r:id="rId49"/>
    <p:sldId id="638" r:id="rId50"/>
    <p:sldId id="625" r:id="rId51"/>
    <p:sldId id="626" r:id="rId52"/>
    <p:sldId id="627" r:id="rId53"/>
    <p:sldId id="628" r:id="rId54"/>
    <p:sldId id="630" r:id="rId55"/>
    <p:sldId id="631" r:id="rId56"/>
    <p:sldId id="632" r:id="rId57"/>
    <p:sldId id="633" r:id="rId58"/>
    <p:sldId id="634" r:id="rId59"/>
    <p:sldId id="635" r:id="rId60"/>
    <p:sldId id="636" r:id="rId61"/>
    <p:sldId id="637" r:id="rId62"/>
    <p:sldId id="629" r:id="rId63"/>
    <p:sldId id="494" r:id="rId64"/>
  </p:sldIdLst>
  <p:sldSz cx="10160000" cy="5715000"/>
  <p:notesSz cx="10234295" cy="70993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0000"/>
    <a:srgbClr val="FFCC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309" autoAdjust="0"/>
    <p:restoredTop sz="82759" autoAdjust="0"/>
  </p:normalViewPr>
  <p:slideViewPr>
    <p:cSldViewPr>
      <p:cViewPr varScale="1">
        <p:scale>
          <a:sx n="112" d="100"/>
          <a:sy n="112" d="100"/>
        </p:scale>
        <p:origin x="-1140" y="-90"/>
      </p:cViewPr>
      <p:guideLst>
        <p:guide orient="horz" pos="355"/>
        <p:guide pos="3212"/>
      </p:guideLst>
    </p:cSldViewPr>
  </p:slideViewPr>
  <p:outlineViewPr>
    <p:cViewPr>
      <p:scale>
        <a:sx n="33" d="100"/>
        <a:sy n="33" d="100"/>
      </p:scale>
      <p:origin x="0" y="10680"/>
    </p:cViewPr>
  </p:outlineViewPr>
  <p:notesTextViewPr>
    <p:cViewPr>
      <p:scale>
        <a:sx n="100" d="100"/>
        <a:sy n="100" d="100"/>
      </p:scale>
      <p:origin x="0" y="0"/>
    </p:cViewPr>
  </p:notesTextViewPr>
  <p:sorterViewPr>
    <p:cViewPr>
      <p:scale>
        <a:sx n="100" d="100"/>
        <a:sy n="100" d="100"/>
      </p:scale>
      <p:origin x="0" y="-3654"/>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7" Type="http://schemas.openxmlformats.org/officeDocument/2006/relationships/tableStyles" Target="tableStyles.xml"/><Relationship Id="rId66" Type="http://schemas.openxmlformats.org/officeDocument/2006/relationships/viewProps" Target="viewProps.xml"/><Relationship Id="rId65" Type="http://schemas.openxmlformats.org/officeDocument/2006/relationships/presProps" Target="presProps.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CF37662-F6F4-442B-A09F-B23248885867}" type="doc">
      <dgm:prSet loTypeId="urn:microsoft.com/office/officeart/2005/8/layout/default#1" loCatId="list" qsTypeId="urn:microsoft.com/office/officeart/2005/8/quickstyle/simple1" qsCatId="simple" csTypeId="urn:microsoft.com/office/officeart/2005/8/colors/colorful1#1" csCatId="colorful" phldr="1"/>
      <dgm:spPr/>
      <dgm:t>
        <a:bodyPr/>
        <a:lstStyle/>
        <a:p>
          <a:endParaRPr lang="zh-CN" altLang="en-US"/>
        </a:p>
      </dgm:t>
    </dgm:pt>
    <dgm:pt modelId="{BA70532A-EB1B-4A24-A094-BE657E0A5FD3}">
      <dgm:prSet custT="1"/>
      <dgm:spPr/>
      <dgm:t>
        <a:bodyPr/>
        <a:lstStyle/>
        <a:p>
          <a:r>
            <a:rPr lang="zh-CN" altLang="en-US" sz="3600" dirty="0" smtClean="0"/>
            <a:t>与评价器联动</a:t>
          </a:r>
          <a:endParaRPr lang="zh-CN" altLang="en-US" sz="3600" dirty="0"/>
        </a:p>
      </dgm:t>
    </dgm:pt>
    <dgm:pt modelId="{99589DB7-AC5F-4BED-87EC-71A290B9E4C4}" cxnId="{8828FFF2-A083-40DB-AD94-F6C3994FC19E}" type="parTrans">
      <dgm:prSet/>
      <dgm:spPr/>
      <dgm:t>
        <a:bodyPr/>
        <a:lstStyle/>
        <a:p>
          <a:endParaRPr lang="zh-CN" altLang="en-US"/>
        </a:p>
      </dgm:t>
    </dgm:pt>
    <dgm:pt modelId="{20DAD429-9EE4-4203-9AD2-1C04F5969520}" cxnId="{8828FFF2-A083-40DB-AD94-F6C3994FC19E}" type="sibTrans">
      <dgm:prSet/>
      <dgm:spPr/>
      <dgm:t>
        <a:bodyPr/>
        <a:lstStyle/>
        <a:p>
          <a:endParaRPr lang="zh-CN" altLang="en-US"/>
        </a:p>
      </dgm:t>
    </dgm:pt>
    <dgm:pt modelId="{DB10CB61-CE47-493D-8729-F5F24CE59E44}">
      <dgm:prSet custT="1"/>
      <dgm:spPr/>
      <dgm:t>
        <a:bodyPr/>
        <a:lstStyle/>
        <a:p>
          <a:pPr rtl="0"/>
          <a:r>
            <a:rPr lang="zh-CN" altLang="en-US" sz="3600" dirty="0" smtClean="0"/>
            <a:t>与广告屏联动</a:t>
          </a:r>
          <a:endParaRPr lang="zh-CN" altLang="en-US" sz="3600" dirty="0"/>
        </a:p>
      </dgm:t>
    </dgm:pt>
    <dgm:pt modelId="{B3223AAD-905A-4E28-BCA1-DE8E02B34F73}" cxnId="{4791F260-B081-4474-A828-1C9F5922517C}" type="parTrans">
      <dgm:prSet/>
      <dgm:spPr/>
      <dgm:t>
        <a:bodyPr/>
        <a:lstStyle/>
        <a:p>
          <a:endParaRPr lang="zh-CN" altLang="en-US"/>
        </a:p>
      </dgm:t>
    </dgm:pt>
    <dgm:pt modelId="{6B4CB3A2-C883-4682-8515-33E4F275E1C4}" cxnId="{4791F260-B081-4474-A828-1C9F5922517C}" type="sibTrans">
      <dgm:prSet/>
      <dgm:spPr/>
      <dgm:t>
        <a:bodyPr/>
        <a:lstStyle/>
        <a:p>
          <a:endParaRPr lang="zh-CN" altLang="en-US"/>
        </a:p>
      </dgm:t>
    </dgm:pt>
    <dgm:pt modelId="{F52B775E-FCCC-44C8-91A1-71C537E857FB}">
      <dgm:prSet custT="1"/>
      <dgm:spPr/>
      <dgm:t>
        <a:bodyPr/>
        <a:lstStyle/>
        <a:p>
          <a:r>
            <a:rPr lang="zh-CN" altLang="en-US" sz="3600" b="0" dirty="0" smtClean="0">
              <a:solidFill>
                <a:schemeClr val="bg1"/>
              </a:solidFill>
              <a:latin typeface="微软雅黑" panose="020B0503020204020204" pitchFamily="34" charset="-122"/>
              <a:ea typeface="微软雅黑" panose="020B0503020204020204" pitchFamily="34" charset="-122"/>
            </a:rPr>
            <a:t>与计价器联动</a:t>
          </a:r>
          <a:endParaRPr lang="zh-CN" altLang="en-US" sz="3600" b="0" dirty="0">
            <a:solidFill>
              <a:schemeClr val="bg1"/>
            </a:solidFill>
          </a:endParaRPr>
        </a:p>
      </dgm:t>
    </dgm:pt>
    <dgm:pt modelId="{2F0DB203-B8C6-42F4-B6B0-A269BDC4DE0B}" cxnId="{42B67B70-4A74-4E7D-8B8C-9EE18662CD16}" type="parTrans">
      <dgm:prSet/>
      <dgm:spPr/>
      <dgm:t>
        <a:bodyPr/>
        <a:lstStyle/>
        <a:p>
          <a:endParaRPr lang="zh-CN" altLang="en-US"/>
        </a:p>
      </dgm:t>
    </dgm:pt>
    <dgm:pt modelId="{FA59B48B-FF70-4946-A5F0-2884FE455B66}" cxnId="{42B67B70-4A74-4E7D-8B8C-9EE18662CD16}" type="sibTrans">
      <dgm:prSet/>
      <dgm:spPr/>
      <dgm:t>
        <a:bodyPr/>
        <a:lstStyle/>
        <a:p>
          <a:endParaRPr lang="zh-CN" altLang="en-US"/>
        </a:p>
      </dgm:t>
    </dgm:pt>
    <dgm:pt modelId="{7323A02E-EF30-47DC-98A5-DA05067F1399}">
      <dgm:prSet custT="1"/>
      <dgm:spPr/>
      <dgm:t>
        <a:bodyPr/>
        <a:lstStyle/>
        <a:p>
          <a:r>
            <a:rPr lang="zh-CN" altLang="en-US" sz="3600" dirty="0" smtClean="0"/>
            <a:t>与空车屏联动</a:t>
          </a:r>
          <a:endParaRPr lang="zh-CN" altLang="en-US" sz="3600" dirty="0"/>
        </a:p>
      </dgm:t>
    </dgm:pt>
    <dgm:pt modelId="{832BA8D1-8D4C-4B68-941E-C8777CB4C8FA}" cxnId="{489E2393-1F6B-41EA-811D-ABC4101AC36C}" type="parTrans">
      <dgm:prSet/>
      <dgm:spPr/>
    </dgm:pt>
    <dgm:pt modelId="{81511018-05A5-4EA9-9420-BE957BCE726E}" cxnId="{489E2393-1F6B-41EA-811D-ABC4101AC36C}" type="sibTrans">
      <dgm:prSet/>
      <dgm:spPr/>
    </dgm:pt>
    <dgm:pt modelId="{5CDDFD16-157F-47E3-BE6A-053F02A4C463}">
      <dgm:prSet custT="1"/>
      <dgm:spPr/>
      <dgm:t>
        <a:bodyPr/>
        <a:lstStyle/>
        <a:p>
          <a:r>
            <a:rPr lang="zh-CN" altLang="en-US" sz="3600" dirty="0" smtClean="0"/>
            <a:t>与车载</a:t>
          </a:r>
          <a:r>
            <a:rPr lang="en-US" altLang="zh-CN" sz="3600" dirty="0" smtClean="0"/>
            <a:t>POS</a:t>
          </a:r>
          <a:r>
            <a:rPr lang="zh-CN" altLang="en-US" sz="3600" dirty="0" smtClean="0"/>
            <a:t>机联动</a:t>
          </a:r>
          <a:endParaRPr lang="zh-CN" altLang="en-US" sz="3600" dirty="0"/>
        </a:p>
      </dgm:t>
    </dgm:pt>
    <dgm:pt modelId="{174D15E7-6EB5-458C-9CBA-7BE914B67551}" cxnId="{4EF3171A-8E39-4F9D-ACAE-5D2C8DD9705F}" type="parTrans">
      <dgm:prSet/>
      <dgm:spPr/>
    </dgm:pt>
    <dgm:pt modelId="{8A08A553-B9BC-4619-8EE8-ABBCED50E412}" cxnId="{4EF3171A-8E39-4F9D-ACAE-5D2C8DD9705F}" type="sibTrans">
      <dgm:prSet/>
      <dgm:spPr/>
    </dgm:pt>
    <dgm:pt modelId="{466C6E71-4F0A-4486-91C8-498913D3E0C5}" type="pres">
      <dgm:prSet presAssocID="{7CF37662-F6F4-442B-A09F-B23248885867}" presName="diagram" presStyleCnt="0">
        <dgm:presLayoutVars>
          <dgm:dir/>
          <dgm:resizeHandles val="exact"/>
        </dgm:presLayoutVars>
      </dgm:prSet>
      <dgm:spPr/>
      <dgm:t>
        <a:bodyPr/>
        <a:lstStyle/>
        <a:p>
          <a:endParaRPr lang="zh-CN" altLang="en-US"/>
        </a:p>
      </dgm:t>
    </dgm:pt>
    <dgm:pt modelId="{72263369-D9B8-4680-A9C0-4AB6D195F043}" type="pres">
      <dgm:prSet presAssocID="{F52B775E-FCCC-44C8-91A1-71C537E857FB}" presName="node" presStyleLbl="node1" presStyleIdx="0" presStyleCnt="5">
        <dgm:presLayoutVars>
          <dgm:bulletEnabled val="1"/>
        </dgm:presLayoutVars>
      </dgm:prSet>
      <dgm:spPr/>
      <dgm:t>
        <a:bodyPr/>
        <a:lstStyle/>
        <a:p>
          <a:endParaRPr lang="zh-CN" altLang="en-US"/>
        </a:p>
      </dgm:t>
    </dgm:pt>
    <dgm:pt modelId="{28BCAC66-C5A4-4239-A7B6-1695CEABDF0F}" type="pres">
      <dgm:prSet presAssocID="{FA59B48B-FF70-4946-A5F0-2884FE455B66}" presName="sibTrans" presStyleCnt="0"/>
      <dgm:spPr/>
    </dgm:pt>
    <dgm:pt modelId="{B9F329B9-3CF7-4BAA-A453-E831665F2DDA}" type="pres">
      <dgm:prSet presAssocID="{BA70532A-EB1B-4A24-A094-BE657E0A5FD3}" presName="node" presStyleLbl="node1" presStyleIdx="1" presStyleCnt="5">
        <dgm:presLayoutVars>
          <dgm:bulletEnabled val="1"/>
        </dgm:presLayoutVars>
      </dgm:prSet>
      <dgm:spPr/>
      <dgm:t>
        <a:bodyPr/>
        <a:lstStyle/>
        <a:p>
          <a:endParaRPr lang="zh-CN" altLang="en-US"/>
        </a:p>
      </dgm:t>
    </dgm:pt>
    <dgm:pt modelId="{B92D71F9-EA31-4078-AA10-036A4BDCB13E}" type="pres">
      <dgm:prSet presAssocID="{20DAD429-9EE4-4203-9AD2-1C04F5969520}" presName="sibTrans" presStyleCnt="0"/>
      <dgm:spPr/>
    </dgm:pt>
    <dgm:pt modelId="{155BED15-07F8-47F3-AA9E-10E322D16A7D}" type="pres">
      <dgm:prSet presAssocID="{DB10CB61-CE47-493D-8729-F5F24CE59E44}" presName="node" presStyleLbl="node1" presStyleIdx="2" presStyleCnt="5">
        <dgm:presLayoutVars>
          <dgm:bulletEnabled val="1"/>
        </dgm:presLayoutVars>
      </dgm:prSet>
      <dgm:spPr/>
      <dgm:t>
        <a:bodyPr/>
        <a:lstStyle/>
        <a:p>
          <a:endParaRPr lang="zh-CN" altLang="en-US"/>
        </a:p>
      </dgm:t>
    </dgm:pt>
    <dgm:pt modelId="{6ECCDFA8-65AD-44DA-81C9-8030216D14F6}" type="pres">
      <dgm:prSet presAssocID="{6B4CB3A2-C883-4682-8515-33E4F275E1C4}" presName="sibTrans" presStyleCnt="0"/>
      <dgm:spPr/>
    </dgm:pt>
    <dgm:pt modelId="{19BF6E5D-A34C-4B97-B41E-8810BFFFF875}" type="pres">
      <dgm:prSet presAssocID="{7323A02E-EF30-47DC-98A5-DA05067F1399}" presName="node" presStyleLbl="node1" presStyleIdx="3" presStyleCnt="5">
        <dgm:presLayoutVars>
          <dgm:bulletEnabled val="1"/>
        </dgm:presLayoutVars>
      </dgm:prSet>
      <dgm:spPr/>
      <dgm:t>
        <a:bodyPr/>
        <a:lstStyle/>
        <a:p>
          <a:endParaRPr lang="zh-CN" altLang="en-US"/>
        </a:p>
      </dgm:t>
    </dgm:pt>
    <dgm:pt modelId="{BA9FBDAB-AFD9-4540-83E5-284022C10A5E}" type="pres">
      <dgm:prSet presAssocID="{81511018-05A5-4EA9-9420-BE957BCE726E}" presName="sibTrans" presStyleCnt="0"/>
      <dgm:spPr/>
    </dgm:pt>
    <dgm:pt modelId="{331E80C3-CFD3-4357-BA6F-9BDD16A7063F}" type="pres">
      <dgm:prSet presAssocID="{5CDDFD16-157F-47E3-BE6A-053F02A4C463}" presName="node" presStyleLbl="node1" presStyleIdx="4" presStyleCnt="5">
        <dgm:presLayoutVars>
          <dgm:bulletEnabled val="1"/>
        </dgm:presLayoutVars>
      </dgm:prSet>
      <dgm:spPr/>
      <dgm:t>
        <a:bodyPr/>
        <a:lstStyle/>
        <a:p>
          <a:endParaRPr lang="zh-CN" altLang="en-US"/>
        </a:p>
      </dgm:t>
    </dgm:pt>
  </dgm:ptLst>
  <dgm:cxnLst>
    <dgm:cxn modelId="{8828FFF2-A083-40DB-AD94-F6C3994FC19E}" srcId="{7CF37662-F6F4-442B-A09F-B23248885867}" destId="{BA70532A-EB1B-4A24-A094-BE657E0A5FD3}" srcOrd="1" destOrd="0" parTransId="{99589DB7-AC5F-4BED-87EC-71A290B9E4C4}" sibTransId="{20DAD429-9EE4-4203-9AD2-1C04F5969520}"/>
    <dgm:cxn modelId="{64278E45-418C-422C-843B-6717DF73462E}" type="presOf" srcId="{BA70532A-EB1B-4A24-A094-BE657E0A5FD3}" destId="{B9F329B9-3CF7-4BAA-A453-E831665F2DDA}" srcOrd="0" destOrd="0" presId="urn:microsoft.com/office/officeart/2005/8/layout/default#1"/>
    <dgm:cxn modelId="{3A28716C-1CDE-4135-9FAC-D8757775633F}" type="presOf" srcId="{7CF37662-F6F4-442B-A09F-B23248885867}" destId="{466C6E71-4F0A-4486-91C8-498913D3E0C5}" srcOrd="0" destOrd="0" presId="urn:microsoft.com/office/officeart/2005/8/layout/default#1"/>
    <dgm:cxn modelId="{48C9AAE3-11D7-4892-BFD8-3A6437EB49F3}" type="presOf" srcId="{7323A02E-EF30-47DC-98A5-DA05067F1399}" destId="{19BF6E5D-A34C-4B97-B41E-8810BFFFF875}" srcOrd="0" destOrd="0" presId="urn:microsoft.com/office/officeart/2005/8/layout/default#1"/>
    <dgm:cxn modelId="{489E2393-1F6B-41EA-811D-ABC4101AC36C}" srcId="{7CF37662-F6F4-442B-A09F-B23248885867}" destId="{7323A02E-EF30-47DC-98A5-DA05067F1399}" srcOrd="3" destOrd="0" parTransId="{832BA8D1-8D4C-4B68-941E-C8777CB4C8FA}" sibTransId="{81511018-05A5-4EA9-9420-BE957BCE726E}"/>
    <dgm:cxn modelId="{96FB31B1-0A05-4E87-AFA0-6D4D4D4571B2}" type="presOf" srcId="{5CDDFD16-157F-47E3-BE6A-053F02A4C463}" destId="{331E80C3-CFD3-4357-BA6F-9BDD16A7063F}" srcOrd="0" destOrd="0" presId="urn:microsoft.com/office/officeart/2005/8/layout/default#1"/>
    <dgm:cxn modelId="{5938907A-D242-4185-B65F-6BCD7E3CA183}" type="presOf" srcId="{DB10CB61-CE47-493D-8729-F5F24CE59E44}" destId="{155BED15-07F8-47F3-AA9E-10E322D16A7D}" srcOrd="0" destOrd="0" presId="urn:microsoft.com/office/officeart/2005/8/layout/default#1"/>
    <dgm:cxn modelId="{42B67B70-4A74-4E7D-8B8C-9EE18662CD16}" srcId="{7CF37662-F6F4-442B-A09F-B23248885867}" destId="{F52B775E-FCCC-44C8-91A1-71C537E857FB}" srcOrd="0" destOrd="0" parTransId="{2F0DB203-B8C6-42F4-B6B0-A269BDC4DE0B}" sibTransId="{FA59B48B-FF70-4946-A5F0-2884FE455B66}"/>
    <dgm:cxn modelId="{4EF3171A-8E39-4F9D-ACAE-5D2C8DD9705F}" srcId="{7CF37662-F6F4-442B-A09F-B23248885867}" destId="{5CDDFD16-157F-47E3-BE6A-053F02A4C463}" srcOrd="4" destOrd="0" parTransId="{174D15E7-6EB5-458C-9CBA-7BE914B67551}" sibTransId="{8A08A553-B9BC-4619-8EE8-ABBCED50E412}"/>
    <dgm:cxn modelId="{4791F260-B081-4474-A828-1C9F5922517C}" srcId="{7CF37662-F6F4-442B-A09F-B23248885867}" destId="{DB10CB61-CE47-493D-8729-F5F24CE59E44}" srcOrd="2" destOrd="0" parTransId="{B3223AAD-905A-4E28-BCA1-DE8E02B34F73}" sibTransId="{6B4CB3A2-C883-4682-8515-33E4F275E1C4}"/>
    <dgm:cxn modelId="{48593D26-79C9-4A04-AF3B-A9EA0E12BA7F}" type="presOf" srcId="{F52B775E-FCCC-44C8-91A1-71C537E857FB}" destId="{72263369-D9B8-4680-A9C0-4AB6D195F043}" srcOrd="0" destOrd="0" presId="urn:microsoft.com/office/officeart/2005/8/layout/default#1"/>
    <dgm:cxn modelId="{2CDAAE8A-81EE-4F00-A96D-86091A685B15}" type="presParOf" srcId="{466C6E71-4F0A-4486-91C8-498913D3E0C5}" destId="{72263369-D9B8-4680-A9C0-4AB6D195F043}" srcOrd="0" destOrd="0" presId="urn:microsoft.com/office/officeart/2005/8/layout/default#1"/>
    <dgm:cxn modelId="{272B408D-9C88-4ED8-94DC-2A7D7FF52253}" type="presParOf" srcId="{466C6E71-4F0A-4486-91C8-498913D3E0C5}" destId="{28BCAC66-C5A4-4239-A7B6-1695CEABDF0F}" srcOrd="1" destOrd="0" presId="urn:microsoft.com/office/officeart/2005/8/layout/default#1"/>
    <dgm:cxn modelId="{086F7D00-1DA5-446D-8E72-1388FBA495AD}" type="presParOf" srcId="{466C6E71-4F0A-4486-91C8-498913D3E0C5}" destId="{B9F329B9-3CF7-4BAA-A453-E831665F2DDA}" srcOrd="2" destOrd="0" presId="urn:microsoft.com/office/officeart/2005/8/layout/default#1"/>
    <dgm:cxn modelId="{16EBFD11-83C0-4976-AF1C-9F1FEF7A72E1}" type="presParOf" srcId="{466C6E71-4F0A-4486-91C8-498913D3E0C5}" destId="{B92D71F9-EA31-4078-AA10-036A4BDCB13E}" srcOrd="3" destOrd="0" presId="urn:microsoft.com/office/officeart/2005/8/layout/default#1"/>
    <dgm:cxn modelId="{19CF08C7-C368-4949-8E06-3BA1EBF19B65}" type="presParOf" srcId="{466C6E71-4F0A-4486-91C8-498913D3E0C5}" destId="{155BED15-07F8-47F3-AA9E-10E322D16A7D}" srcOrd="4" destOrd="0" presId="urn:microsoft.com/office/officeart/2005/8/layout/default#1"/>
    <dgm:cxn modelId="{AD06CD10-D478-46E1-9F8A-1D20245C4604}" type="presParOf" srcId="{466C6E71-4F0A-4486-91C8-498913D3E0C5}" destId="{6ECCDFA8-65AD-44DA-81C9-8030216D14F6}" srcOrd="5" destOrd="0" presId="urn:microsoft.com/office/officeart/2005/8/layout/default#1"/>
    <dgm:cxn modelId="{41A18AE4-A66E-4F7E-9DB2-43DBCB2FFBD3}" type="presParOf" srcId="{466C6E71-4F0A-4486-91C8-498913D3E0C5}" destId="{19BF6E5D-A34C-4B97-B41E-8810BFFFF875}" srcOrd="6" destOrd="0" presId="urn:microsoft.com/office/officeart/2005/8/layout/default#1"/>
    <dgm:cxn modelId="{6CC1500E-C001-4309-A2D7-2BD37A6BC3AB}" type="presParOf" srcId="{466C6E71-4F0A-4486-91C8-498913D3E0C5}" destId="{BA9FBDAB-AFD9-4540-83E5-284022C10A5E}" srcOrd="7" destOrd="0" presId="urn:microsoft.com/office/officeart/2005/8/layout/default#1"/>
    <dgm:cxn modelId="{BD3BB3C6-0B2E-4063-BFF4-A3CE7FEE1671}" type="presParOf" srcId="{466C6E71-4F0A-4486-91C8-498913D3E0C5}" destId="{331E80C3-CFD3-4357-BA6F-9BDD16A7063F}" srcOrd="8"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CCDE75-52CF-4A63-B0D6-A82D5F728012}" type="doc">
      <dgm:prSet loTypeId="urn:microsoft.com/office/officeart/2005/8/layout/matrix1" loCatId="matrix" qsTypeId="urn:microsoft.com/office/officeart/2005/8/quickstyle/simple1" qsCatId="simple" csTypeId="urn:microsoft.com/office/officeart/2005/8/colors/colorful1#3" csCatId="colorful" phldr="1"/>
      <dgm:spPr/>
      <dgm:t>
        <a:bodyPr/>
        <a:lstStyle/>
        <a:p>
          <a:endParaRPr lang="zh-CN" altLang="en-US"/>
        </a:p>
      </dgm:t>
    </dgm:pt>
    <dgm:pt modelId="{07D98244-C7FA-4CF3-8227-1B9B5D74982D}">
      <dgm:prSet/>
      <dgm:spPr/>
      <dgm:t>
        <a:bodyPr/>
        <a:lstStyle/>
        <a:p>
          <a:pPr rtl="0"/>
          <a:r>
            <a:rPr lang="zh-CN" altLang="en-US" b="1" dirty="0" smtClean="0"/>
            <a:t>出租</a:t>
          </a:r>
          <a:r>
            <a:rPr lang="zh-CN" b="1" dirty="0" smtClean="0"/>
            <a:t>调度</a:t>
          </a:r>
          <a:r>
            <a:rPr lang="zh-CN" altLang="en-US" b="1" dirty="0" smtClean="0"/>
            <a:t>*</a:t>
          </a:r>
          <a:endParaRPr lang="zh-CN" dirty="0"/>
        </a:p>
      </dgm:t>
    </dgm:pt>
    <dgm:pt modelId="{AD6ACED1-CDF9-4516-B535-127EFA4D10F5}" cxnId="{61987D58-E0A8-4272-BA7E-BA047065B5C1}" type="parTrans">
      <dgm:prSet/>
      <dgm:spPr/>
      <dgm:t>
        <a:bodyPr/>
        <a:lstStyle/>
        <a:p>
          <a:endParaRPr lang="zh-CN" altLang="en-US"/>
        </a:p>
      </dgm:t>
    </dgm:pt>
    <dgm:pt modelId="{6EFCA796-6D9F-4872-8235-ADA8B9BB7467}" cxnId="{61987D58-E0A8-4272-BA7E-BA047065B5C1}" type="sibTrans">
      <dgm:prSet/>
      <dgm:spPr/>
      <dgm:t>
        <a:bodyPr/>
        <a:lstStyle/>
        <a:p>
          <a:endParaRPr lang="zh-CN" altLang="en-US"/>
        </a:p>
      </dgm:t>
    </dgm:pt>
    <dgm:pt modelId="{AAC6E3B4-44BD-4FDB-A4EF-B05C8F2BED57}">
      <dgm:prSet/>
      <dgm:spPr/>
      <dgm:t>
        <a:bodyPr/>
        <a:lstStyle/>
        <a:p>
          <a:pPr rtl="0"/>
          <a:r>
            <a:rPr lang="zh-CN" altLang="en-US" dirty="0" smtClean="0"/>
            <a:t>智能导航</a:t>
          </a:r>
          <a:endParaRPr lang="zh-CN" dirty="0"/>
        </a:p>
      </dgm:t>
    </dgm:pt>
    <dgm:pt modelId="{BCF2A230-11D5-4D09-8160-259EAEBEFAF7}" cxnId="{E315E86F-378D-41D4-92B5-EFB075A5C4A6}" type="parTrans">
      <dgm:prSet/>
      <dgm:spPr/>
      <dgm:t>
        <a:bodyPr/>
        <a:lstStyle/>
        <a:p>
          <a:endParaRPr lang="zh-CN" altLang="en-US"/>
        </a:p>
      </dgm:t>
    </dgm:pt>
    <dgm:pt modelId="{1BD1114E-4DDF-437C-B0DE-C794741A2809}" cxnId="{E315E86F-378D-41D4-92B5-EFB075A5C4A6}" type="sibTrans">
      <dgm:prSet/>
      <dgm:spPr/>
      <dgm:t>
        <a:bodyPr/>
        <a:lstStyle/>
        <a:p>
          <a:endParaRPr lang="zh-CN" altLang="en-US"/>
        </a:p>
      </dgm:t>
    </dgm:pt>
    <dgm:pt modelId="{6536A8B7-B483-4F62-A6DE-8E07CA207AFA}">
      <dgm:prSet/>
      <dgm:spPr/>
      <dgm:t>
        <a:bodyPr/>
        <a:lstStyle/>
        <a:p>
          <a:pPr rtl="0"/>
          <a:r>
            <a:rPr lang="zh-CN" b="1" dirty="0" smtClean="0"/>
            <a:t>短信语音朗读</a:t>
          </a:r>
          <a:endParaRPr lang="zh-CN" dirty="0"/>
        </a:p>
      </dgm:t>
    </dgm:pt>
    <dgm:pt modelId="{79F635D0-C81F-4AE4-B8EC-7DC4D3C7A86C}" cxnId="{0A1DD9A7-065C-47A6-A43B-A004B385DCD0}" type="parTrans">
      <dgm:prSet/>
      <dgm:spPr/>
      <dgm:t>
        <a:bodyPr/>
        <a:lstStyle/>
        <a:p>
          <a:endParaRPr lang="zh-CN" altLang="en-US"/>
        </a:p>
      </dgm:t>
    </dgm:pt>
    <dgm:pt modelId="{38A5C074-6437-4476-903A-ED8C26F94A21}" cxnId="{0A1DD9A7-065C-47A6-A43B-A004B385DCD0}" type="sibTrans">
      <dgm:prSet/>
      <dgm:spPr/>
      <dgm:t>
        <a:bodyPr/>
        <a:lstStyle/>
        <a:p>
          <a:endParaRPr lang="zh-CN" altLang="en-US"/>
        </a:p>
      </dgm:t>
    </dgm:pt>
    <dgm:pt modelId="{54E6F5DF-6D08-4ADB-91AE-71004105362B}">
      <dgm:prSet/>
      <dgm:spPr/>
      <dgm:t>
        <a:bodyPr/>
        <a:lstStyle/>
        <a:p>
          <a:pPr rtl="0"/>
          <a:r>
            <a:rPr lang="zh-CN" b="1" dirty="0" smtClean="0"/>
            <a:t>电召功能</a:t>
          </a:r>
          <a:endParaRPr lang="zh-CN" dirty="0"/>
        </a:p>
      </dgm:t>
    </dgm:pt>
    <dgm:pt modelId="{F05996D4-F482-44DC-84D9-E93A1F59EA6D}" cxnId="{81CA4158-9664-415F-B099-E9D4D1EC05D7}" type="parTrans">
      <dgm:prSet/>
      <dgm:spPr/>
      <dgm:t>
        <a:bodyPr/>
        <a:lstStyle/>
        <a:p>
          <a:endParaRPr lang="zh-CN" altLang="en-US"/>
        </a:p>
      </dgm:t>
    </dgm:pt>
    <dgm:pt modelId="{8326D3C9-BFD7-4A3B-AE36-BCB97B705DCB}" cxnId="{81CA4158-9664-415F-B099-E9D4D1EC05D7}" type="sibTrans">
      <dgm:prSet/>
      <dgm:spPr/>
      <dgm:t>
        <a:bodyPr/>
        <a:lstStyle/>
        <a:p>
          <a:endParaRPr lang="zh-CN" altLang="en-US"/>
        </a:p>
      </dgm:t>
    </dgm:pt>
    <dgm:pt modelId="{1219DD3F-552F-4F1A-9F09-D97C9A6F8A4B}">
      <dgm:prSet/>
      <dgm:spPr/>
      <dgm:t>
        <a:bodyPr/>
        <a:lstStyle/>
        <a:p>
          <a:pPr rtl="0"/>
          <a:r>
            <a:rPr lang="zh-CN" altLang="en-US" dirty="0" smtClean="0"/>
            <a:t>信息的下发</a:t>
          </a:r>
          <a:endParaRPr lang="zh-CN" dirty="0"/>
        </a:p>
      </dgm:t>
    </dgm:pt>
    <dgm:pt modelId="{E86C68C1-1FE1-49C3-AA75-FA44ECAA6205}" cxnId="{63B3BF20-1971-44F8-9FAE-17404BE04169}" type="parTrans">
      <dgm:prSet/>
      <dgm:spPr/>
      <dgm:t>
        <a:bodyPr/>
        <a:lstStyle/>
        <a:p>
          <a:endParaRPr lang="zh-CN" altLang="en-US"/>
        </a:p>
      </dgm:t>
    </dgm:pt>
    <dgm:pt modelId="{D56FB8E0-3F7A-4210-82AA-8995E6D184F2}" cxnId="{63B3BF20-1971-44F8-9FAE-17404BE04169}" type="sibTrans">
      <dgm:prSet/>
      <dgm:spPr/>
      <dgm:t>
        <a:bodyPr/>
        <a:lstStyle/>
        <a:p>
          <a:endParaRPr lang="zh-CN" altLang="en-US"/>
        </a:p>
      </dgm:t>
    </dgm:pt>
    <dgm:pt modelId="{08FBDC23-2DE2-4FB6-B854-02D60E336585}" type="pres">
      <dgm:prSet presAssocID="{A0CCDE75-52CF-4A63-B0D6-A82D5F728012}" presName="diagram" presStyleCnt="0">
        <dgm:presLayoutVars>
          <dgm:chMax val="1"/>
          <dgm:dir/>
          <dgm:animLvl val="ctr"/>
          <dgm:resizeHandles val="exact"/>
        </dgm:presLayoutVars>
      </dgm:prSet>
      <dgm:spPr/>
      <dgm:t>
        <a:bodyPr/>
        <a:lstStyle/>
        <a:p>
          <a:endParaRPr lang="zh-CN" altLang="en-US"/>
        </a:p>
      </dgm:t>
    </dgm:pt>
    <dgm:pt modelId="{7A88E857-5AC7-4660-8C46-A487EABA2B6F}" type="pres">
      <dgm:prSet presAssocID="{A0CCDE75-52CF-4A63-B0D6-A82D5F728012}" presName="matrix" presStyleCnt="0"/>
      <dgm:spPr/>
      <dgm:t>
        <a:bodyPr/>
        <a:lstStyle/>
        <a:p>
          <a:endParaRPr lang="zh-CN" altLang="en-US"/>
        </a:p>
      </dgm:t>
    </dgm:pt>
    <dgm:pt modelId="{D172731A-8648-468F-83A8-64DFB33A8451}" type="pres">
      <dgm:prSet presAssocID="{A0CCDE75-52CF-4A63-B0D6-A82D5F728012}" presName="tile1" presStyleLbl="node1" presStyleIdx="0" presStyleCnt="4"/>
      <dgm:spPr>
        <a:prstGeom prst="rect">
          <a:avLst/>
        </a:prstGeom>
      </dgm:spPr>
      <dgm:t>
        <a:bodyPr/>
        <a:lstStyle/>
        <a:p>
          <a:endParaRPr lang="zh-CN" altLang="en-US"/>
        </a:p>
      </dgm:t>
    </dgm:pt>
    <dgm:pt modelId="{388CD99F-5DD5-42AC-9AA8-8C040A8C8033}" type="pres">
      <dgm:prSet presAssocID="{A0CCDE75-52CF-4A63-B0D6-A82D5F728012}" presName="tile1text" presStyleLbl="node1" presStyleIdx="0" presStyleCnt="4">
        <dgm:presLayoutVars>
          <dgm:chMax val="0"/>
          <dgm:chPref val="0"/>
          <dgm:bulletEnabled val="1"/>
        </dgm:presLayoutVars>
      </dgm:prSet>
      <dgm:spPr>
        <a:prstGeom prst="rect">
          <a:avLst/>
        </a:prstGeom>
      </dgm:spPr>
      <dgm:t>
        <a:bodyPr/>
        <a:lstStyle/>
        <a:p>
          <a:endParaRPr lang="zh-CN" altLang="en-US"/>
        </a:p>
      </dgm:t>
    </dgm:pt>
    <dgm:pt modelId="{14A38760-8A03-4161-98B3-C4DA8A932C26}" type="pres">
      <dgm:prSet presAssocID="{A0CCDE75-52CF-4A63-B0D6-A82D5F728012}" presName="tile2" presStyleLbl="node1" presStyleIdx="1" presStyleCnt="4"/>
      <dgm:spPr>
        <a:prstGeom prst="rect">
          <a:avLst/>
        </a:prstGeom>
      </dgm:spPr>
      <dgm:t>
        <a:bodyPr/>
        <a:lstStyle/>
        <a:p>
          <a:endParaRPr lang="zh-CN" altLang="en-US"/>
        </a:p>
      </dgm:t>
    </dgm:pt>
    <dgm:pt modelId="{36B9BE14-D9D6-4439-940F-19C9BC538CE6}" type="pres">
      <dgm:prSet presAssocID="{A0CCDE75-52CF-4A63-B0D6-A82D5F728012}" presName="tile2text" presStyleLbl="node1" presStyleIdx="1" presStyleCnt="4">
        <dgm:presLayoutVars>
          <dgm:chMax val="0"/>
          <dgm:chPref val="0"/>
          <dgm:bulletEnabled val="1"/>
        </dgm:presLayoutVars>
      </dgm:prSet>
      <dgm:spPr>
        <a:prstGeom prst="rect">
          <a:avLst/>
        </a:prstGeom>
      </dgm:spPr>
      <dgm:t>
        <a:bodyPr/>
        <a:lstStyle/>
        <a:p>
          <a:endParaRPr lang="zh-CN" altLang="en-US"/>
        </a:p>
      </dgm:t>
    </dgm:pt>
    <dgm:pt modelId="{34748DC4-E316-40EF-972E-7EB4593E4F11}" type="pres">
      <dgm:prSet presAssocID="{A0CCDE75-52CF-4A63-B0D6-A82D5F728012}" presName="tile3" presStyleLbl="node1" presStyleIdx="2" presStyleCnt="4"/>
      <dgm:spPr>
        <a:prstGeom prst="rect">
          <a:avLst/>
        </a:prstGeom>
      </dgm:spPr>
      <dgm:t>
        <a:bodyPr/>
        <a:lstStyle/>
        <a:p>
          <a:endParaRPr lang="zh-CN" altLang="en-US"/>
        </a:p>
      </dgm:t>
    </dgm:pt>
    <dgm:pt modelId="{AF28C65D-DB21-419C-8CFE-56DBF4106658}" type="pres">
      <dgm:prSet presAssocID="{A0CCDE75-52CF-4A63-B0D6-A82D5F728012}" presName="tile3text" presStyleLbl="node1" presStyleIdx="2" presStyleCnt="4">
        <dgm:presLayoutVars>
          <dgm:chMax val="0"/>
          <dgm:chPref val="0"/>
          <dgm:bulletEnabled val="1"/>
        </dgm:presLayoutVars>
      </dgm:prSet>
      <dgm:spPr>
        <a:prstGeom prst="rect">
          <a:avLst/>
        </a:prstGeom>
      </dgm:spPr>
      <dgm:t>
        <a:bodyPr/>
        <a:lstStyle/>
        <a:p>
          <a:endParaRPr lang="zh-CN" altLang="en-US"/>
        </a:p>
      </dgm:t>
    </dgm:pt>
    <dgm:pt modelId="{8C295E15-9613-4DB7-BFAE-998F9D2EDF92}" type="pres">
      <dgm:prSet presAssocID="{A0CCDE75-52CF-4A63-B0D6-A82D5F728012}" presName="tile4" presStyleLbl="node1" presStyleIdx="3" presStyleCnt="4"/>
      <dgm:spPr>
        <a:prstGeom prst="rect">
          <a:avLst/>
        </a:prstGeom>
      </dgm:spPr>
      <dgm:t>
        <a:bodyPr/>
        <a:lstStyle/>
        <a:p>
          <a:endParaRPr lang="zh-CN" altLang="en-US"/>
        </a:p>
      </dgm:t>
    </dgm:pt>
    <dgm:pt modelId="{E3E91A26-D93D-46A9-BB8A-087D1D116333}" type="pres">
      <dgm:prSet presAssocID="{A0CCDE75-52CF-4A63-B0D6-A82D5F728012}" presName="tile4text" presStyleLbl="node1" presStyleIdx="3" presStyleCnt="4">
        <dgm:presLayoutVars>
          <dgm:chMax val="0"/>
          <dgm:chPref val="0"/>
          <dgm:bulletEnabled val="1"/>
        </dgm:presLayoutVars>
      </dgm:prSet>
      <dgm:spPr>
        <a:prstGeom prst="rect">
          <a:avLst/>
        </a:prstGeom>
      </dgm:spPr>
      <dgm:t>
        <a:bodyPr/>
        <a:lstStyle/>
        <a:p>
          <a:endParaRPr lang="zh-CN" altLang="en-US"/>
        </a:p>
      </dgm:t>
    </dgm:pt>
    <dgm:pt modelId="{B738C7D2-0201-4093-939F-3A697397A3FE}" type="pres">
      <dgm:prSet presAssocID="{A0CCDE75-52CF-4A63-B0D6-A82D5F728012}" presName="centerTile" presStyleLbl="fgShp" presStyleIdx="0" presStyleCnt="1" custLinFactNeighborX="-4977" custLinFactNeighborY="1670">
        <dgm:presLayoutVars>
          <dgm:chMax val="0"/>
          <dgm:chPref val="0"/>
        </dgm:presLayoutVars>
      </dgm:prSet>
      <dgm:spPr>
        <a:prstGeom prst="rect">
          <a:avLst/>
        </a:prstGeom>
      </dgm:spPr>
      <dgm:t>
        <a:bodyPr/>
        <a:lstStyle/>
        <a:p>
          <a:endParaRPr lang="zh-CN" altLang="en-US"/>
        </a:p>
      </dgm:t>
    </dgm:pt>
  </dgm:ptLst>
  <dgm:cxnLst>
    <dgm:cxn modelId="{A1400C94-9CFB-43C8-9AD1-3C8E72C72CAD}" type="presOf" srcId="{54E6F5DF-6D08-4ADB-91AE-71004105362B}" destId="{388CD99F-5DD5-42AC-9AA8-8C040A8C8033}" srcOrd="1" destOrd="0" presId="urn:microsoft.com/office/officeart/2005/8/layout/matrix1"/>
    <dgm:cxn modelId="{0001CE9D-BF10-443C-A1E5-B9449BDBD5C9}" type="presOf" srcId="{AAC6E3B4-44BD-4FDB-A4EF-B05C8F2BED57}" destId="{36B9BE14-D9D6-4439-940F-19C9BC538CE6}" srcOrd="1" destOrd="0" presId="urn:microsoft.com/office/officeart/2005/8/layout/matrix1"/>
    <dgm:cxn modelId="{2A950168-A519-46BC-9BDB-DEB300D34039}" type="presOf" srcId="{6536A8B7-B483-4F62-A6DE-8E07CA207AFA}" destId="{8C295E15-9613-4DB7-BFAE-998F9D2EDF92}" srcOrd="0" destOrd="0" presId="urn:microsoft.com/office/officeart/2005/8/layout/matrix1"/>
    <dgm:cxn modelId="{D40E3222-6E46-45C4-9256-761217F5B011}" type="presOf" srcId="{54E6F5DF-6D08-4ADB-91AE-71004105362B}" destId="{D172731A-8648-468F-83A8-64DFB33A8451}" srcOrd="0" destOrd="0" presId="urn:microsoft.com/office/officeart/2005/8/layout/matrix1"/>
    <dgm:cxn modelId="{F1876453-5559-4760-BB3E-00B5BCA8B5FE}" type="presOf" srcId="{6536A8B7-B483-4F62-A6DE-8E07CA207AFA}" destId="{E3E91A26-D93D-46A9-BB8A-087D1D116333}" srcOrd="1" destOrd="0" presId="urn:microsoft.com/office/officeart/2005/8/layout/matrix1"/>
    <dgm:cxn modelId="{29066F67-71DB-4420-8885-C1A8704AC63C}" type="presOf" srcId="{07D98244-C7FA-4CF3-8227-1B9B5D74982D}" destId="{B738C7D2-0201-4093-939F-3A697397A3FE}" srcOrd="0" destOrd="0" presId="urn:microsoft.com/office/officeart/2005/8/layout/matrix1"/>
    <dgm:cxn modelId="{61987D58-E0A8-4272-BA7E-BA047065B5C1}" srcId="{A0CCDE75-52CF-4A63-B0D6-A82D5F728012}" destId="{07D98244-C7FA-4CF3-8227-1B9B5D74982D}" srcOrd="0" destOrd="0" parTransId="{AD6ACED1-CDF9-4516-B535-127EFA4D10F5}" sibTransId="{6EFCA796-6D9F-4872-8235-ADA8B9BB7467}"/>
    <dgm:cxn modelId="{63B3BF20-1971-44F8-9FAE-17404BE04169}" srcId="{07D98244-C7FA-4CF3-8227-1B9B5D74982D}" destId="{1219DD3F-552F-4F1A-9F09-D97C9A6F8A4B}" srcOrd="2" destOrd="0" parTransId="{E86C68C1-1FE1-49C3-AA75-FA44ECAA6205}" sibTransId="{D56FB8E0-3F7A-4210-82AA-8995E6D184F2}"/>
    <dgm:cxn modelId="{13314DD2-22F0-4B79-9C7F-FEB908D776E4}" type="presOf" srcId="{1219DD3F-552F-4F1A-9F09-D97C9A6F8A4B}" destId="{AF28C65D-DB21-419C-8CFE-56DBF4106658}" srcOrd="1" destOrd="0" presId="urn:microsoft.com/office/officeart/2005/8/layout/matrix1"/>
    <dgm:cxn modelId="{C695BA99-BA89-4AAA-9134-9E361A4DC7A1}" type="presOf" srcId="{1219DD3F-552F-4F1A-9F09-D97C9A6F8A4B}" destId="{34748DC4-E316-40EF-972E-7EB4593E4F11}" srcOrd="0" destOrd="0" presId="urn:microsoft.com/office/officeart/2005/8/layout/matrix1"/>
    <dgm:cxn modelId="{0A1DD9A7-065C-47A6-A43B-A004B385DCD0}" srcId="{07D98244-C7FA-4CF3-8227-1B9B5D74982D}" destId="{6536A8B7-B483-4F62-A6DE-8E07CA207AFA}" srcOrd="3" destOrd="0" parTransId="{79F635D0-C81F-4AE4-B8EC-7DC4D3C7A86C}" sibTransId="{38A5C074-6437-4476-903A-ED8C26F94A21}"/>
    <dgm:cxn modelId="{81CA4158-9664-415F-B099-E9D4D1EC05D7}" srcId="{07D98244-C7FA-4CF3-8227-1B9B5D74982D}" destId="{54E6F5DF-6D08-4ADB-91AE-71004105362B}" srcOrd="0" destOrd="0" parTransId="{F05996D4-F482-44DC-84D9-E93A1F59EA6D}" sibTransId="{8326D3C9-BFD7-4A3B-AE36-BCB97B705DCB}"/>
    <dgm:cxn modelId="{E315E86F-378D-41D4-92B5-EFB075A5C4A6}" srcId="{07D98244-C7FA-4CF3-8227-1B9B5D74982D}" destId="{AAC6E3B4-44BD-4FDB-A4EF-B05C8F2BED57}" srcOrd="1" destOrd="0" parTransId="{BCF2A230-11D5-4D09-8160-259EAEBEFAF7}" sibTransId="{1BD1114E-4DDF-437C-B0DE-C794741A2809}"/>
    <dgm:cxn modelId="{32F39BE3-C598-4823-8510-A12C097B4F6B}" type="presOf" srcId="{AAC6E3B4-44BD-4FDB-A4EF-B05C8F2BED57}" destId="{14A38760-8A03-4161-98B3-C4DA8A932C26}" srcOrd="0" destOrd="0" presId="urn:microsoft.com/office/officeart/2005/8/layout/matrix1"/>
    <dgm:cxn modelId="{CF033D13-C795-4869-A460-A86470BBC12F}" type="presOf" srcId="{A0CCDE75-52CF-4A63-B0D6-A82D5F728012}" destId="{08FBDC23-2DE2-4FB6-B854-02D60E336585}" srcOrd="0" destOrd="0" presId="urn:microsoft.com/office/officeart/2005/8/layout/matrix1"/>
    <dgm:cxn modelId="{7CE69A54-1915-45D3-BB54-3B990E5FFDED}" type="presParOf" srcId="{08FBDC23-2DE2-4FB6-B854-02D60E336585}" destId="{7A88E857-5AC7-4660-8C46-A487EABA2B6F}" srcOrd="0" destOrd="0" presId="urn:microsoft.com/office/officeart/2005/8/layout/matrix1"/>
    <dgm:cxn modelId="{13058A66-B8B4-46E0-B319-D5B621CC6BC1}" type="presParOf" srcId="{7A88E857-5AC7-4660-8C46-A487EABA2B6F}" destId="{D172731A-8648-468F-83A8-64DFB33A8451}" srcOrd="0" destOrd="0" presId="urn:microsoft.com/office/officeart/2005/8/layout/matrix1"/>
    <dgm:cxn modelId="{8075A29A-4126-4153-AD8A-7483F43B28C1}" type="presParOf" srcId="{7A88E857-5AC7-4660-8C46-A487EABA2B6F}" destId="{388CD99F-5DD5-42AC-9AA8-8C040A8C8033}" srcOrd="1" destOrd="0" presId="urn:microsoft.com/office/officeart/2005/8/layout/matrix1"/>
    <dgm:cxn modelId="{BF45823D-C446-4C88-AA55-AD61ADE316C0}" type="presParOf" srcId="{7A88E857-5AC7-4660-8C46-A487EABA2B6F}" destId="{14A38760-8A03-4161-98B3-C4DA8A932C26}" srcOrd="2" destOrd="0" presId="urn:microsoft.com/office/officeart/2005/8/layout/matrix1"/>
    <dgm:cxn modelId="{790F41E5-609F-4508-966B-37F95D62447D}" type="presParOf" srcId="{7A88E857-5AC7-4660-8C46-A487EABA2B6F}" destId="{36B9BE14-D9D6-4439-940F-19C9BC538CE6}" srcOrd="3" destOrd="0" presId="urn:microsoft.com/office/officeart/2005/8/layout/matrix1"/>
    <dgm:cxn modelId="{1BFE686B-C42A-4F2B-A857-43E285FFE4A8}" type="presParOf" srcId="{7A88E857-5AC7-4660-8C46-A487EABA2B6F}" destId="{34748DC4-E316-40EF-972E-7EB4593E4F11}" srcOrd="4" destOrd="0" presId="urn:microsoft.com/office/officeart/2005/8/layout/matrix1"/>
    <dgm:cxn modelId="{901B20E1-4696-44AC-8E80-97EB6B3CCC3F}" type="presParOf" srcId="{7A88E857-5AC7-4660-8C46-A487EABA2B6F}" destId="{AF28C65D-DB21-419C-8CFE-56DBF4106658}" srcOrd="5" destOrd="0" presId="urn:microsoft.com/office/officeart/2005/8/layout/matrix1"/>
    <dgm:cxn modelId="{6E3E6CE5-2011-45FD-B6C9-53B36EA4D837}" type="presParOf" srcId="{7A88E857-5AC7-4660-8C46-A487EABA2B6F}" destId="{8C295E15-9613-4DB7-BFAE-998F9D2EDF92}" srcOrd="6" destOrd="0" presId="urn:microsoft.com/office/officeart/2005/8/layout/matrix1"/>
    <dgm:cxn modelId="{9A9E05EF-DE7F-4505-BFFE-039B2F6C43A1}" type="presParOf" srcId="{7A88E857-5AC7-4660-8C46-A487EABA2B6F}" destId="{E3E91A26-D93D-46A9-BB8A-087D1D116333}" srcOrd="7" destOrd="0" presId="urn:microsoft.com/office/officeart/2005/8/layout/matrix1"/>
    <dgm:cxn modelId="{578D2441-51B5-4B05-8157-FDF397BBFD82}" type="presParOf" srcId="{08FBDC23-2DE2-4FB6-B854-02D60E336585}" destId="{B738C7D2-0201-4093-939F-3A697397A3FE}"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7AA2DC-8E32-421F-8158-E107D8F385D5}"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zh-CN" altLang="en-US"/>
        </a:p>
      </dgm:t>
    </dgm:pt>
    <dgm:pt modelId="{591936CB-5090-4685-8889-809E8E85A033}">
      <dgm:prSet phldrT="[文本]" custT="1"/>
      <dgm:spPr/>
      <dgm:t>
        <a:bodyPr/>
        <a:lstStyle/>
        <a:p>
          <a:r>
            <a:rPr lang="zh-CN" altLang="en-US" sz="900" dirty="0" smtClean="0"/>
            <a:t>服务器</a:t>
          </a:r>
          <a:endParaRPr lang="zh-CN" altLang="en-US" sz="900" dirty="0"/>
        </a:p>
      </dgm:t>
    </dgm:pt>
    <dgm:pt modelId="{95134F6F-AAD7-4ECA-8A79-8A7C6657C849}" cxnId="{9359BA8E-1176-4629-B161-C0465A722773}" type="parTrans">
      <dgm:prSet/>
      <dgm:spPr/>
      <dgm:t>
        <a:bodyPr/>
        <a:lstStyle/>
        <a:p>
          <a:endParaRPr lang="zh-CN" altLang="en-US"/>
        </a:p>
      </dgm:t>
    </dgm:pt>
    <dgm:pt modelId="{8698126B-E2B1-402E-A3ED-5FB344CC16BD}" cxnId="{9359BA8E-1176-4629-B161-C0465A722773}" type="sibTrans">
      <dgm:prSet/>
      <dgm:spPr/>
      <dgm:t>
        <a:bodyPr/>
        <a:lstStyle/>
        <a:p>
          <a:endParaRPr lang="zh-CN" altLang="en-US"/>
        </a:p>
      </dgm:t>
    </dgm:pt>
    <dgm:pt modelId="{6EE4192C-6BEE-47D7-A447-8F0853529C78}">
      <dgm:prSet phldrT="[文本]"/>
      <dgm:spPr/>
      <dgm:t>
        <a:bodyPr/>
        <a:lstStyle/>
        <a:p>
          <a:r>
            <a:rPr lang="en-US" altLang="zh-CN" dirty="0" smtClean="0"/>
            <a:t>PC</a:t>
          </a:r>
          <a:r>
            <a:rPr lang="zh-CN" altLang="en-US" dirty="0" smtClean="0"/>
            <a:t>客户端</a:t>
          </a:r>
          <a:endParaRPr lang="en-US" altLang="zh-CN" dirty="0" smtClean="0"/>
        </a:p>
      </dgm:t>
    </dgm:pt>
    <dgm:pt modelId="{B74F2CD7-381D-4815-A288-1400B963E70B}" cxnId="{60C9DD44-9EEA-48CE-97F0-24D4ABFB2D5D}" type="parTrans">
      <dgm:prSet/>
      <dgm:spPr/>
      <dgm:t>
        <a:bodyPr/>
        <a:lstStyle/>
        <a:p>
          <a:endParaRPr lang="zh-CN" altLang="en-US"/>
        </a:p>
      </dgm:t>
    </dgm:pt>
    <dgm:pt modelId="{76637A0D-8C41-468E-8B61-BB03C7172EA8}" cxnId="{60C9DD44-9EEA-48CE-97F0-24D4ABFB2D5D}" type="sibTrans">
      <dgm:prSet/>
      <dgm:spPr/>
      <dgm:t>
        <a:bodyPr/>
        <a:lstStyle/>
        <a:p>
          <a:endParaRPr lang="zh-CN" altLang="en-US"/>
        </a:p>
      </dgm:t>
    </dgm:pt>
    <dgm:pt modelId="{E28250E9-0063-4FEC-B4C1-5179EECF39CC}">
      <dgm:prSet phldrT="[文本]"/>
      <dgm:spPr/>
      <dgm:t>
        <a:bodyPr/>
        <a:lstStyle/>
        <a:p>
          <a:r>
            <a:rPr lang="zh-CN" altLang="en-US" dirty="0" smtClean="0"/>
            <a:t>手机客户端</a:t>
          </a:r>
          <a:endParaRPr lang="zh-CN" altLang="en-US" dirty="0"/>
        </a:p>
      </dgm:t>
    </dgm:pt>
    <dgm:pt modelId="{1BDDF2BF-7B63-4278-B021-7777709583FB}" cxnId="{371D7743-CC50-4C10-B06D-E709566739ED}" type="parTrans">
      <dgm:prSet/>
      <dgm:spPr/>
      <dgm:t>
        <a:bodyPr/>
        <a:lstStyle/>
        <a:p>
          <a:endParaRPr lang="zh-CN" altLang="en-US"/>
        </a:p>
      </dgm:t>
    </dgm:pt>
    <dgm:pt modelId="{43381CAE-1D9A-4CE6-A711-31BD6E0EE0D8}" cxnId="{371D7743-CC50-4C10-B06D-E709566739ED}" type="sibTrans">
      <dgm:prSet/>
      <dgm:spPr/>
      <dgm:t>
        <a:bodyPr/>
        <a:lstStyle/>
        <a:p>
          <a:endParaRPr lang="zh-CN" altLang="en-US"/>
        </a:p>
      </dgm:t>
    </dgm:pt>
    <dgm:pt modelId="{45DA6EC5-672A-4142-9743-5D55DBBDEFF4}">
      <dgm:prSet phldrT="[文本]"/>
      <dgm:spPr/>
      <dgm:t>
        <a:bodyPr/>
        <a:lstStyle/>
        <a:p>
          <a:r>
            <a:rPr lang="en-US" altLang="zh-CN" dirty="0" smtClean="0"/>
            <a:t>SDK</a:t>
          </a:r>
          <a:endParaRPr lang="zh-CN" altLang="en-US" dirty="0"/>
        </a:p>
      </dgm:t>
    </dgm:pt>
    <dgm:pt modelId="{D5E4B953-3805-41F3-89DB-9E93D9CB1DE4}" cxnId="{38CFE36D-2BD3-4550-AF51-FF14D6CF7B09}" type="parTrans">
      <dgm:prSet/>
      <dgm:spPr/>
      <dgm:t>
        <a:bodyPr/>
        <a:lstStyle/>
        <a:p>
          <a:endParaRPr lang="zh-CN" altLang="en-US"/>
        </a:p>
      </dgm:t>
    </dgm:pt>
    <dgm:pt modelId="{5EBA0E9C-4FCE-43D2-96F2-E24467B8B7D3}" cxnId="{38CFE36D-2BD3-4550-AF51-FF14D6CF7B09}" type="sibTrans">
      <dgm:prSet/>
      <dgm:spPr/>
      <dgm:t>
        <a:bodyPr/>
        <a:lstStyle/>
        <a:p>
          <a:endParaRPr lang="zh-CN" altLang="en-US"/>
        </a:p>
      </dgm:t>
    </dgm:pt>
    <dgm:pt modelId="{9066CBA2-5DCE-4823-AE22-D9F087BD785A}">
      <dgm:prSet phldrT="[文本]"/>
      <dgm:spPr/>
      <dgm:t>
        <a:bodyPr/>
        <a:lstStyle/>
        <a:p>
          <a:r>
            <a:rPr lang="en-US" altLang="zh-CN" dirty="0" smtClean="0"/>
            <a:t>WEB</a:t>
          </a:r>
        </a:p>
        <a:p>
          <a:r>
            <a:rPr lang="zh-CN" altLang="en-US" dirty="0" smtClean="0"/>
            <a:t>客户端</a:t>
          </a:r>
          <a:endParaRPr lang="zh-CN" altLang="en-US" dirty="0"/>
        </a:p>
      </dgm:t>
    </dgm:pt>
    <dgm:pt modelId="{94928247-BD69-4E29-9E07-027B1980C440}" cxnId="{7159B728-498D-452C-A3A7-389A3911EA50}" type="parTrans">
      <dgm:prSet/>
      <dgm:spPr/>
      <dgm:t>
        <a:bodyPr/>
        <a:lstStyle/>
        <a:p>
          <a:endParaRPr lang="zh-CN" altLang="en-US"/>
        </a:p>
      </dgm:t>
    </dgm:pt>
    <dgm:pt modelId="{37C04A26-6062-4F0F-A5CB-11F8956662ED}" cxnId="{7159B728-498D-452C-A3A7-389A3911EA50}" type="sibTrans">
      <dgm:prSet/>
      <dgm:spPr/>
      <dgm:t>
        <a:bodyPr/>
        <a:lstStyle/>
        <a:p>
          <a:endParaRPr lang="zh-CN" altLang="en-US"/>
        </a:p>
      </dgm:t>
    </dgm:pt>
    <dgm:pt modelId="{430FB31B-0703-4F8F-9F28-22A2A05D6338}" type="pres">
      <dgm:prSet presAssocID="{4D7AA2DC-8E32-421F-8158-E107D8F385D5}" presName="Name0" presStyleCnt="0">
        <dgm:presLayoutVars>
          <dgm:chMax val="1"/>
          <dgm:dir/>
          <dgm:animLvl val="ctr"/>
          <dgm:resizeHandles val="exact"/>
        </dgm:presLayoutVars>
      </dgm:prSet>
      <dgm:spPr/>
      <dgm:t>
        <a:bodyPr/>
        <a:lstStyle/>
        <a:p>
          <a:endParaRPr lang="zh-CN" altLang="en-US"/>
        </a:p>
      </dgm:t>
    </dgm:pt>
    <dgm:pt modelId="{72D2DDB9-91F9-4CB7-A16B-AC8F8968CC67}" type="pres">
      <dgm:prSet presAssocID="{591936CB-5090-4685-8889-809E8E85A033}" presName="centerShape" presStyleLbl="node0" presStyleIdx="0" presStyleCnt="1" custScaleX="129060"/>
      <dgm:spPr/>
      <dgm:t>
        <a:bodyPr/>
        <a:lstStyle/>
        <a:p>
          <a:endParaRPr lang="zh-CN" altLang="en-US"/>
        </a:p>
      </dgm:t>
    </dgm:pt>
    <dgm:pt modelId="{2C4C5EBE-196C-4256-839F-A041F2548620}" type="pres">
      <dgm:prSet presAssocID="{6EE4192C-6BEE-47D7-A447-8F0853529C78}" presName="node" presStyleLbl="node1" presStyleIdx="0" presStyleCnt="4">
        <dgm:presLayoutVars>
          <dgm:bulletEnabled val="1"/>
        </dgm:presLayoutVars>
      </dgm:prSet>
      <dgm:spPr/>
      <dgm:t>
        <a:bodyPr/>
        <a:lstStyle/>
        <a:p>
          <a:endParaRPr lang="zh-CN" altLang="en-US"/>
        </a:p>
      </dgm:t>
    </dgm:pt>
    <dgm:pt modelId="{639985F2-5B67-4DC6-BA3D-1F4472D99107}" type="pres">
      <dgm:prSet presAssocID="{6EE4192C-6BEE-47D7-A447-8F0853529C78}" presName="dummy" presStyleCnt="0"/>
      <dgm:spPr/>
    </dgm:pt>
    <dgm:pt modelId="{0496F7B0-EE82-42C5-887F-32D374DA67A0}" type="pres">
      <dgm:prSet presAssocID="{76637A0D-8C41-468E-8B61-BB03C7172EA8}" presName="sibTrans" presStyleLbl="sibTrans2D1" presStyleIdx="0" presStyleCnt="4"/>
      <dgm:spPr/>
      <dgm:t>
        <a:bodyPr/>
        <a:lstStyle/>
        <a:p>
          <a:endParaRPr lang="zh-CN" altLang="en-US"/>
        </a:p>
      </dgm:t>
    </dgm:pt>
    <dgm:pt modelId="{106D4683-31AA-4475-8E57-683ADCEFEE64}" type="pres">
      <dgm:prSet presAssocID="{E28250E9-0063-4FEC-B4C1-5179EECF39CC}" presName="node" presStyleLbl="node1" presStyleIdx="1" presStyleCnt="4">
        <dgm:presLayoutVars>
          <dgm:bulletEnabled val="1"/>
        </dgm:presLayoutVars>
      </dgm:prSet>
      <dgm:spPr/>
      <dgm:t>
        <a:bodyPr/>
        <a:lstStyle/>
        <a:p>
          <a:endParaRPr lang="zh-CN" altLang="en-US"/>
        </a:p>
      </dgm:t>
    </dgm:pt>
    <dgm:pt modelId="{6EEA773F-DB6E-4E77-BE3E-71E2DA0ACAF8}" type="pres">
      <dgm:prSet presAssocID="{E28250E9-0063-4FEC-B4C1-5179EECF39CC}" presName="dummy" presStyleCnt="0"/>
      <dgm:spPr/>
    </dgm:pt>
    <dgm:pt modelId="{5E8C23DA-5166-4949-A80D-35D58FFF865D}" type="pres">
      <dgm:prSet presAssocID="{43381CAE-1D9A-4CE6-A711-31BD6E0EE0D8}" presName="sibTrans" presStyleLbl="sibTrans2D1" presStyleIdx="1" presStyleCnt="4"/>
      <dgm:spPr/>
      <dgm:t>
        <a:bodyPr/>
        <a:lstStyle/>
        <a:p>
          <a:endParaRPr lang="zh-CN" altLang="en-US"/>
        </a:p>
      </dgm:t>
    </dgm:pt>
    <dgm:pt modelId="{DEAEC89C-5157-4333-8E4C-6370743CD5AD}" type="pres">
      <dgm:prSet presAssocID="{45DA6EC5-672A-4142-9743-5D55DBBDEFF4}" presName="node" presStyleLbl="node1" presStyleIdx="2" presStyleCnt="4">
        <dgm:presLayoutVars>
          <dgm:bulletEnabled val="1"/>
        </dgm:presLayoutVars>
      </dgm:prSet>
      <dgm:spPr/>
      <dgm:t>
        <a:bodyPr/>
        <a:lstStyle/>
        <a:p>
          <a:endParaRPr lang="zh-CN" altLang="en-US"/>
        </a:p>
      </dgm:t>
    </dgm:pt>
    <dgm:pt modelId="{296B8E61-9D6B-4481-A3C1-EBC4CD3580C7}" type="pres">
      <dgm:prSet presAssocID="{45DA6EC5-672A-4142-9743-5D55DBBDEFF4}" presName="dummy" presStyleCnt="0"/>
      <dgm:spPr/>
    </dgm:pt>
    <dgm:pt modelId="{04D02C4C-FFC8-4FB5-B809-5D5B29C8E88B}" type="pres">
      <dgm:prSet presAssocID="{5EBA0E9C-4FCE-43D2-96F2-E24467B8B7D3}" presName="sibTrans" presStyleLbl="sibTrans2D1" presStyleIdx="2" presStyleCnt="4"/>
      <dgm:spPr/>
      <dgm:t>
        <a:bodyPr/>
        <a:lstStyle/>
        <a:p>
          <a:endParaRPr lang="zh-CN" altLang="en-US"/>
        </a:p>
      </dgm:t>
    </dgm:pt>
    <dgm:pt modelId="{6C1A39D2-5DF1-476B-A34D-CEA6C1CEFB4E}" type="pres">
      <dgm:prSet presAssocID="{9066CBA2-5DCE-4823-AE22-D9F087BD785A}" presName="node" presStyleLbl="node1" presStyleIdx="3" presStyleCnt="4">
        <dgm:presLayoutVars>
          <dgm:bulletEnabled val="1"/>
        </dgm:presLayoutVars>
      </dgm:prSet>
      <dgm:spPr/>
      <dgm:t>
        <a:bodyPr/>
        <a:lstStyle/>
        <a:p>
          <a:endParaRPr lang="zh-CN" altLang="en-US"/>
        </a:p>
      </dgm:t>
    </dgm:pt>
    <dgm:pt modelId="{72FB0BF0-7FF1-4804-AC89-A6C6BDDEFF14}" type="pres">
      <dgm:prSet presAssocID="{9066CBA2-5DCE-4823-AE22-D9F087BD785A}" presName="dummy" presStyleCnt="0"/>
      <dgm:spPr/>
    </dgm:pt>
    <dgm:pt modelId="{A778616F-1BFA-42C6-B824-DAA287AFF8E2}" type="pres">
      <dgm:prSet presAssocID="{37C04A26-6062-4F0F-A5CB-11F8956662ED}" presName="sibTrans" presStyleLbl="sibTrans2D1" presStyleIdx="3" presStyleCnt="4"/>
      <dgm:spPr/>
      <dgm:t>
        <a:bodyPr/>
        <a:lstStyle/>
        <a:p>
          <a:endParaRPr lang="zh-CN" altLang="en-US"/>
        </a:p>
      </dgm:t>
    </dgm:pt>
  </dgm:ptLst>
  <dgm:cxnLst>
    <dgm:cxn modelId="{A563C016-BB85-48C4-A8B7-C531B6D93187}" type="presOf" srcId="{591936CB-5090-4685-8889-809E8E85A033}" destId="{72D2DDB9-91F9-4CB7-A16B-AC8F8968CC67}" srcOrd="0" destOrd="0" presId="urn:microsoft.com/office/officeart/2005/8/layout/radial6"/>
    <dgm:cxn modelId="{B542502E-3C1E-40C3-A78F-E5465C914BD1}" type="presOf" srcId="{E28250E9-0063-4FEC-B4C1-5179EECF39CC}" destId="{106D4683-31AA-4475-8E57-683ADCEFEE64}" srcOrd="0" destOrd="0" presId="urn:microsoft.com/office/officeart/2005/8/layout/radial6"/>
    <dgm:cxn modelId="{60C9DD44-9EEA-48CE-97F0-24D4ABFB2D5D}" srcId="{591936CB-5090-4685-8889-809E8E85A033}" destId="{6EE4192C-6BEE-47D7-A447-8F0853529C78}" srcOrd="0" destOrd="0" parTransId="{B74F2CD7-381D-4815-A288-1400B963E70B}" sibTransId="{76637A0D-8C41-468E-8B61-BB03C7172EA8}"/>
    <dgm:cxn modelId="{9359BA8E-1176-4629-B161-C0465A722773}" srcId="{4D7AA2DC-8E32-421F-8158-E107D8F385D5}" destId="{591936CB-5090-4685-8889-809E8E85A033}" srcOrd="0" destOrd="0" parTransId="{95134F6F-AAD7-4ECA-8A79-8A7C6657C849}" sibTransId="{8698126B-E2B1-402E-A3ED-5FB344CC16BD}"/>
    <dgm:cxn modelId="{24FBE0B4-5B8F-44CC-8EF6-748EDBFC662D}" type="presOf" srcId="{37C04A26-6062-4F0F-A5CB-11F8956662ED}" destId="{A778616F-1BFA-42C6-B824-DAA287AFF8E2}" srcOrd="0" destOrd="0" presId="urn:microsoft.com/office/officeart/2005/8/layout/radial6"/>
    <dgm:cxn modelId="{6E97A2C5-0D2F-4444-854F-19F544661479}" type="presOf" srcId="{4D7AA2DC-8E32-421F-8158-E107D8F385D5}" destId="{430FB31B-0703-4F8F-9F28-22A2A05D6338}" srcOrd="0" destOrd="0" presId="urn:microsoft.com/office/officeart/2005/8/layout/radial6"/>
    <dgm:cxn modelId="{33F764A2-C061-4C49-A97E-8B8E9ACAE3AD}" type="presOf" srcId="{6EE4192C-6BEE-47D7-A447-8F0853529C78}" destId="{2C4C5EBE-196C-4256-839F-A041F2548620}" srcOrd="0" destOrd="0" presId="urn:microsoft.com/office/officeart/2005/8/layout/radial6"/>
    <dgm:cxn modelId="{31CDC25E-A68E-4CEE-A2B0-F34D3ED528B2}" type="presOf" srcId="{9066CBA2-5DCE-4823-AE22-D9F087BD785A}" destId="{6C1A39D2-5DF1-476B-A34D-CEA6C1CEFB4E}" srcOrd="0" destOrd="0" presId="urn:microsoft.com/office/officeart/2005/8/layout/radial6"/>
    <dgm:cxn modelId="{38CFE36D-2BD3-4550-AF51-FF14D6CF7B09}" srcId="{591936CB-5090-4685-8889-809E8E85A033}" destId="{45DA6EC5-672A-4142-9743-5D55DBBDEFF4}" srcOrd="2" destOrd="0" parTransId="{D5E4B953-3805-41F3-89DB-9E93D9CB1DE4}" sibTransId="{5EBA0E9C-4FCE-43D2-96F2-E24467B8B7D3}"/>
    <dgm:cxn modelId="{550E2FCC-71E2-4BC4-9A84-8BE9DFCA75AC}" type="presOf" srcId="{76637A0D-8C41-468E-8B61-BB03C7172EA8}" destId="{0496F7B0-EE82-42C5-887F-32D374DA67A0}" srcOrd="0" destOrd="0" presId="urn:microsoft.com/office/officeart/2005/8/layout/radial6"/>
    <dgm:cxn modelId="{7159B728-498D-452C-A3A7-389A3911EA50}" srcId="{591936CB-5090-4685-8889-809E8E85A033}" destId="{9066CBA2-5DCE-4823-AE22-D9F087BD785A}" srcOrd="3" destOrd="0" parTransId="{94928247-BD69-4E29-9E07-027B1980C440}" sibTransId="{37C04A26-6062-4F0F-A5CB-11F8956662ED}"/>
    <dgm:cxn modelId="{588B04E0-5F16-4E2C-AF0F-DE154E5CFD9A}" type="presOf" srcId="{43381CAE-1D9A-4CE6-A711-31BD6E0EE0D8}" destId="{5E8C23DA-5166-4949-A80D-35D58FFF865D}" srcOrd="0" destOrd="0" presId="urn:microsoft.com/office/officeart/2005/8/layout/radial6"/>
    <dgm:cxn modelId="{371D7743-CC50-4C10-B06D-E709566739ED}" srcId="{591936CB-5090-4685-8889-809E8E85A033}" destId="{E28250E9-0063-4FEC-B4C1-5179EECF39CC}" srcOrd="1" destOrd="0" parTransId="{1BDDF2BF-7B63-4278-B021-7777709583FB}" sibTransId="{43381CAE-1D9A-4CE6-A711-31BD6E0EE0D8}"/>
    <dgm:cxn modelId="{A3E0739E-7A30-4408-B972-68E9F67E3654}" type="presOf" srcId="{5EBA0E9C-4FCE-43D2-96F2-E24467B8B7D3}" destId="{04D02C4C-FFC8-4FB5-B809-5D5B29C8E88B}" srcOrd="0" destOrd="0" presId="urn:microsoft.com/office/officeart/2005/8/layout/radial6"/>
    <dgm:cxn modelId="{1FD11298-FB01-4CCC-8F55-72558C08DE38}" type="presOf" srcId="{45DA6EC5-672A-4142-9743-5D55DBBDEFF4}" destId="{DEAEC89C-5157-4333-8E4C-6370743CD5AD}" srcOrd="0" destOrd="0" presId="urn:microsoft.com/office/officeart/2005/8/layout/radial6"/>
    <dgm:cxn modelId="{8E76DC5C-D742-42F1-88A7-CFB4889BB730}" type="presParOf" srcId="{430FB31B-0703-4F8F-9F28-22A2A05D6338}" destId="{72D2DDB9-91F9-4CB7-A16B-AC8F8968CC67}" srcOrd="0" destOrd="0" presId="urn:microsoft.com/office/officeart/2005/8/layout/radial6"/>
    <dgm:cxn modelId="{C989C0B4-75E2-41CC-BAF4-7A6B9BEDAEFA}" type="presParOf" srcId="{430FB31B-0703-4F8F-9F28-22A2A05D6338}" destId="{2C4C5EBE-196C-4256-839F-A041F2548620}" srcOrd="1" destOrd="0" presId="urn:microsoft.com/office/officeart/2005/8/layout/radial6"/>
    <dgm:cxn modelId="{19B57478-58F0-4C48-861A-DDC0CBA7489A}" type="presParOf" srcId="{430FB31B-0703-4F8F-9F28-22A2A05D6338}" destId="{639985F2-5B67-4DC6-BA3D-1F4472D99107}" srcOrd="2" destOrd="0" presId="urn:microsoft.com/office/officeart/2005/8/layout/radial6"/>
    <dgm:cxn modelId="{635A966F-3DB0-4E6A-841C-196DADFF4D70}" type="presParOf" srcId="{430FB31B-0703-4F8F-9F28-22A2A05D6338}" destId="{0496F7B0-EE82-42C5-887F-32D374DA67A0}" srcOrd="3" destOrd="0" presId="urn:microsoft.com/office/officeart/2005/8/layout/radial6"/>
    <dgm:cxn modelId="{599D3255-9F99-412A-9E4E-766660B47246}" type="presParOf" srcId="{430FB31B-0703-4F8F-9F28-22A2A05D6338}" destId="{106D4683-31AA-4475-8E57-683ADCEFEE64}" srcOrd="4" destOrd="0" presId="urn:microsoft.com/office/officeart/2005/8/layout/radial6"/>
    <dgm:cxn modelId="{DFE21081-73FA-4E90-93AD-57D791852479}" type="presParOf" srcId="{430FB31B-0703-4F8F-9F28-22A2A05D6338}" destId="{6EEA773F-DB6E-4E77-BE3E-71E2DA0ACAF8}" srcOrd="5" destOrd="0" presId="urn:microsoft.com/office/officeart/2005/8/layout/radial6"/>
    <dgm:cxn modelId="{5EB316B0-7AF6-4B91-8B78-CC2BBA3D10D5}" type="presParOf" srcId="{430FB31B-0703-4F8F-9F28-22A2A05D6338}" destId="{5E8C23DA-5166-4949-A80D-35D58FFF865D}" srcOrd="6" destOrd="0" presId="urn:microsoft.com/office/officeart/2005/8/layout/radial6"/>
    <dgm:cxn modelId="{C102C359-431E-43E4-8858-7F5F58A575FE}" type="presParOf" srcId="{430FB31B-0703-4F8F-9F28-22A2A05D6338}" destId="{DEAEC89C-5157-4333-8E4C-6370743CD5AD}" srcOrd="7" destOrd="0" presId="urn:microsoft.com/office/officeart/2005/8/layout/radial6"/>
    <dgm:cxn modelId="{8A7BAA7A-ABD9-4016-A4D6-50CF53CF5A4F}" type="presParOf" srcId="{430FB31B-0703-4F8F-9F28-22A2A05D6338}" destId="{296B8E61-9D6B-4481-A3C1-EBC4CD3580C7}" srcOrd="8" destOrd="0" presId="urn:microsoft.com/office/officeart/2005/8/layout/radial6"/>
    <dgm:cxn modelId="{58F36F4F-7E49-4721-81C9-9799461B21B6}" type="presParOf" srcId="{430FB31B-0703-4F8F-9F28-22A2A05D6338}" destId="{04D02C4C-FFC8-4FB5-B809-5D5B29C8E88B}" srcOrd="9" destOrd="0" presId="urn:microsoft.com/office/officeart/2005/8/layout/radial6"/>
    <dgm:cxn modelId="{E2B19D6B-7653-420E-9625-845F5699907C}" type="presParOf" srcId="{430FB31B-0703-4F8F-9F28-22A2A05D6338}" destId="{6C1A39D2-5DF1-476B-A34D-CEA6C1CEFB4E}" srcOrd="10" destOrd="0" presId="urn:microsoft.com/office/officeart/2005/8/layout/radial6"/>
    <dgm:cxn modelId="{A704F5AB-39ED-4AD2-8490-91A9940613C4}" type="presParOf" srcId="{430FB31B-0703-4F8F-9F28-22A2A05D6338}" destId="{72FB0BF0-7FF1-4804-AC89-A6C6BDDEFF14}" srcOrd="11" destOrd="0" presId="urn:microsoft.com/office/officeart/2005/8/layout/radial6"/>
    <dgm:cxn modelId="{91A6ACBF-DBBB-4F2A-827D-FDE05C02C2D0}" type="presParOf" srcId="{430FB31B-0703-4F8F-9F28-22A2A05D6338}" destId="{A778616F-1BFA-42C6-B824-DAA287AFF8E2}" srcOrd="12" destOrd="0" presId="urn:microsoft.com/office/officeart/2005/8/layout/radial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29600" cy="4287863"/>
        <a:chOff x="0" y="0"/>
        <a:chExt cx="8229600" cy="4287863"/>
      </a:xfrm>
    </dsp:grpSpPr>
    <dsp:sp>
      <dsp:nvSpPr>
        <dsp:cNvPr id="3" name="矩形 2"/>
        <dsp:cNvSpPr/>
      </dsp:nvSpPr>
      <dsp:spPr bwMode="white">
        <a:xfrm>
          <a:off x="-25" y="472281"/>
          <a:ext cx="2571774" cy="1543064"/>
        </a:xfrm>
        <a:prstGeom prst="rect">
          <a:avLst/>
        </a:prstGeom>
      </dsp:spPr>
      <dsp:style>
        <a:lnRef idx="2">
          <a:schemeClr val="lt1"/>
        </a:lnRef>
        <a:fillRef idx="1">
          <a:schemeClr val="accent2"/>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a:lnSpc>
              <a:spcPct val="100000"/>
            </a:lnSpc>
            <a:spcBef>
              <a:spcPct val="0"/>
            </a:spcBef>
            <a:spcAft>
              <a:spcPct val="35000"/>
            </a:spcAft>
          </a:pPr>
          <a:r>
            <a:rPr lang="zh-CN" altLang="en-US" sz="3600" b="0" dirty="0" smtClean="0">
              <a:solidFill>
                <a:schemeClr val="bg1"/>
              </a:solidFill>
              <a:latin typeface="微软雅黑" panose="020B0503020204020204" pitchFamily="34" charset="-122"/>
              <a:ea typeface="微软雅黑" panose="020B0503020204020204" pitchFamily="34" charset="-122"/>
            </a:rPr>
            <a:t>与计价器联动</a:t>
          </a:r>
          <a:endParaRPr lang="zh-CN" altLang="en-US" sz="3600" b="0" dirty="0">
            <a:solidFill>
              <a:schemeClr val="bg1"/>
            </a:solidFill>
          </a:endParaRPr>
        </a:p>
      </dsp:txBody>
      <dsp:txXfrm>
        <a:off x="-25" y="472281"/>
        <a:ext cx="2571774" cy="1543064"/>
      </dsp:txXfrm>
    </dsp:sp>
    <dsp:sp>
      <dsp:nvSpPr>
        <dsp:cNvPr id="4" name="矩形 3"/>
        <dsp:cNvSpPr/>
      </dsp:nvSpPr>
      <dsp:spPr bwMode="white">
        <a:xfrm>
          <a:off x="2828926" y="472281"/>
          <a:ext cx="2571774" cy="1543064"/>
        </a:xfrm>
        <a:prstGeom prst="rect">
          <a:avLst/>
        </a:prstGeom>
      </dsp:spPr>
      <dsp:style>
        <a:lnRef idx="2">
          <a:schemeClr val="lt1"/>
        </a:lnRef>
        <a:fillRef idx="1">
          <a:schemeClr val="accent3"/>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a:lnSpc>
              <a:spcPct val="100000"/>
            </a:lnSpc>
            <a:spcBef>
              <a:spcPct val="0"/>
            </a:spcBef>
            <a:spcAft>
              <a:spcPct val="35000"/>
            </a:spcAft>
          </a:pPr>
          <a:r>
            <a:rPr lang="zh-CN" altLang="en-US" sz="3600" dirty="0" smtClean="0"/>
            <a:t>与评价器联动</a:t>
          </a:r>
          <a:endParaRPr lang="zh-CN" altLang="en-US" sz="3600" dirty="0"/>
        </a:p>
      </dsp:txBody>
      <dsp:txXfrm>
        <a:off x="2828926" y="472281"/>
        <a:ext cx="2571774" cy="1543064"/>
      </dsp:txXfrm>
    </dsp:sp>
    <dsp:sp>
      <dsp:nvSpPr>
        <dsp:cNvPr id="5" name="矩形 4"/>
        <dsp:cNvSpPr/>
      </dsp:nvSpPr>
      <dsp:spPr bwMode="white">
        <a:xfrm>
          <a:off x="5657877" y="472281"/>
          <a:ext cx="2571774" cy="1543064"/>
        </a:xfrm>
        <a:prstGeom prst="rect">
          <a:avLst/>
        </a:prstGeom>
      </dsp:spPr>
      <dsp:style>
        <a:lnRef idx="2">
          <a:schemeClr val="lt1"/>
        </a:lnRef>
        <a:fillRef idx="1">
          <a:schemeClr val="accent4"/>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rtl="0">
            <a:lnSpc>
              <a:spcPct val="100000"/>
            </a:lnSpc>
            <a:spcBef>
              <a:spcPct val="0"/>
            </a:spcBef>
            <a:spcAft>
              <a:spcPct val="35000"/>
            </a:spcAft>
          </a:pPr>
          <a:r>
            <a:rPr lang="zh-CN" altLang="en-US" sz="3600" dirty="0" smtClean="0"/>
            <a:t>与广告屏联动</a:t>
          </a:r>
          <a:endParaRPr lang="zh-CN" altLang="en-US" sz="3600" dirty="0"/>
        </a:p>
      </dsp:txBody>
      <dsp:txXfrm>
        <a:off x="5657877" y="472281"/>
        <a:ext cx="2571774" cy="1543064"/>
      </dsp:txXfrm>
    </dsp:sp>
    <dsp:sp>
      <dsp:nvSpPr>
        <dsp:cNvPr id="6" name="矩形 5"/>
        <dsp:cNvSpPr/>
      </dsp:nvSpPr>
      <dsp:spPr bwMode="white">
        <a:xfrm>
          <a:off x="1414446" y="2272518"/>
          <a:ext cx="2571774" cy="1543064"/>
        </a:xfrm>
        <a:prstGeom prst="rect">
          <a:avLst/>
        </a:prstGeom>
      </dsp:spPr>
      <dsp:style>
        <a:lnRef idx="2">
          <a:schemeClr val="lt1"/>
        </a:lnRef>
        <a:fillRef idx="1">
          <a:schemeClr val="accent5"/>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a:lnSpc>
              <a:spcPct val="100000"/>
            </a:lnSpc>
            <a:spcBef>
              <a:spcPct val="0"/>
            </a:spcBef>
            <a:spcAft>
              <a:spcPct val="35000"/>
            </a:spcAft>
          </a:pPr>
          <a:r>
            <a:rPr lang="zh-CN" altLang="en-US" sz="3600" dirty="0" smtClean="0"/>
            <a:t>与空车屏联动</a:t>
          </a:r>
          <a:endParaRPr lang="zh-CN" altLang="en-US" sz="3600" dirty="0"/>
        </a:p>
      </dsp:txBody>
      <dsp:txXfrm>
        <a:off x="1414446" y="2272518"/>
        <a:ext cx="2571774" cy="1543064"/>
      </dsp:txXfrm>
    </dsp:sp>
    <dsp:sp>
      <dsp:nvSpPr>
        <dsp:cNvPr id="7" name="矩形 6"/>
        <dsp:cNvSpPr/>
      </dsp:nvSpPr>
      <dsp:spPr bwMode="white">
        <a:xfrm>
          <a:off x="4243397" y="2272518"/>
          <a:ext cx="2571774" cy="1543064"/>
        </a:xfrm>
        <a:prstGeom prst="rect">
          <a:avLst/>
        </a:prstGeom>
      </dsp:spPr>
      <dsp:style>
        <a:lnRef idx="2">
          <a:schemeClr val="lt1"/>
        </a:lnRef>
        <a:fillRef idx="1">
          <a:schemeClr val="accent6"/>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a:lnSpc>
              <a:spcPct val="100000"/>
            </a:lnSpc>
            <a:spcBef>
              <a:spcPct val="0"/>
            </a:spcBef>
            <a:spcAft>
              <a:spcPct val="35000"/>
            </a:spcAft>
          </a:pPr>
          <a:r>
            <a:rPr lang="zh-CN" altLang="en-US" sz="3600" dirty="0" smtClean="0"/>
            <a:t>与车载</a:t>
          </a:r>
          <a:r>
            <a:rPr lang="en-US" altLang="zh-CN" sz="3600" dirty="0" smtClean="0"/>
            <a:t>POS</a:t>
          </a:r>
          <a:r>
            <a:rPr lang="zh-CN" altLang="en-US" sz="3600" dirty="0" smtClean="0"/>
            <a:t>机联动</a:t>
          </a:r>
          <a:endParaRPr lang="zh-CN" altLang="en-US" sz="3600" dirty="0"/>
        </a:p>
      </dsp:txBody>
      <dsp:txXfrm>
        <a:off x="4243397" y="2272518"/>
        <a:ext cx="2571774" cy="1543064"/>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29600" cy="4287863"/>
        <a:chOff x="0" y="0"/>
        <a:chExt cx="8229600" cy="4287863"/>
      </a:xfrm>
    </dsp:grpSpPr>
    <dsp:sp>
      <dsp:nvSpPr>
        <dsp:cNvPr id="3" name="矩形 2"/>
        <dsp:cNvSpPr/>
      </dsp:nvSpPr>
      <dsp:spPr bwMode="white">
        <a:xfrm rot="16200000">
          <a:off x="985434" y="-985434"/>
          <a:ext cx="2143932" cy="4114800"/>
        </a:xfrm>
        <a:prstGeom prst="rect">
          <a:avLst/>
        </a:prstGeom>
      </dsp:spPr>
      <dsp:style>
        <a:lnRef idx="2">
          <a:schemeClr val="lt1"/>
        </a:lnRef>
        <a:fillRef idx="1">
          <a:schemeClr val="accent2"/>
        </a:fillRef>
        <a:effectRef idx="0">
          <a:scrgbClr r="0" g="0" b="0"/>
        </a:effectRef>
        <a:fontRef idx="minor">
          <a:schemeClr val="lt1"/>
        </a:fontRef>
      </dsp:style>
      <dsp:txBody>
        <a:bodyPr/>
        <a:p/>
      </dsp:txBody>
      <dsp:txXfrm rot="16200000">
        <a:off x="985434" y="-985434"/>
        <a:ext cx="2143932" cy="4114800"/>
      </dsp:txXfrm>
    </dsp:sp>
    <dsp:sp>
      <dsp:nvSpPr>
        <dsp:cNvPr id="5" name="矩形 4"/>
        <dsp:cNvSpPr/>
      </dsp:nvSpPr>
      <dsp:spPr bwMode="white">
        <a:xfrm>
          <a:off x="4114800" y="0"/>
          <a:ext cx="4114800" cy="2143932"/>
        </a:xfrm>
        <a:prstGeom prst="rect">
          <a:avLst/>
        </a:prstGeom>
      </dsp:spPr>
      <dsp:style>
        <a:lnRef idx="2">
          <a:schemeClr val="lt1"/>
        </a:lnRef>
        <a:fillRef idx="1">
          <a:schemeClr val="accent3"/>
        </a:fillRef>
        <a:effectRef idx="0">
          <a:scrgbClr r="0" g="0" b="0"/>
        </a:effectRef>
        <a:fontRef idx="minor">
          <a:schemeClr val="lt1"/>
        </a:fontRef>
      </dsp:style>
      <dsp:txBody>
        <a:bodyPr/>
        <a:p/>
      </dsp:txBody>
      <dsp:txXfrm>
        <a:off x="4114800" y="0"/>
        <a:ext cx="4114800" cy="2143932"/>
      </dsp:txXfrm>
    </dsp:sp>
    <dsp:sp>
      <dsp:nvSpPr>
        <dsp:cNvPr id="7" name="矩形 6"/>
        <dsp:cNvSpPr/>
      </dsp:nvSpPr>
      <dsp:spPr bwMode="white">
        <a:xfrm rot="10800000">
          <a:off x="0" y="2143932"/>
          <a:ext cx="4114800" cy="2143932"/>
        </a:xfrm>
        <a:prstGeom prst="rect">
          <a:avLst/>
        </a:prstGeom>
      </dsp:spPr>
      <dsp:style>
        <a:lnRef idx="2">
          <a:schemeClr val="lt1"/>
        </a:lnRef>
        <a:fillRef idx="1">
          <a:schemeClr val="accent4"/>
        </a:fillRef>
        <a:effectRef idx="0">
          <a:scrgbClr r="0" g="0" b="0"/>
        </a:effectRef>
        <a:fontRef idx="minor">
          <a:schemeClr val="lt1"/>
        </a:fontRef>
      </dsp:style>
      <dsp:txBody>
        <a:bodyPr/>
        <a:p/>
      </dsp:txBody>
      <dsp:txXfrm rot="10800000">
        <a:off x="0" y="2143932"/>
        <a:ext cx="4114800" cy="2143932"/>
      </dsp:txXfrm>
    </dsp:sp>
    <dsp:sp>
      <dsp:nvSpPr>
        <dsp:cNvPr id="9" name="矩形 8"/>
        <dsp:cNvSpPr/>
      </dsp:nvSpPr>
      <dsp:spPr bwMode="white">
        <a:xfrm rot="5400000">
          <a:off x="5100234" y="1158497"/>
          <a:ext cx="2143932" cy="4114800"/>
        </a:xfrm>
        <a:prstGeom prst="rect">
          <a:avLst/>
        </a:prstGeom>
      </dsp:spPr>
      <dsp:style>
        <a:lnRef idx="2">
          <a:schemeClr val="lt1"/>
        </a:lnRef>
        <a:fillRef idx="1">
          <a:schemeClr val="accent5"/>
        </a:fillRef>
        <a:effectRef idx="0">
          <a:scrgbClr r="0" g="0" b="0"/>
        </a:effectRef>
        <a:fontRef idx="minor">
          <a:schemeClr val="lt1"/>
        </a:fontRef>
      </dsp:style>
      <dsp:txBody>
        <a:bodyPr/>
        <a:p/>
      </dsp:txBody>
      <dsp:txXfrm rot="5400000">
        <a:off x="5100234" y="1158497"/>
        <a:ext cx="2143932" cy="4114800"/>
      </dsp:txXfrm>
    </dsp:sp>
    <dsp:sp>
      <dsp:nvSpPr>
        <dsp:cNvPr id="11" name="矩形 10"/>
        <dsp:cNvSpPr/>
      </dsp:nvSpPr>
      <dsp:spPr bwMode="white">
        <a:xfrm>
          <a:off x="2757484" y="1625850"/>
          <a:ext cx="2468880" cy="1071966"/>
        </a:xfrm>
        <a:prstGeom prst="rect">
          <a:avLst/>
        </a:prstGeom>
      </dsp:spPr>
      <dsp:style>
        <a:lnRef idx="2">
          <a:schemeClr val="lt1"/>
        </a:lnRef>
        <a:fillRef idx="1">
          <a:schemeClr val="accent2">
            <a:tint val="40000"/>
          </a:schemeClr>
        </a:fillRef>
        <a:effectRef idx="0">
          <a:scrgbClr r="0" g="0" b="0"/>
        </a:effectRef>
        <a:fontRef idx="minor"/>
      </dsp:style>
      <dsp:txBody>
        <a:bodyPr lIns="140970" tIns="140970" rIns="140970" bIns="140970" anchor="ctr"/>
        <a:lstStyle>
          <a:lvl2pPr marL="285750" indent="-285750">
            <a:defRPr sz="2800"/>
          </a:lvl2pPr>
          <a:lvl3pPr marL="571500" indent="-285750">
            <a:defRPr sz="2800"/>
          </a:lvl3pPr>
          <a:lvl4pPr marL="857250" indent="-285750">
            <a:defRPr sz="2800"/>
          </a:lvl4pPr>
          <a:lvl5pPr marL="1143000" indent="-285750">
            <a:defRPr sz="2800"/>
          </a:lvl5pPr>
          <a:lvl6pPr marL="1428750" indent="-285750">
            <a:defRPr sz="2800"/>
          </a:lvl6pPr>
          <a:lvl7pPr marL="1714500" indent="-285750">
            <a:defRPr sz="2800"/>
          </a:lvl7pPr>
          <a:lvl8pPr marL="2000250" indent="-285750">
            <a:defRPr sz="2800"/>
          </a:lvl8pPr>
          <a:lvl9pPr marL="2286000" indent="-285750">
            <a:defRPr sz="2800"/>
          </a:lvl9pPr>
        </a:lstStyle>
        <a:p>
          <a:pPr lvl="0" algn="ctr" rtl="0">
            <a:lnSpc>
              <a:spcPct val="100000"/>
            </a:lnSpc>
            <a:spcBef>
              <a:spcPct val="0"/>
            </a:spcBef>
            <a:spcAft>
              <a:spcPct val="35000"/>
            </a:spcAft>
          </a:pPr>
          <a:r>
            <a:rPr lang="zh-CN" altLang="en-US" b="1" dirty="0" smtClean="0">
              <a:solidFill>
                <a:schemeClr val="dk1"/>
              </a:solidFill>
            </a:rPr>
            <a:t>出租</a:t>
          </a:r>
          <a:r>
            <a:rPr lang="zh-CN" b="1" dirty="0" smtClean="0">
              <a:solidFill>
                <a:schemeClr val="dk1"/>
              </a:solidFill>
            </a:rPr>
            <a:t>调度</a:t>
          </a:r>
          <a:r>
            <a:rPr lang="zh-CN" altLang="en-US" b="1" dirty="0" smtClean="0">
              <a:solidFill>
                <a:schemeClr val="dk1"/>
              </a:solidFill>
            </a:rPr>
            <a:t>*</a:t>
          </a:r>
          <a:endParaRPr lang="zh-CN" dirty="0">
            <a:solidFill>
              <a:schemeClr val="dk1"/>
            </a:solidFill>
          </a:endParaRPr>
        </a:p>
      </dsp:txBody>
      <dsp:txXfrm>
        <a:off x="2757484" y="1625850"/>
        <a:ext cx="2468880" cy="1071966"/>
      </dsp:txXfrm>
    </dsp:sp>
    <dsp:sp>
      <dsp:nvSpPr>
        <dsp:cNvPr id="4" name="矩形 3"/>
        <dsp:cNvSpPr/>
      </dsp:nvSpPr>
      <dsp:spPr bwMode="white">
        <a:xfrm rot="16200000">
          <a:off x="1253426" y="-1253426"/>
          <a:ext cx="1607949" cy="4114800"/>
        </a:xfrm>
        <a:prstGeom prst="rect">
          <a:avLst/>
        </a:prstGeom>
        <a:noFill/>
        <a:ln>
          <a:noFill/>
        </a:ln>
      </dsp:spPr>
      <dsp:style>
        <a:lnRef idx="2">
          <a:schemeClr val="lt1"/>
        </a:lnRef>
        <a:fillRef idx="1">
          <a:schemeClr val="accent2"/>
        </a:fillRef>
        <a:effectRef idx="0">
          <a:scrgbClr r="0" g="0" b="0"/>
        </a:effectRef>
        <a:fontRef idx="minor">
          <a:schemeClr val="lt1"/>
        </a:fontRef>
      </dsp:style>
      <dsp:txBody>
        <a:bodyPr lIns="384048" tIns="384048" rIns="384048" bIns="384048" anchor="ctr"/>
        <a:lstStyle>
          <a:lvl2pPr marL="285750" indent="-285750">
            <a:defRPr sz="4200"/>
          </a:lvl2pPr>
          <a:lvl3pPr marL="571500" indent="-285750">
            <a:defRPr sz="4200"/>
          </a:lvl3pPr>
          <a:lvl4pPr marL="857250" indent="-285750">
            <a:defRPr sz="4200"/>
          </a:lvl4pPr>
          <a:lvl5pPr marL="1143000" indent="-285750">
            <a:defRPr sz="4200"/>
          </a:lvl5pPr>
          <a:lvl6pPr marL="1428750" indent="-285750">
            <a:defRPr sz="4200"/>
          </a:lvl6pPr>
          <a:lvl7pPr marL="1714500" indent="-285750">
            <a:defRPr sz="4200"/>
          </a:lvl7pPr>
          <a:lvl8pPr marL="2000250" indent="-285750">
            <a:defRPr sz="4200"/>
          </a:lvl8pPr>
          <a:lvl9pPr marL="2286000" indent="-285750">
            <a:defRPr sz="4200"/>
          </a:lvl9pPr>
        </a:lstStyle>
        <a:p>
          <a:pPr lvl="0" algn="ctr" rtl="0">
            <a:lnSpc>
              <a:spcPct val="100000"/>
            </a:lnSpc>
            <a:spcBef>
              <a:spcPct val="0"/>
            </a:spcBef>
            <a:spcAft>
              <a:spcPct val="35000"/>
            </a:spcAft>
          </a:pPr>
          <a:r>
            <a:rPr lang="zh-CN" b="1" dirty="0" smtClean="0"/>
            <a:t>电召功能</a:t>
          </a:r>
          <a:endParaRPr lang="zh-CN" dirty="0"/>
        </a:p>
      </dsp:txBody>
      <dsp:txXfrm rot="16200000">
        <a:off x="1253426" y="-1253426"/>
        <a:ext cx="1607949" cy="4114800"/>
      </dsp:txXfrm>
    </dsp:sp>
    <dsp:sp>
      <dsp:nvSpPr>
        <dsp:cNvPr id="6" name="矩形 5"/>
        <dsp:cNvSpPr/>
      </dsp:nvSpPr>
      <dsp:spPr bwMode="white">
        <a:xfrm>
          <a:off x="4114800" y="0"/>
          <a:ext cx="4114800" cy="1607949"/>
        </a:xfrm>
        <a:prstGeom prst="rect">
          <a:avLst/>
        </a:prstGeom>
        <a:noFill/>
        <a:ln>
          <a:noFill/>
        </a:ln>
      </dsp:spPr>
      <dsp:style>
        <a:lnRef idx="2">
          <a:schemeClr val="lt1"/>
        </a:lnRef>
        <a:fillRef idx="1">
          <a:schemeClr val="accent3"/>
        </a:fillRef>
        <a:effectRef idx="0">
          <a:scrgbClr r="0" g="0" b="0"/>
        </a:effectRef>
        <a:fontRef idx="minor">
          <a:schemeClr val="lt1"/>
        </a:fontRef>
      </dsp:style>
      <dsp:txBody>
        <a:bodyPr lIns="384048" tIns="384048" rIns="384048" bIns="384048" anchor="ctr"/>
        <a:lstStyle>
          <a:lvl2pPr marL="285750" indent="-285750">
            <a:defRPr sz="4200"/>
          </a:lvl2pPr>
          <a:lvl3pPr marL="571500" indent="-285750">
            <a:defRPr sz="4200"/>
          </a:lvl3pPr>
          <a:lvl4pPr marL="857250" indent="-285750">
            <a:defRPr sz="4200"/>
          </a:lvl4pPr>
          <a:lvl5pPr marL="1143000" indent="-285750">
            <a:defRPr sz="4200"/>
          </a:lvl5pPr>
          <a:lvl6pPr marL="1428750" indent="-285750">
            <a:defRPr sz="4200"/>
          </a:lvl6pPr>
          <a:lvl7pPr marL="1714500" indent="-285750">
            <a:defRPr sz="4200"/>
          </a:lvl7pPr>
          <a:lvl8pPr marL="2000250" indent="-285750">
            <a:defRPr sz="4200"/>
          </a:lvl8pPr>
          <a:lvl9pPr marL="2286000" indent="-285750">
            <a:defRPr sz="4200"/>
          </a:lvl9pPr>
        </a:lstStyle>
        <a:p>
          <a:pPr lvl="0" algn="ctr" rtl="0">
            <a:lnSpc>
              <a:spcPct val="100000"/>
            </a:lnSpc>
            <a:spcBef>
              <a:spcPct val="0"/>
            </a:spcBef>
            <a:spcAft>
              <a:spcPct val="35000"/>
            </a:spcAft>
          </a:pPr>
          <a:r>
            <a:rPr lang="zh-CN" altLang="en-US" dirty="0" smtClean="0"/>
            <a:t>智能导航</a:t>
          </a:r>
          <a:endParaRPr lang="zh-CN" dirty="0"/>
        </a:p>
      </dsp:txBody>
      <dsp:txXfrm>
        <a:off x="4114800" y="0"/>
        <a:ext cx="4114800" cy="1607949"/>
      </dsp:txXfrm>
    </dsp:sp>
    <dsp:sp>
      <dsp:nvSpPr>
        <dsp:cNvPr id="8" name="矩形 7"/>
        <dsp:cNvSpPr/>
      </dsp:nvSpPr>
      <dsp:spPr bwMode="white">
        <a:xfrm rot="10800000">
          <a:off x="0" y="2679914"/>
          <a:ext cx="4114800" cy="1607949"/>
        </a:xfrm>
        <a:prstGeom prst="rect">
          <a:avLst/>
        </a:prstGeom>
        <a:noFill/>
        <a:ln>
          <a:noFill/>
        </a:ln>
      </dsp:spPr>
      <dsp:style>
        <a:lnRef idx="2">
          <a:schemeClr val="lt1"/>
        </a:lnRef>
        <a:fillRef idx="1">
          <a:schemeClr val="accent4"/>
        </a:fillRef>
        <a:effectRef idx="0">
          <a:scrgbClr r="0" g="0" b="0"/>
        </a:effectRef>
        <a:fontRef idx="minor">
          <a:schemeClr val="lt1"/>
        </a:fontRef>
      </dsp:style>
      <dsp:txBody>
        <a:bodyPr lIns="369824" tIns="369824" rIns="369824" bIns="369824" anchor="ctr"/>
        <a:lstStyle>
          <a:lvl2pPr marL="285750" indent="-285750">
            <a:defRPr sz="4000"/>
          </a:lvl2pPr>
          <a:lvl3pPr marL="571500" indent="-285750">
            <a:defRPr sz="4000"/>
          </a:lvl3pPr>
          <a:lvl4pPr marL="857250" indent="-285750">
            <a:defRPr sz="4000"/>
          </a:lvl4pPr>
          <a:lvl5pPr marL="1143000" indent="-285750">
            <a:defRPr sz="4000"/>
          </a:lvl5pPr>
          <a:lvl6pPr marL="1428750" indent="-285750">
            <a:defRPr sz="4000"/>
          </a:lvl6pPr>
          <a:lvl7pPr marL="1714500" indent="-285750">
            <a:defRPr sz="4000"/>
          </a:lvl7pPr>
          <a:lvl8pPr marL="2000250" indent="-285750">
            <a:defRPr sz="4000"/>
          </a:lvl8pPr>
          <a:lvl9pPr marL="2286000" indent="-285750">
            <a:defRPr sz="4000"/>
          </a:lvl9pPr>
        </a:lstStyle>
        <a:p>
          <a:pPr lvl="0" algn="ctr" rtl="0">
            <a:lnSpc>
              <a:spcPct val="100000"/>
            </a:lnSpc>
            <a:spcBef>
              <a:spcPct val="0"/>
            </a:spcBef>
            <a:spcAft>
              <a:spcPct val="35000"/>
            </a:spcAft>
          </a:pPr>
          <a:r>
            <a:rPr lang="zh-CN" altLang="en-US" dirty="0" smtClean="0"/>
            <a:t>信息的下发</a:t>
          </a:r>
          <a:endParaRPr lang="zh-CN" dirty="0"/>
        </a:p>
      </dsp:txBody>
      <dsp:txXfrm rot="10800000">
        <a:off x="0" y="2679914"/>
        <a:ext cx="4114800" cy="1607949"/>
      </dsp:txXfrm>
    </dsp:sp>
    <dsp:sp>
      <dsp:nvSpPr>
        <dsp:cNvPr id="10" name="矩形 9"/>
        <dsp:cNvSpPr/>
      </dsp:nvSpPr>
      <dsp:spPr bwMode="white">
        <a:xfrm rot="5400000">
          <a:off x="5368226" y="1426489"/>
          <a:ext cx="1607949" cy="4114800"/>
        </a:xfrm>
        <a:prstGeom prst="rect">
          <a:avLst/>
        </a:prstGeom>
        <a:noFill/>
        <a:ln>
          <a:noFill/>
        </a:ln>
      </dsp:spPr>
      <dsp:style>
        <a:lnRef idx="2">
          <a:schemeClr val="lt1"/>
        </a:lnRef>
        <a:fillRef idx="1">
          <a:schemeClr val="accent5"/>
        </a:fillRef>
        <a:effectRef idx="0">
          <a:scrgbClr r="0" g="0" b="0"/>
        </a:effectRef>
        <a:fontRef idx="minor">
          <a:schemeClr val="lt1"/>
        </a:fontRef>
      </dsp:style>
      <dsp:txBody>
        <a:bodyPr lIns="320040" tIns="320040" rIns="320040" bIns="320040" anchor="ctr"/>
        <a:lstStyle>
          <a:lvl2pPr marL="285750" indent="-285750">
            <a:defRPr sz="3500"/>
          </a:lvl2pPr>
          <a:lvl3pPr marL="571500" indent="-285750">
            <a:defRPr sz="3500"/>
          </a:lvl3pPr>
          <a:lvl4pPr marL="857250" indent="-285750">
            <a:defRPr sz="3500"/>
          </a:lvl4pPr>
          <a:lvl5pPr marL="1143000" indent="-285750">
            <a:defRPr sz="3500"/>
          </a:lvl5pPr>
          <a:lvl6pPr marL="1428750" indent="-285750">
            <a:defRPr sz="3500"/>
          </a:lvl6pPr>
          <a:lvl7pPr marL="1714500" indent="-285750">
            <a:defRPr sz="3500"/>
          </a:lvl7pPr>
          <a:lvl8pPr marL="2000250" indent="-285750">
            <a:defRPr sz="3500"/>
          </a:lvl8pPr>
          <a:lvl9pPr marL="2286000" indent="-285750">
            <a:defRPr sz="3500"/>
          </a:lvl9pPr>
        </a:lstStyle>
        <a:p>
          <a:pPr lvl="0" algn="ctr" rtl="0">
            <a:lnSpc>
              <a:spcPct val="100000"/>
            </a:lnSpc>
            <a:spcBef>
              <a:spcPct val="0"/>
            </a:spcBef>
            <a:spcAft>
              <a:spcPct val="35000"/>
            </a:spcAft>
          </a:pPr>
          <a:r>
            <a:rPr lang="zh-CN" b="1" dirty="0" smtClean="0"/>
            <a:t>短信语音朗读</a:t>
          </a:r>
          <a:endParaRPr lang="zh-CN" dirty="0"/>
        </a:p>
      </dsp:txBody>
      <dsp:txXfrm rot="5400000">
        <a:off x="5368226" y="1426489"/>
        <a:ext cx="1607949" cy="4114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2971914" cy="1460500"/>
        <a:chOff x="0" y="0"/>
        <a:chExt cx="2971914" cy="1460500"/>
      </a:xfrm>
    </dsp:grpSpPr>
    <dsp:sp>
      <dsp:nvSpPr>
        <dsp:cNvPr id="5" name="空心弧 4"/>
        <dsp:cNvSpPr/>
      </dsp:nvSpPr>
      <dsp:spPr bwMode="white">
        <a:xfrm>
          <a:off x="893470" y="137763"/>
          <a:ext cx="1184973" cy="1184973"/>
        </a:xfrm>
        <a:prstGeom prst="blockArc">
          <a:avLst>
            <a:gd name="adj1" fmla="val 16199999"/>
            <a:gd name="adj2" fmla="val 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a:p/>
      </dsp:txBody>
      <dsp:txXfrm>
        <a:off x="893470" y="137763"/>
        <a:ext cx="1184973" cy="1184973"/>
      </dsp:txXfrm>
    </dsp:sp>
    <dsp:sp>
      <dsp:nvSpPr>
        <dsp:cNvPr id="7" name="空心弧 6"/>
        <dsp:cNvSpPr/>
      </dsp:nvSpPr>
      <dsp:spPr bwMode="white">
        <a:xfrm>
          <a:off x="893470" y="137763"/>
          <a:ext cx="1184973" cy="1184973"/>
        </a:xfrm>
        <a:prstGeom prst="blockArc">
          <a:avLst>
            <a:gd name="adj1" fmla="val 0"/>
            <a:gd name="adj2" fmla="val 540000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a:p/>
      </dsp:txBody>
      <dsp:txXfrm>
        <a:off x="893470" y="137763"/>
        <a:ext cx="1184973" cy="1184973"/>
      </dsp:txXfrm>
    </dsp:sp>
    <dsp:sp>
      <dsp:nvSpPr>
        <dsp:cNvPr id="9" name="空心弧 8"/>
        <dsp:cNvSpPr/>
      </dsp:nvSpPr>
      <dsp:spPr bwMode="white">
        <a:xfrm>
          <a:off x="893470" y="137763"/>
          <a:ext cx="1184973" cy="1184973"/>
        </a:xfrm>
        <a:prstGeom prst="blockArc">
          <a:avLst>
            <a:gd name="adj1" fmla="val 5400000"/>
            <a:gd name="adj2" fmla="val 1080000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a:p/>
      </dsp:txBody>
      <dsp:txXfrm>
        <a:off x="893470" y="137763"/>
        <a:ext cx="1184973" cy="1184973"/>
      </dsp:txXfrm>
    </dsp:sp>
    <dsp:sp>
      <dsp:nvSpPr>
        <dsp:cNvPr id="11" name="空心弧 10"/>
        <dsp:cNvSpPr/>
      </dsp:nvSpPr>
      <dsp:spPr bwMode="white">
        <a:xfrm>
          <a:off x="893470" y="137763"/>
          <a:ext cx="1184973" cy="1184973"/>
        </a:xfrm>
        <a:prstGeom prst="blockArc">
          <a:avLst>
            <a:gd name="adj1" fmla="val 10800000"/>
            <a:gd name="adj2" fmla="val 16199999"/>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a:p/>
      </dsp:txBody>
      <dsp:txXfrm>
        <a:off x="893470" y="137763"/>
        <a:ext cx="1184973" cy="1184973"/>
      </dsp:txXfrm>
    </dsp:sp>
    <dsp:sp>
      <dsp:nvSpPr>
        <dsp:cNvPr id="3" name="椭圆 2"/>
        <dsp:cNvSpPr/>
      </dsp:nvSpPr>
      <dsp:spPr bwMode="white">
        <a:xfrm>
          <a:off x="1227003" y="471296"/>
          <a:ext cx="517908" cy="517908"/>
        </a:xfrm>
        <a:prstGeom prst="ellipse">
          <a:avLst/>
        </a:prstGeom>
      </dsp:spPr>
      <dsp:style>
        <a:lnRef idx="2">
          <a:schemeClr val="lt1"/>
        </a:lnRef>
        <a:fillRef idx="1">
          <a:schemeClr val="accent1"/>
        </a:fillRef>
        <a:effectRef idx="0">
          <a:scrgbClr r="0" g="0" b="0"/>
        </a:effectRef>
        <a:fontRef idx="minor">
          <a:schemeClr val="lt1"/>
        </a:fontRef>
      </dsp:style>
      <dsp:txBody>
        <a:bodyPr lIns="11430" tIns="11430" rIns="11430" bIns="11430" anchor="ctr"/>
        <a:lstStyle>
          <a:lvl2pPr marL="57150" indent="-57150">
            <a:defRPr sz="500"/>
          </a:lvl2pPr>
          <a:lvl3pPr marL="114300" indent="-57150">
            <a:defRPr sz="500"/>
          </a:lvl3pPr>
          <a:lvl4pPr marL="171450" indent="-57150">
            <a:defRPr sz="500"/>
          </a:lvl4pPr>
          <a:lvl5pPr marL="228600" indent="-57150">
            <a:defRPr sz="500"/>
          </a:lvl5pPr>
          <a:lvl6pPr marL="285750" indent="-57150">
            <a:defRPr sz="500"/>
          </a:lvl6pPr>
          <a:lvl7pPr marL="342900" indent="-57150">
            <a:defRPr sz="500"/>
          </a:lvl7pPr>
          <a:lvl8pPr marL="400050" indent="-57150">
            <a:defRPr sz="500"/>
          </a:lvl8pPr>
          <a:lvl9pPr marL="457200" indent="-57150">
            <a:defRPr sz="500"/>
          </a:lvl9pPr>
        </a:lstStyle>
        <a:p>
          <a:pPr lvl="0" algn="ctr">
            <a:lnSpc>
              <a:spcPct val="100000"/>
            </a:lnSpc>
            <a:spcBef>
              <a:spcPct val="0"/>
            </a:spcBef>
            <a:spcAft>
              <a:spcPct val="35000"/>
            </a:spcAft>
          </a:pPr>
          <a:r>
            <a:rPr lang="zh-CN" altLang="en-US" sz="900" dirty="0" smtClean="0"/>
            <a:t>服务器</a:t>
          </a:r>
          <a:endParaRPr lang="zh-CN" altLang="en-US" sz="900" dirty="0"/>
        </a:p>
      </dsp:txBody>
      <dsp:txXfrm>
        <a:off x="1227003" y="471296"/>
        <a:ext cx="517908" cy="517908"/>
      </dsp:txXfrm>
    </dsp:sp>
    <dsp:sp>
      <dsp:nvSpPr>
        <dsp:cNvPr id="4" name="椭圆 3"/>
        <dsp:cNvSpPr/>
      </dsp:nvSpPr>
      <dsp:spPr bwMode="white">
        <a:xfrm>
          <a:off x="1304689" y="0"/>
          <a:ext cx="362535" cy="362535"/>
        </a:xfrm>
        <a:prstGeom prst="ellipse">
          <a:avLst/>
        </a:prstGeom>
      </dsp:spPr>
      <dsp:style>
        <a:lnRef idx="2">
          <a:schemeClr val="lt1"/>
        </a:lnRef>
        <a:fillRef idx="1">
          <a:schemeClr val="accent1"/>
        </a:fillRef>
        <a:effectRef idx="0">
          <a:scrgbClr r="0" g="0" b="0"/>
        </a:effectRef>
        <a:fontRef idx="minor">
          <a:schemeClr val="lt1"/>
        </a:fontRef>
      </dsp:style>
      <dsp:txBody>
        <a:bodyPr lIns="6934" tIns="6934" rIns="6934" bIns="6934" anchor="ctr"/>
        <a:lstStyle>
          <a:lvl2pPr marL="57150" indent="-57150">
            <a:defRPr sz="300"/>
          </a:lvl2pPr>
          <a:lvl3pPr marL="114300" indent="-57150">
            <a:defRPr sz="300"/>
          </a:lvl3pPr>
          <a:lvl4pPr marL="171450" indent="-57150">
            <a:defRPr sz="300"/>
          </a:lvl4pPr>
          <a:lvl5pPr marL="228600" indent="-57150">
            <a:defRPr sz="300"/>
          </a:lvl5pPr>
          <a:lvl6pPr marL="285750" indent="-57150">
            <a:defRPr sz="300"/>
          </a:lvl6pPr>
          <a:lvl7pPr marL="342900" indent="-57150">
            <a:defRPr sz="300"/>
          </a:lvl7pPr>
          <a:lvl8pPr marL="400050" indent="-57150">
            <a:defRPr sz="300"/>
          </a:lvl8pPr>
          <a:lvl9pPr marL="457200" indent="-57150">
            <a:defRPr sz="300"/>
          </a:lvl9pPr>
        </a:lstStyle>
        <a:p>
          <a:pPr lvl="0" algn="ctr">
            <a:lnSpc>
              <a:spcPct val="100000"/>
            </a:lnSpc>
            <a:spcBef>
              <a:spcPct val="0"/>
            </a:spcBef>
            <a:spcAft>
              <a:spcPct val="35000"/>
            </a:spcAft>
          </a:pPr>
          <a:r>
            <a:rPr lang="en-US" altLang="zh-CN" dirty="0" smtClean="0"/>
            <a:t>PC</a:t>
          </a:r>
          <a:r>
            <a:rPr lang="zh-CN" altLang="en-US" dirty="0" smtClean="0"/>
            <a:t>客户端</a:t>
          </a:r>
          <a:endParaRPr lang="en-US" altLang="zh-CN" dirty="0" smtClean="0"/>
        </a:p>
      </dsp:txBody>
      <dsp:txXfrm>
        <a:off x="1304689" y="0"/>
        <a:ext cx="362535" cy="362535"/>
      </dsp:txXfrm>
    </dsp:sp>
    <dsp:sp>
      <dsp:nvSpPr>
        <dsp:cNvPr id="6" name="椭圆 5"/>
        <dsp:cNvSpPr/>
      </dsp:nvSpPr>
      <dsp:spPr bwMode="white">
        <a:xfrm>
          <a:off x="1853672" y="548982"/>
          <a:ext cx="362535" cy="362535"/>
        </a:xfrm>
        <a:prstGeom prst="ellipse">
          <a:avLst/>
        </a:prstGeom>
      </dsp:spPr>
      <dsp:style>
        <a:lnRef idx="2">
          <a:schemeClr val="lt1"/>
        </a:lnRef>
        <a:fillRef idx="1">
          <a:schemeClr val="accent1"/>
        </a:fillRef>
        <a:effectRef idx="0">
          <a:scrgbClr r="0" g="0" b="0"/>
        </a:effectRef>
        <a:fontRef idx="minor">
          <a:schemeClr val="lt1"/>
        </a:fontRef>
      </dsp:style>
      <dsp:txBody>
        <a:bodyPr lIns="6934" tIns="6934" rIns="6934" bIns="6934" anchor="ctr"/>
        <a:lstStyle>
          <a:lvl2pPr marL="57150" indent="-57150">
            <a:defRPr sz="300"/>
          </a:lvl2pPr>
          <a:lvl3pPr marL="114300" indent="-57150">
            <a:defRPr sz="300"/>
          </a:lvl3pPr>
          <a:lvl4pPr marL="171450" indent="-57150">
            <a:defRPr sz="300"/>
          </a:lvl4pPr>
          <a:lvl5pPr marL="228600" indent="-57150">
            <a:defRPr sz="300"/>
          </a:lvl5pPr>
          <a:lvl6pPr marL="285750" indent="-57150">
            <a:defRPr sz="300"/>
          </a:lvl6pPr>
          <a:lvl7pPr marL="342900" indent="-57150">
            <a:defRPr sz="300"/>
          </a:lvl7pPr>
          <a:lvl8pPr marL="400050" indent="-57150">
            <a:defRPr sz="300"/>
          </a:lvl8pPr>
          <a:lvl9pPr marL="457200" indent="-57150">
            <a:defRPr sz="300"/>
          </a:lvl9pPr>
        </a:lstStyle>
        <a:p>
          <a:pPr lvl="0" algn="ctr">
            <a:lnSpc>
              <a:spcPct val="100000"/>
            </a:lnSpc>
            <a:spcBef>
              <a:spcPct val="0"/>
            </a:spcBef>
            <a:spcAft>
              <a:spcPct val="35000"/>
            </a:spcAft>
          </a:pPr>
          <a:r>
            <a:rPr lang="zh-CN" altLang="en-US" dirty="0" smtClean="0"/>
            <a:t>手机客户端</a:t>
          </a:r>
          <a:endParaRPr lang="zh-CN" altLang="en-US" dirty="0"/>
        </a:p>
      </dsp:txBody>
      <dsp:txXfrm>
        <a:off x="1853672" y="548982"/>
        <a:ext cx="362535" cy="362535"/>
      </dsp:txXfrm>
    </dsp:sp>
    <dsp:sp>
      <dsp:nvSpPr>
        <dsp:cNvPr id="8" name="椭圆 7"/>
        <dsp:cNvSpPr/>
      </dsp:nvSpPr>
      <dsp:spPr bwMode="white">
        <a:xfrm>
          <a:off x="1304689" y="1097965"/>
          <a:ext cx="362535" cy="362535"/>
        </a:xfrm>
        <a:prstGeom prst="ellipse">
          <a:avLst/>
        </a:prstGeom>
      </dsp:spPr>
      <dsp:style>
        <a:lnRef idx="2">
          <a:schemeClr val="lt1"/>
        </a:lnRef>
        <a:fillRef idx="1">
          <a:schemeClr val="accent1"/>
        </a:fillRef>
        <a:effectRef idx="0">
          <a:scrgbClr r="0" g="0" b="0"/>
        </a:effectRef>
        <a:fontRef idx="minor">
          <a:schemeClr val="lt1"/>
        </a:fontRef>
      </dsp:style>
      <dsp:txBody>
        <a:bodyPr lIns="6934" tIns="6934" rIns="6934" bIns="6934" anchor="ctr"/>
        <a:lstStyle>
          <a:lvl2pPr marL="57150" indent="-57150">
            <a:defRPr sz="300"/>
          </a:lvl2pPr>
          <a:lvl3pPr marL="114300" indent="-57150">
            <a:defRPr sz="300"/>
          </a:lvl3pPr>
          <a:lvl4pPr marL="171450" indent="-57150">
            <a:defRPr sz="300"/>
          </a:lvl4pPr>
          <a:lvl5pPr marL="228600" indent="-57150">
            <a:defRPr sz="300"/>
          </a:lvl5pPr>
          <a:lvl6pPr marL="285750" indent="-57150">
            <a:defRPr sz="300"/>
          </a:lvl6pPr>
          <a:lvl7pPr marL="342900" indent="-57150">
            <a:defRPr sz="300"/>
          </a:lvl7pPr>
          <a:lvl8pPr marL="400050" indent="-57150">
            <a:defRPr sz="300"/>
          </a:lvl8pPr>
          <a:lvl9pPr marL="457200" indent="-57150">
            <a:defRPr sz="300"/>
          </a:lvl9pPr>
        </a:lstStyle>
        <a:p>
          <a:pPr lvl="0" algn="ctr">
            <a:lnSpc>
              <a:spcPct val="100000"/>
            </a:lnSpc>
            <a:spcBef>
              <a:spcPct val="0"/>
            </a:spcBef>
            <a:spcAft>
              <a:spcPct val="35000"/>
            </a:spcAft>
          </a:pPr>
          <a:r>
            <a:rPr lang="en-US" altLang="zh-CN" dirty="0" smtClean="0"/>
            <a:t>SDK</a:t>
          </a:r>
          <a:endParaRPr lang="zh-CN" altLang="en-US" dirty="0"/>
        </a:p>
      </dsp:txBody>
      <dsp:txXfrm>
        <a:off x="1304689" y="1097965"/>
        <a:ext cx="362535" cy="362535"/>
      </dsp:txXfrm>
    </dsp:sp>
    <dsp:sp>
      <dsp:nvSpPr>
        <dsp:cNvPr id="10" name="椭圆 9"/>
        <dsp:cNvSpPr/>
      </dsp:nvSpPr>
      <dsp:spPr bwMode="white">
        <a:xfrm>
          <a:off x="755707" y="548982"/>
          <a:ext cx="362535" cy="362535"/>
        </a:xfrm>
        <a:prstGeom prst="ellipse">
          <a:avLst/>
        </a:prstGeom>
      </dsp:spPr>
      <dsp:style>
        <a:lnRef idx="2">
          <a:schemeClr val="lt1"/>
        </a:lnRef>
        <a:fillRef idx="1">
          <a:schemeClr val="accent1"/>
        </a:fillRef>
        <a:effectRef idx="0">
          <a:scrgbClr r="0" g="0" b="0"/>
        </a:effectRef>
        <a:fontRef idx="minor">
          <a:schemeClr val="lt1"/>
        </a:fontRef>
      </dsp:style>
      <dsp:txBody>
        <a:bodyPr lIns="6934" tIns="6934" rIns="6934" bIns="6934" anchor="ctr"/>
        <a:lstStyle>
          <a:lvl2pPr marL="57150" indent="-57150">
            <a:defRPr sz="300"/>
          </a:lvl2pPr>
          <a:lvl3pPr marL="114300" indent="-57150">
            <a:defRPr sz="300"/>
          </a:lvl3pPr>
          <a:lvl4pPr marL="171450" indent="-57150">
            <a:defRPr sz="300"/>
          </a:lvl4pPr>
          <a:lvl5pPr marL="228600" indent="-57150">
            <a:defRPr sz="300"/>
          </a:lvl5pPr>
          <a:lvl6pPr marL="285750" indent="-57150">
            <a:defRPr sz="300"/>
          </a:lvl6pPr>
          <a:lvl7pPr marL="342900" indent="-57150">
            <a:defRPr sz="300"/>
          </a:lvl7pPr>
          <a:lvl8pPr marL="400050" indent="-57150">
            <a:defRPr sz="300"/>
          </a:lvl8pPr>
          <a:lvl9pPr marL="457200" indent="-57150">
            <a:defRPr sz="300"/>
          </a:lvl9pPr>
        </a:lstStyle>
        <a:p>
          <a:pPr lvl="0" algn="ctr">
            <a:lnSpc>
              <a:spcPct val="100000"/>
            </a:lnSpc>
            <a:spcBef>
              <a:spcPct val="0"/>
            </a:spcBef>
            <a:spcAft>
              <a:spcPct val="35000"/>
            </a:spcAft>
          </a:pPr>
          <a:r>
            <a:rPr lang="en-US" altLang="zh-CN" dirty="0" smtClean="0"/>
            <a:t>WEB</a:t>
          </a:r>
          <a:endParaRPr lang="en-US" altLang="zh-CN" dirty="0" smtClean="0"/>
        </a:p>
        <a:p>
          <a:pPr lvl="0" algn="ctr">
            <a:lnSpc>
              <a:spcPct val="100000"/>
            </a:lnSpc>
            <a:spcBef>
              <a:spcPct val="0"/>
            </a:spcBef>
            <a:spcAft>
              <a:spcPct val="35000"/>
            </a:spcAft>
          </a:pPr>
          <a:r>
            <a:rPr lang="zh-CN" altLang="en-US" dirty="0" smtClean="0"/>
            <a:t>客户端</a:t>
          </a:r>
          <a:endParaRPr lang="zh-CN" altLang="en-US" dirty="0"/>
        </a:p>
      </dsp:txBody>
      <dsp:txXfrm>
        <a:off x="755707" y="548982"/>
        <a:ext cx="362535" cy="36253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type="round1Rect" r:blip="" rot="270">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parTxLTRAlign" val="l"/>
                  <dgm:param type="parTxRTLAlign" val="r"/>
                  <dgm:param type="txAnchorVert" val="t"/>
                </dgm:alg>
              </dgm:if>
              <dgm:else name="Name7">
                <dgm:alg type="tx"/>
              </dgm:else>
            </dgm:choose>
            <dgm:shape xmlns:r="http://schemas.openxmlformats.org/officeDocument/2006/relationships" type="rect" r:blip="" rot="270"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parTxLTRAlign" val="l"/>
                  <dgm:param type="parTxRTLAlign" val="r"/>
                  <dgm:param type="txAnchorVert" val="t"/>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type="round1Rect" r:blip="" rot="180">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parTxLTRAlign" val="l"/>
                  <dgm:param type="parTxRTLAlign" val="r"/>
                  <dgm:param type="txAnchorVert" val="t"/>
                </dgm:alg>
              </dgm:if>
              <dgm:else name="Name25">
                <dgm:alg type="tx"/>
              </dgm:else>
            </dgm:choose>
            <dgm:shape xmlns:r="http://schemas.openxmlformats.org/officeDocument/2006/relationships" type="rect" r:blip="" rot="180"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type="round1Rect" r:blip="" rot="90">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parTxLTRAlign" val="l"/>
                  <dgm:param type="parTxRTLAlign" val="r"/>
                  <dgm:param type="txAnchorVert" val="t"/>
                </dgm:alg>
              </dgm:if>
              <dgm:else name="Name34">
                <dgm:alg type="tx"/>
              </dgm:else>
            </dgm:choose>
            <dgm:shape xmlns:r="http://schemas.openxmlformats.org/officeDocument/2006/relationships" type="rect" r:blip="" rot="90"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dstNode" val="node"/>
                    <dgm:param type="begSty" val="noArr"/>
                    <dgm:param type="endSty" val="noArr"/>
                    <dgm:param type="connRout" val="curve"/>
                    <dgm:param type="begPts" val="ctr"/>
                    <dgm:param type="endPts" val="ctr"/>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srcNode" val="dummyConnPt"/>
                    <dgm:param type="dstNode" val="dummyConnPt"/>
                    <dgm:param type="begSty" val="noArr"/>
                    <dgm:param type="endSty" val="noArr"/>
                    <dgm:param type="connRout" val="longCurve"/>
                    <dgm:param type="begPts" val="bCtr"/>
                    <dgm:param type="endPts" val="tCtr"/>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4434999" cy="354965"/>
          </a:xfrm>
          <a:prstGeom prst="rect">
            <a:avLst/>
          </a:prstGeom>
        </p:spPr>
        <p:txBody>
          <a:bodyPr vert="horz" lIns="99048" tIns="49524" rIns="99048" bIns="49524" rtlCol="0"/>
          <a:lstStyle>
            <a:lvl1pPr algn="l">
              <a:defRPr sz="1300"/>
            </a:lvl1pPr>
          </a:lstStyle>
          <a:p>
            <a:endParaRPr lang="zh-CN" altLang="en-US"/>
          </a:p>
        </p:txBody>
      </p:sp>
      <p:sp>
        <p:nvSpPr>
          <p:cNvPr id="3" name="日期占位符 2"/>
          <p:cNvSpPr>
            <a:spLocks noGrp="1"/>
          </p:cNvSpPr>
          <p:nvPr>
            <p:ph type="dt" idx="1"/>
          </p:nvPr>
        </p:nvSpPr>
        <p:spPr>
          <a:xfrm>
            <a:off x="5797838" y="0"/>
            <a:ext cx="4434999" cy="354965"/>
          </a:xfrm>
          <a:prstGeom prst="rect">
            <a:avLst/>
          </a:prstGeom>
        </p:spPr>
        <p:txBody>
          <a:bodyPr vert="horz" lIns="99048" tIns="49524" rIns="99048" bIns="49524" rtlCol="0"/>
          <a:lstStyle>
            <a:lvl1pPr algn="r">
              <a:defRPr sz="1300"/>
            </a:lvl1pPr>
          </a:lstStyle>
          <a:p>
            <a:fld id="{C319CD45-6280-45C0-9D1B-E7460BBA18D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2751138" y="531813"/>
            <a:ext cx="4732337" cy="2662237"/>
          </a:xfrm>
          <a:prstGeom prst="rect">
            <a:avLst/>
          </a:prstGeom>
          <a:noFill/>
          <a:ln w="12700">
            <a:solidFill>
              <a:prstClr val="black"/>
            </a:solidFill>
          </a:ln>
        </p:spPr>
        <p:txBody>
          <a:bodyPr vert="horz" lIns="99048" tIns="49524" rIns="99048" bIns="49524" rtlCol="0" anchor="ctr"/>
          <a:lstStyle/>
          <a:p>
            <a:endParaRPr lang="zh-CN" altLang="en-US"/>
          </a:p>
        </p:txBody>
      </p:sp>
      <p:sp>
        <p:nvSpPr>
          <p:cNvPr id="5" name="备注占位符 4"/>
          <p:cNvSpPr>
            <a:spLocks noGrp="1"/>
          </p:cNvSpPr>
          <p:nvPr>
            <p:ph type="body" sz="quarter" idx="3"/>
          </p:nvPr>
        </p:nvSpPr>
        <p:spPr>
          <a:xfrm>
            <a:off x="1023462" y="3372168"/>
            <a:ext cx="8187690" cy="3194685"/>
          </a:xfrm>
          <a:prstGeom prst="rect">
            <a:avLst/>
          </a:prstGeom>
        </p:spPr>
        <p:txBody>
          <a:bodyPr vert="horz" lIns="99048" tIns="49524" rIns="99048" bIns="49524"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6742692"/>
            <a:ext cx="4434999" cy="354965"/>
          </a:xfrm>
          <a:prstGeom prst="rect">
            <a:avLst/>
          </a:prstGeom>
        </p:spPr>
        <p:txBody>
          <a:bodyPr vert="horz" lIns="99048" tIns="49524" rIns="99048" bIns="49524" rtlCol="0" anchor="b"/>
          <a:lstStyle>
            <a:lvl1pPr algn="l">
              <a:defRPr sz="1300"/>
            </a:lvl1pPr>
          </a:lstStyle>
          <a:p>
            <a:endParaRPr lang="zh-CN" altLang="en-US"/>
          </a:p>
        </p:txBody>
      </p:sp>
      <p:sp>
        <p:nvSpPr>
          <p:cNvPr id="7" name="灯片编号占位符 6"/>
          <p:cNvSpPr>
            <a:spLocks noGrp="1"/>
          </p:cNvSpPr>
          <p:nvPr>
            <p:ph type="sldNum" sz="quarter" idx="5"/>
          </p:nvPr>
        </p:nvSpPr>
        <p:spPr>
          <a:xfrm>
            <a:off x="5797838" y="6742692"/>
            <a:ext cx="4434999" cy="354965"/>
          </a:xfrm>
          <a:prstGeom prst="rect">
            <a:avLst/>
          </a:prstGeom>
        </p:spPr>
        <p:txBody>
          <a:bodyPr vert="horz" lIns="99048" tIns="49524" rIns="99048" bIns="49524" rtlCol="0" anchor="b"/>
          <a:lstStyle>
            <a:lvl1pPr algn="r">
              <a:defRPr sz="1300"/>
            </a:lvl1pPr>
          </a:lstStyle>
          <a:p>
            <a:fld id="{1BB97F36-3BAC-4AEE-8389-042D147F784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defTabSz="989965">
              <a:defRPr/>
            </a:pPr>
            <a:r>
              <a:rPr lang="zh-CN" altLang="en-US" dirty="0" smtClean="0"/>
              <a:t>车载监控构架由车载终端、传输网络和监控中心组成三层联网式综合监管系统，提供车辆防盗、反劫、行驶路线监控、车内车外视频图像实时无线传输、事故快速响应、呼叫指挥等功能，以解决现有车辆的动态管理问题。</a:t>
            </a:r>
            <a:endParaRPr lang="en-US" altLang="zh-CN" dirty="0" smtClean="0"/>
          </a:p>
          <a:p>
            <a:pPr defTabSz="989965">
              <a:defRPr/>
            </a:pPr>
            <a:r>
              <a:rPr lang="zh-CN" altLang="en-US" dirty="0" smtClean="0"/>
              <a:t>和其余系统的区别在于移动，移动才需要通过无线网络传输数据，同样也会产生其他的特点。</a:t>
            </a:r>
            <a:endParaRPr lang="en-US" altLang="zh-CN" dirty="0" smtClean="0"/>
          </a:p>
          <a:p>
            <a:pPr defTabSz="989965">
              <a:defRPr/>
            </a:pPr>
            <a:r>
              <a:rPr lang="zh-CN" altLang="en-US" dirty="0" smtClean="0"/>
              <a:t>通过前端车载设备，对移动车辆的地理信息，视频信息，车辆信息等进行采集存储，并通过无线网络传输到后端监控中心进行观看</a:t>
            </a:r>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fld id="{46DE9721-6AF6-4430-B2CF-43291DB2C94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震动，对比其他厂家，电压讲大小车，空间设计到散热和存储，温度涉及到过低温</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en-US" altLang="zh-CN" dirty="0" smtClean="0"/>
              <a:t>6-36V,</a:t>
            </a:r>
            <a:r>
              <a:rPr lang="zh-CN" altLang="en-US" dirty="0" smtClean="0"/>
              <a:t>实际分大小车。</a:t>
            </a:r>
            <a:r>
              <a:rPr lang="en-US" altLang="zh-CN" dirty="0" smtClean="0"/>
              <a:t>8-32V</a:t>
            </a:r>
            <a:r>
              <a:rPr lang="zh-CN" altLang="en-US" dirty="0" smtClean="0"/>
              <a:t>，脉冲电流。</a:t>
            </a:r>
            <a:r>
              <a:rPr lang="zh-CN" altLang="en-US" sz="1200" b="0" dirty="0" smtClean="0">
                <a:solidFill>
                  <a:schemeClr val="tx1"/>
                </a:solidFill>
              </a:rPr>
              <a:t>这些特点是怎么影响到我们的设备的发展呢？</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普通监控设备特点：高抗震、</a:t>
            </a:r>
            <a:r>
              <a:rPr lang="en-US" altLang="zh-CN" dirty="0" smtClean="0"/>
              <a:t>220V</a:t>
            </a:r>
            <a:r>
              <a:rPr lang="en-US" altLang="zh-CN" baseline="0" dirty="0" smtClean="0"/>
              <a:t> 10%</a:t>
            </a:r>
            <a:r>
              <a:rPr lang="zh-CN" altLang="en-US" dirty="0" smtClean="0"/>
              <a:t>，其实还应该有灰尘</a:t>
            </a:r>
            <a:r>
              <a:rPr lang="en-US" altLang="zh-CN" dirty="0" smtClean="0"/>
              <a:t>,</a:t>
            </a:r>
            <a:r>
              <a:rPr lang="zh-CN" altLang="en-US" sz="1200" b="0" dirty="0" smtClean="0">
                <a:solidFill>
                  <a:schemeClr val="tx1"/>
                </a:solidFill>
              </a:rPr>
              <a:t>室内温度：</a:t>
            </a:r>
            <a:r>
              <a:rPr lang="en-US" altLang="zh-CN" sz="1200" b="0" dirty="0" smtClean="0">
                <a:solidFill>
                  <a:schemeClr val="tx1"/>
                </a:solidFill>
              </a:rPr>
              <a:t>0-50</a:t>
            </a:r>
            <a:r>
              <a:rPr lang="zh-CN" altLang="en-US" sz="1200" b="0" dirty="0" smtClean="0">
                <a:solidFill>
                  <a:schemeClr val="tx1"/>
                </a:solidFill>
              </a:rPr>
              <a:t>℃</a:t>
            </a:r>
            <a:endParaRPr lang="en-US" altLang="zh-CN" sz="1200" b="0" dirty="0" smtClean="0">
              <a:solidFill>
                <a:schemeClr val="tx1"/>
              </a:solidFill>
            </a:endParaRPr>
          </a:p>
        </p:txBody>
      </p:sp>
      <p:sp>
        <p:nvSpPr>
          <p:cNvPr id="4" name="灯片编号占位符 3"/>
          <p:cNvSpPr>
            <a:spLocks noGrp="1"/>
          </p:cNvSpPr>
          <p:nvPr>
            <p:ph type="sldNum" sz="quarter" idx="10"/>
          </p:nvPr>
        </p:nvSpPr>
        <p:spPr/>
        <p:txBody>
          <a:bodyPr/>
          <a:lstStyle/>
          <a:p>
            <a:fld id="{167CFE63-E456-49EB-AA37-B8FF69651E71}"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多讲些案例，震动，对比海康，电压讲大小车，空间设计到散热和存储，温度涉及到过低温</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en-US" altLang="zh-CN" dirty="0" smtClean="0"/>
              <a:t>6-36V,,,</a:t>
            </a:r>
            <a:r>
              <a:rPr lang="zh-CN" altLang="en-US" dirty="0" smtClean="0"/>
              <a:t>实际分大小车。</a:t>
            </a:r>
            <a:r>
              <a:rPr lang="en-US" altLang="zh-CN" dirty="0" smtClean="0"/>
              <a:t>8-32V</a:t>
            </a:r>
            <a:r>
              <a:rPr lang="zh-CN" altLang="en-US" dirty="0" smtClean="0"/>
              <a:t>，脉冲电流</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对应的车载设备特点：高抗震、宽电压，其实还应该有灰尘，固定地点不会震动，电压为</a:t>
            </a:r>
            <a:r>
              <a:rPr lang="en-US" altLang="zh-CN" dirty="0" smtClean="0"/>
              <a:t>220</a:t>
            </a:r>
            <a:r>
              <a:rPr lang="en-US" altLang="zh-CN" sz="1200" b="0" dirty="0" smtClean="0">
                <a:solidFill>
                  <a:schemeClr val="tx1"/>
                </a:solidFill>
              </a:rPr>
              <a:t>±10%</a:t>
            </a:r>
            <a:r>
              <a:rPr lang="zh-CN" altLang="en-US" sz="1200" b="0" dirty="0" smtClean="0">
                <a:solidFill>
                  <a:schemeClr val="tx1"/>
                </a:solidFill>
              </a:rPr>
              <a:t>，室内温度：</a:t>
            </a:r>
            <a:r>
              <a:rPr lang="en-US" altLang="zh-CN" sz="1200" b="0" dirty="0" smtClean="0">
                <a:solidFill>
                  <a:schemeClr val="tx1"/>
                </a:solidFill>
              </a:rPr>
              <a:t>0-50</a:t>
            </a:r>
            <a:r>
              <a:rPr lang="zh-CN" altLang="en-US" sz="1200" b="0" dirty="0" smtClean="0">
                <a:solidFill>
                  <a:schemeClr val="tx1"/>
                </a:solidFill>
              </a:rPr>
              <a:t>℃</a:t>
            </a:r>
            <a:endParaRPr lang="en-US" altLang="zh-CN" sz="1200" b="0" dirty="0" smtClean="0">
              <a:solidFill>
                <a:schemeClr val="tx1"/>
              </a:solidFill>
            </a:endParaRPr>
          </a:p>
        </p:txBody>
      </p:sp>
      <p:sp>
        <p:nvSpPr>
          <p:cNvPr id="4" name="灯片编号占位符 3"/>
          <p:cNvSpPr>
            <a:spLocks noGrp="1"/>
          </p:cNvSpPr>
          <p:nvPr>
            <p:ph type="sldNum" sz="quarter" idx="10"/>
          </p:nvPr>
        </p:nvSpPr>
        <p:spPr/>
        <p:txBody>
          <a:bodyPr/>
          <a:lstStyle/>
          <a:p>
            <a:fld id="{167CFE63-E456-49EB-AA37-B8FF69651E71}"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normAutofit/>
          </a:bodyPr>
          <a:lstStyle/>
          <a:p>
            <a:r>
              <a:rPr lang="zh-CN" altLang="en-US" dirty="0" smtClean="0"/>
              <a:t>我们了解了车载监控系统的定义和特点，整套系统是怎么组成的呢？</a:t>
            </a:r>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bwMode="auto">
          <a:xfrm>
            <a:off x="2751138" y="531813"/>
            <a:ext cx="4732337" cy="2662237"/>
          </a:xfrm>
          <a:noFill/>
          <a:ln>
            <a:solidFill>
              <a:srgbClr val="000000"/>
            </a:solidFill>
            <a:miter lim="800000"/>
          </a:ln>
        </p:spPr>
      </p:sp>
      <p:sp>
        <p:nvSpPr>
          <p:cNvPr id="96259" name="备注占位符 2"/>
          <p:cNvSpPr>
            <a:spLocks noGrp="1"/>
          </p:cNvSpPr>
          <p:nvPr>
            <p:ph type="body" idx="1"/>
          </p:nvPr>
        </p:nvSpPr>
        <p:spPr bwMode="auto">
          <a:noFill/>
        </p:spPr>
        <p:txBody>
          <a:bodyPr wrap="square" numCol="1" anchor="t" anchorCtr="0" compatLnSpc="1"/>
          <a:lstStyle/>
          <a:p>
            <a:r>
              <a:rPr lang="zh-CN" altLang="en-US" dirty="0" smtClean="0"/>
              <a:t>交通运输部的部标</a:t>
            </a:r>
            <a:endParaRPr lang="en-US" altLang="zh-CN" dirty="0" smtClean="0"/>
          </a:p>
          <a:p>
            <a:r>
              <a:rPr lang="zh-CN" altLang="en-US" dirty="0" smtClean="0"/>
              <a:t>车载终端技术要求 </a:t>
            </a:r>
            <a:r>
              <a:rPr lang="en-US" altLang="zh-CN" dirty="0" smtClean="0"/>
              <a:t>794</a:t>
            </a:r>
            <a:r>
              <a:rPr lang="zh-CN" altLang="en-US" dirty="0" smtClean="0"/>
              <a:t>，我们有产品符合</a:t>
            </a:r>
            <a:r>
              <a:rPr lang="en-US" altLang="zh-CN" dirty="0" smtClean="0"/>
              <a:t>794</a:t>
            </a:r>
            <a:r>
              <a:rPr lang="zh-CN" altLang="en-US" dirty="0" smtClean="0"/>
              <a:t>标准，并有部里发的检测报告，</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平台技术要求 </a:t>
            </a:r>
            <a:r>
              <a:rPr lang="en-US" altLang="zh-CN" dirty="0" smtClean="0"/>
              <a:t>796</a:t>
            </a:r>
            <a:r>
              <a:rPr lang="zh-CN" altLang="en-US" dirty="0" smtClean="0"/>
              <a:t>，符合</a:t>
            </a:r>
            <a:r>
              <a:rPr lang="en-US" altLang="zh-CN" dirty="0" smtClean="0"/>
              <a:t>796</a:t>
            </a:r>
            <a:r>
              <a:rPr lang="zh-CN" altLang="en-US" dirty="0" smtClean="0"/>
              <a:t>标准的平台正在送检过程中</a:t>
            </a:r>
            <a:endParaRPr lang="en-US" altLang="zh-CN" dirty="0" smtClean="0"/>
          </a:p>
          <a:p>
            <a:r>
              <a:rPr lang="zh-CN" altLang="en-US" dirty="0" smtClean="0"/>
              <a:t>终端通讯协议及数据格式 </a:t>
            </a:r>
            <a:r>
              <a:rPr lang="en-US" altLang="zh-CN" dirty="0" smtClean="0"/>
              <a:t>808</a:t>
            </a:r>
            <a:endParaRPr lang="en-US" altLang="zh-CN" dirty="0" smtClean="0"/>
          </a:p>
          <a:p>
            <a:r>
              <a:rPr lang="zh-CN" altLang="en-US" dirty="0" smtClean="0"/>
              <a:t>说下</a:t>
            </a:r>
            <a:r>
              <a:rPr lang="en-US" altLang="zh-CN" dirty="0" smtClean="0"/>
              <a:t>794</a:t>
            </a:r>
            <a:r>
              <a:rPr lang="zh-CN" altLang="en-US" dirty="0" smtClean="0"/>
              <a:t>的功能，电召系统，我们弱化了，这块我们做的不好。一提到</a:t>
            </a:r>
            <a:r>
              <a:rPr lang="en-US" altLang="zh-CN" dirty="0" smtClean="0"/>
              <a:t>794</a:t>
            </a:r>
            <a:r>
              <a:rPr lang="zh-CN" altLang="en-US" dirty="0" smtClean="0"/>
              <a:t>，就能想到上述功能。</a:t>
            </a:r>
            <a:endParaRPr lang="zh-CN" altLang="en-US" dirty="0" smtClean="0"/>
          </a:p>
        </p:txBody>
      </p:sp>
      <p:sp>
        <p:nvSpPr>
          <p:cNvPr id="96260" name="灯片编号占位符 3"/>
          <p:cNvSpPr txBox="1">
            <a:spLocks noGrp="1"/>
          </p:cNvSpPr>
          <p:nvPr/>
        </p:nvSpPr>
        <p:spPr bwMode="auto">
          <a:xfrm>
            <a:off x="5797246" y="6743103"/>
            <a:ext cx="4434999" cy="354965"/>
          </a:xfrm>
          <a:prstGeom prst="rect">
            <a:avLst/>
          </a:prstGeom>
          <a:noFill/>
          <a:ln w="9525">
            <a:noFill/>
            <a:miter lim="800000"/>
          </a:ln>
        </p:spPr>
        <p:txBody>
          <a:bodyPr lIns="99048" tIns="49524" rIns="99048" bIns="49524" anchor="b"/>
          <a:lstStyle/>
          <a:p>
            <a:pPr algn="r"/>
            <a:fld id="{F4785C9C-1BBA-4F32-9636-6E69F7695E32}" type="slidenum">
              <a:rPr lang="zh-CN" altLang="en-US" sz="1300"/>
            </a:fld>
            <a:endParaRPr lang="en-US" altLang="zh-CN" sz="13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normAutofit/>
          </a:bodyPr>
          <a:lstStyle/>
          <a:p>
            <a:r>
              <a:rPr lang="zh-CN" altLang="en-US" sz="1300" dirty="0" smtClean="0"/>
              <a:t> </a:t>
            </a:r>
            <a:endParaRPr lang="zh-CN" altLang="en-US" dirty="0"/>
          </a:p>
        </p:txBody>
      </p:sp>
      <p:sp>
        <p:nvSpPr>
          <p:cNvPr id="4" name="灯片编号占位符 3"/>
          <p:cNvSpPr>
            <a:spLocks noGrp="1"/>
          </p:cNvSpPr>
          <p:nvPr>
            <p:ph type="sldNum" sz="quarter" idx="10"/>
          </p:nvPr>
        </p:nvSpPr>
        <p:spPr/>
        <p:txBody>
          <a:bodyPr/>
          <a:lstStyle/>
          <a:p>
            <a:pPr>
              <a:defRPr/>
            </a:pPr>
            <a:fld id="{B9ECBB48-08E4-40FC-9E1C-ABFFB41EFCA6}"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车载的分类</a:t>
            </a:r>
            <a:endParaRPr lang="en-US" altLang="zh-CN" dirty="0" smtClean="0"/>
          </a:p>
          <a:p>
            <a:r>
              <a:rPr lang="zh-CN" altLang="en-US" dirty="0" smtClean="0"/>
              <a:t>执法类车载监控（公检法系统执、抢险救灾、应急指挥等）</a:t>
            </a:r>
            <a:endParaRPr lang="en-US" altLang="zh-CN" dirty="0" smtClean="0"/>
          </a:p>
          <a:p>
            <a:r>
              <a:rPr lang="zh-CN" altLang="en-US" dirty="0" smtClean="0"/>
              <a:t>运输类车载监控（公交、客运、物流运输）</a:t>
            </a:r>
            <a:endParaRPr lang="en-US" altLang="zh-CN" dirty="0" smtClean="0"/>
          </a:p>
          <a:p>
            <a:endParaRPr lang="en-US" altLang="zh-CN" dirty="0" smtClean="0"/>
          </a:p>
          <a:p>
            <a:r>
              <a:rPr lang="zh-CN" altLang="en-US" dirty="0" smtClean="0"/>
              <a:t>两者区别在于侧重点不同：一个监控车辆外部环境，一个用于监控车内环境。</a:t>
            </a:r>
            <a:endParaRPr lang="zh-CN" altLang="en-US" dirty="0" smtClean="0"/>
          </a:p>
          <a:p>
            <a:r>
              <a:rPr lang="zh-CN" altLang="en-US" dirty="0" smtClean="0"/>
              <a:t>执法车辆的车载视频监控设备安装在车辆外部，用于监控车辆外部的环境情况，更多的是应用在长期颠簸、风吹日晒的露天环境中，所以执法类车辆用户</a:t>
            </a:r>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defTabSz="989965" eaLnBrk="0" fontAlgn="base" hangingPunct="0">
              <a:spcBef>
                <a:spcPct val="30000"/>
              </a:spcBef>
              <a:spcAft>
                <a:spcPct val="0"/>
              </a:spcAft>
              <a:defRPr/>
            </a:pPr>
            <a:r>
              <a:rPr lang="zh-CN" altLang="en-US" sz="1300" dirty="0" smtClean="0"/>
              <a:t>二是运价调整更加及时，受到了驾驶员和社会的欢迎和好评。</a:t>
            </a:r>
            <a:endParaRPr lang="zh-CN" altLang="en-US" sz="1300" dirty="0" smtClean="0"/>
          </a:p>
          <a:p>
            <a:pPr defTabSz="989965" eaLnBrk="0" fontAlgn="base" hangingPunct="0">
              <a:spcBef>
                <a:spcPct val="30000"/>
              </a:spcBef>
              <a:spcAft>
                <a:spcPct val="0"/>
              </a:spcAft>
              <a:defRPr/>
            </a:pPr>
            <a:r>
              <a:rPr lang="zh-CN" altLang="en-US" sz="1300" dirty="0" smtClean="0"/>
              <a:t>　　三是燃油补贴更加合理。通过采集单车运营里程、空驶里程、平均载客行驶次数等数据，可精确计算单车平均油耗情况，使出租汽车燃油补贴发放有据可依，做到了精细化管理，并为建立油运价格联动机制提供了有力支撑。</a:t>
            </a:r>
            <a:endParaRPr lang="zh-CN" altLang="en-US" sz="1300" dirty="0" smtClean="0"/>
          </a:p>
          <a:p>
            <a:pPr defTabSz="989965" eaLnBrk="0" fontAlgn="base" hangingPunct="0">
              <a:spcBef>
                <a:spcPct val="30000"/>
              </a:spcBef>
              <a:spcAft>
                <a:spcPct val="0"/>
              </a:spcAft>
              <a:defRPr/>
            </a:pPr>
            <a:r>
              <a:rPr lang="zh-CN" altLang="en-US" sz="1300" dirty="0" smtClean="0"/>
              <a:t>　　四是运营效率有所提高。试点中，各地建设了出租汽车电召调度中心，推动了电话约车的发展，提高了电话约车量，有效改变了目前出租汽车的运营模式，提高了运营效率，方便了广大乘客，降低了驾驶员的燃油费用支出，促进了节能减排。</a:t>
            </a:r>
            <a:endParaRPr lang="zh-CN" altLang="en-US" sz="1300" dirty="0" smtClean="0"/>
          </a:p>
          <a:p>
            <a:pPr defTabSz="989965" eaLnBrk="0" fontAlgn="base" hangingPunct="0">
              <a:spcBef>
                <a:spcPct val="30000"/>
              </a:spcBef>
              <a:spcAft>
                <a:spcPct val="0"/>
              </a:spcAft>
              <a:defRPr/>
            </a:pPr>
            <a:r>
              <a:rPr lang="zh-CN" altLang="en-US" sz="1300" dirty="0" smtClean="0"/>
              <a:t>　　五是行业监管更有手段。北京、杭州、兰州、西安等城市通过建设运行监控及指挥调度系统，调取出租汽车运行轨迹、现场录音和视频图像数据，对乘客投诉的拒载、绕道等违法行为进行认定。通过</a:t>
            </a:r>
            <a:r>
              <a:rPr lang="en-US" altLang="zh-CN" sz="1300" dirty="0" smtClean="0"/>
              <a:t>IC</a:t>
            </a:r>
            <a:r>
              <a:rPr lang="zh-CN" altLang="en-US" sz="1300" dirty="0" smtClean="0"/>
              <a:t>卡电子营运证密钥体系，配合车载</a:t>
            </a:r>
            <a:r>
              <a:rPr lang="en-US" altLang="zh-CN" sz="1300" dirty="0" smtClean="0"/>
              <a:t>LED</a:t>
            </a:r>
            <a:r>
              <a:rPr lang="zh-CN" altLang="en-US" sz="1300" dirty="0" smtClean="0"/>
              <a:t>设备显示“电子密标”，可及时发现并有效打击“克隆车”。</a:t>
            </a:r>
            <a:endParaRPr lang="zh-CN" altLang="en-US" sz="1300" dirty="0" smtClean="0"/>
          </a:p>
        </p:txBody>
      </p:sp>
      <p:sp>
        <p:nvSpPr>
          <p:cNvPr id="4" name="灯片编号占位符 3"/>
          <p:cNvSpPr>
            <a:spLocks noGrp="1"/>
          </p:cNvSpPr>
          <p:nvPr>
            <p:ph type="sldNum" sz="quarter" idx="10"/>
          </p:nvPr>
        </p:nvSpPr>
        <p:spPr/>
        <p:txBody>
          <a:bodyPr/>
          <a:lstStyle/>
          <a:p>
            <a:pPr>
              <a:defRPr/>
            </a:pPr>
            <a:fld id="{5DB70097-DB9F-4D4E-9CE1-CA3EFC770A5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系统高度集成化要求的不仅仅是一套车载视频监控系统，他还需要的是一套车载调度系统，可能还需要一套车载广告投放系统，还需要内部公司人员管理信息系统，以及车辆运行路线等等一系列系统。</a:t>
            </a:r>
            <a:endParaRPr lang="en-US" altLang="zh-CN" dirty="0" smtClean="0"/>
          </a:p>
          <a:p>
            <a:r>
              <a:rPr lang="zh-CN" altLang="en-US" dirty="0" smtClean="0"/>
              <a:t>高清上因为价格比较敏感，所以没有太高的要求。在出租车的车头，我们有可能安装一个高清的摄像机，它是用来自动进行车牌的识别和抓拍，针对出租车占道，这是能盈利的，公安对这个功能很感兴趣。今年或明年推出一套以智能交通摄像机进行改装的。如果有什么需求也可以提出来。</a:t>
            </a:r>
            <a:endParaRPr lang="en-US" altLang="zh-CN" dirty="0" smtClean="0"/>
          </a:p>
          <a:p>
            <a:r>
              <a:rPr lang="zh-CN" altLang="en-US" dirty="0" smtClean="0"/>
              <a:t>采集内容多样化，采集到视频信息，音频信息。。。。。。。网络化，指高清</a:t>
            </a:r>
            <a:endParaRPr lang="en-US" altLang="zh-CN" dirty="0" smtClean="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车辆状态查询是在调度室的电脑上形成车辆分布图，方便操作员查看当前车辆的动态位置，有助于分析“塞车”等影响发车时间的因数。</a:t>
            </a:r>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a:lnSpc>
                <a:spcPct val="80000"/>
              </a:lnSpc>
              <a:buFont typeface="Wingdings" panose="05000000000000000000" pitchFamily="2" charset="2"/>
              <a:buNone/>
            </a:pPr>
            <a:endParaRPr lang="en-US" altLang="zh-CN" sz="1300" dirty="0" smtClean="0">
              <a:solidFill>
                <a:schemeClr val="bg1"/>
              </a:solidFill>
              <a:latin typeface="+mn-ea"/>
            </a:endParaRPr>
          </a:p>
        </p:txBody>
      </p:sp>
      <p:sp>
        <p:nvSpPr>
          <p:cNvPr id="4" name="灯片编号占位符 3"/>
          <p:cNvSpPr>
            <a:spLocks noGrp="1"/>
          </p:cNvSpPr>
          <p:nvPr>
            <p:ph type="sldNum" sz="quarter" idx="10"/>
          </p:nvPr>
        </p:nvSpPr>
        <p:spPr/>
        <p:txBody>
          <a:bodyPr/>
          <a:lstStyle/>
          <a:p>
            <a:pPr>
              <a:defRPr/>
            </a:pPr>
            <a:fld id="{99C2A12B-1BDF-410C-8E34-F971151BCD5E}"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67CFE63-E456-49EB-AA37-B8FF69651E71}"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幻灯片图像占位符 1"/>
          <p:cNvSpPr>
            <a:spLocks noGrp="1" noRot="1" noChangeAspect="1" noTextEdit="1"/>
          </p:cNvSpPr>
          <p:nvPr>
            <p:ph type="sldImg"/>
          </p:nvPr>
        </p:nvSpPr>
        <p:spPr bwMode="auto">
          <a:xfrm>
            <a:off x="2751138" y="531813"/>
            <a:ext cx="4732337" cy="2662237"/>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78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r>
              <a:rPr lang="zh-CN" altLang="en-US" dirty="0" smtClean="0"/>
              <a:t>现在都在提高清化。如</a:t>
            </a:r>
            <a:r>
              <a:rPr lang="en-US" altLang="zh-CN" dirty="0" smtClean="0"/>
              <a:t>100,200,300,500</a:t>
            </a:r>
            <a:r>
              <a:rPr lang="zh-CN" altLang="en-US" dirty="0" smtClean="0"/>
              <a:t>万</a:t>
            </a:r>
            <a:endParaRPr lang="en-US" altLang="zh-CN" dirty="0" smtClean="0"/>
          </a:p>
          <a:p>
            <a:r>
              <a:rPr lang="zh-CN" altLang="en-US" dirty="0" smtClean="0"/>
              <a:t>那么我们在车载上用到的分辨率是多少的呢？我们来看一组数据</a:t>
            </a:r>
            <a:endParaRPr lang="en-US" altLang="zh-CN" dirty="0" smtClean="0"/>
          </a:p>
          <a:p>
            <a:r>
              <a:rPr lang="en-US" altLang="zh-CN" dirty="0" smtClean="0"/>
              <a:t>3G</a:t>
            </a:r>
            <a:r>
              <a:rPr lang="zh-CN" altLang="en-US" dirty="0" smtClean="0"/>
              <a:t>传输方式上，分</a:t>
            </a:r>
            <a:r>
              <a:rPr lang="en-US" altLang="zh-CN" dirty="0" smtClean="0"/>
              <a:t>3</a:t>
            </a:r>
            <a:r>
              <a:rPr lang="zh-CN" altLang="en-US" dirty="0" smtClean="0"/>
              <a:t>种</a:t>
            </a:r>
            <a:endParaRPr lang="en-US" altLang="zh-CN" dirty="0" smtClean="0"/>
          </a:p>
          <a:p>
            <a:r>
              <a:rPr lang="zh-CN" altLang="en-US" dirty="0" smtClean="0"/>
              <a:t>中国联通和中国电信的区别在于中国联通的上行带宽会宽一些。中国电信在全国的信号覆盖会好一些。</a:t>
            </a:r>
            <a:endParaRPr lang="en-US" altLang="zh-CN" dirty="0" smtClean="0"/>
          </a:p>
          <a:p>
            <a:r>
              <a:rPr lang="zh-CN" altLang="en-US" dirty="0" smtClean="0"/>
              <a:t>最高只有</a:t>
            </a:r>
            <a:r>
              <a:rPr lang="en-US" altLang="zh-CN" dirty="0" smtClean="0"/>
              <a:t>800K</a:t>
            </a:r>
            <a:r>
              <a:rPr lang="zh-CN" altLang="en-US" dirty="0" smtClean="0"/>
              <a:t>，</a:t>
            </a:r>
            <a:r>
              <a:rPr lang="en-US" altLang="zh-CN" dirty="0" smtClean="0"/>
              <a:t>CIF</a:t>
            </a:r>
            <a:r>
              <a:rPr lang="zh-CN" altLang="en-US" dirty="0" smtClean="0"/>
              <a:t>要</a:t>
            </a:r>
            <a:r>
              <a:rPr lang="en-US" altLang="zh-CN" dirty="0" smtClean="0"/>
              <a:t>500K</a:t>
            </a:r>
            <a:r>
              <a:rPr lang="zh-CN" altLang="en-US" dirty="0" smtClean="0"/>
              <a:t>，</a:t>
            </a:r>
            <a:r>
              <a:rPr lang="en-US" altLang="zh-CN" dirty="0" smtClean="0"/>
              <a:t>D1</a:t>
            </a:r>
            <a:r>
              <a:rPr lang="zh-CN" altLang="en-US" dirty="0" smtClean="0"/>
              <a:t>要</a:t>
            </a:r>
            <a:r>
              <a:rPr lang="en-US" altLang="zh-CN" dirty="0" smtClean="0"/>
              <a:t>2M</a:t>
            </a:r>
            <a:r>
              <a:rPr lang="zh-CN" altLang="en-US" dirty="0" smtClean="0"/>
              <a:t>。但是我们一台车上最少要传</a:t>
            </a:r>
            <a:r>
              <a:rPr lang="en-US" altLang="zh-CN" dirty="0" smtClean="0"/>
              <a:t>2</a:t>
            </a:r>
            <a:r>
              <a:rPr lang="zh-CN" altLang="en-US" dirty="0" smtClean="0"/>
              <a:t>路图像</a:t>
            </a:r>
            <a:endParaRPr lang="en-US" altLang="zh-CN" dirty="0" smtClean="0"/>
          </a:p>
        </p:txBody>
      </p:sp>
      <p:sp>
        <p:nvSpPr>
          <p:cNvPr id="778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eaLnBrk="0" hangingPunct="0">
              <a:defRPr>
                <a:solidFill>
                  <a:schemeClr val="tx1"/>
                </a:solidFill>
                <a:latin typeface="Arial" panose="020B0604020202020204" pitchFamily="34" charset="0"/>
                <a:ea typeface="宋体" panose="02010600030101010101" pitchFamily="2" charset="-122"/>
              </a:defRPr>
            </a:lvl1pPr>
            <a:lvl2pPr marL="804545" indent="-309245" eaLnBrk="0" hangingPunct="0">
              <a:defRPr>
                <a:solidFill>
                  <a:schemeClr val="tx1"/>
                </a:solidFill>
                <a:latin typeface="Arial" panose="020B0604020202020204" pitchFamily="34" charset="0"/>
                <a:ea typeface="宋体" panose="02010600030101010101" pitchFamily="2" charset="-122"/>
              </a:defRPr>
            </a:lvl2pPr>
            <a:lvl3pPr marL="1238250" indent="-247650" eaLnBrk="0" hangingPunct="0">
              <a:defRPr>
                <a:solidFill>
                  <a:schemeClr val="tx1"/>
                </a:solidFill>
                <a:latin typeface="Arial" panose="020B0604020202020204" pitchFamily="34" charset="0"/>
                <a:ea typeface="宋体" panose="02010600030101010101" pitchFamily="2" charset="-122"/>
              </a:defRPr>
            </a:lvl3pPr>
            <a:lvl4pPr marL="1733550" indent="-247650" eaLnBrk="0" hangingPunct="0">
              <a:defRPr>
                <a:solidFill>
                  <a:schemeClr val="tx1"/>
                </a:solidFill>
                <a:latin typeface="Arial" panose="020B0604020202020204" pitchFamily="34" charset="0"/>
                <a:ea typeface="宋体" panose="02010600030101010101" pitchFamily="2" charset="-122"/>
              </a:defRPr>
            </a:lvl4pPr>
            <a:lvl5pPr marL="2228850" indent="-247650" eaLnBrk="0" hangingPunct="0">
              <a:defRPr>
                <a:solidFill>
                  <a:schemeClr val="tx1"/>
                </a:solidFill>
                <a:latin typeface="Arial" panose="020B0604020202020204" pitchFamily="34" charset="0"/>
                <a:ea typeface="宋体" panose="02010600030101010101" pitchFamily="2" charset="-122"/>
              </a:defRPr>
            </a:lvl5pPr>
            <a:lvl6pPr marL="27235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188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7141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42094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3E536DC0-AE04-4884-92F6-041FC172E240}" type="slidenum">
              <a:rPr lang="zh-CN" altLang="en-US" smtClean="0"/>
            </a:fld>
            <a:endParaRPr lang="zh-CN"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这是咱们车载</a:t>
            </a:r>
            <a:r>
              <a:rPr lang="en-US" altLang="zh-CN" dirty="0" smtClean="0"/>
              <a:t>DVR</a:t>
            </a:r>
            <a:r>
              <a:rPr lang="zh-CN" altLang="en-US" dirty="0" smtClean="0"/>
              <a:t>视频分辨率配置页。双码流输出，主码流用于存储，辅码流用于无线传输</a:t>
            </a:r>
            <a:endParaRPr lang="zh-CN" altLang="en-US" dirty="0"/>
          </a:p>
        </p:txBody>
      </p:sp>
      <p:sp>
        <p:nvSpPr>
          <p:cNvPr id="4" name="灯片编号占位符 3"/>
          <p:cNvSpPr>
            <a:spLocks noGrp="1"/>
          </p:cNvSpPr>
          <p:nvPr>
            <p:ph type="sldNum" sz="quarter" idx="10"/>
          </p:nvPr>
        </p:nvSpPr>
        <p:spPr/>
        <p:txBody>
          <a:bodyPr/>
          <a:lstStyle/>
          <a:p>
            <a:pPr>
              <a:defRPr/>
            </a:pPr>
            <a:fld id="{5DB70097-DB9F-4D4E-9CE1-CA3EFC770A5E}"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幻灯片图像占位符 1"/>
          <p:cNvSpPr>
            <a:spLocks noGrp="1" noRot="1" noChangeAspect="1" noTextEdit="1"/>
          </p:cNvSpPr>
          <p:nvPr>
            <p:ph type="sldImg"/>
          </p:nvPr>
        </p:nvSpPr>
        <p:spPr bwMode="auto">
          <a:xfrm>
            <a:off x="2751138" y="531813"/>
            <a:ext cx="4732337" cy="2662237"/>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97282" name="备注占位符 2"/>
          <p:cNvSpPr>
            <a:spLocks noGrp="1"/>
          </p:cNvSpPr>
          <p:nvPr>
            <p:ph type="body" idx="1"/>
          </p:nvPr>
        </p:nvSpPr>
        <p:spPr bwMode="auto"/>
        <p:txBody>
          <a:bodyPr wrap="square" numCol="1" anchor="t" anchorCtr="0" compatLnSpc="1"/>
          <a:lstStyle/>
          <a:p>
            <a:pPr>
              <a:defRPr/>
            </a:pPr>
            <a:endParaRPr lang="zh-CN" altLang="en-US" dirty="0" smtClean="0"/>
          </a:p>
          <a:p>
            <a:pPr>
              <a:defRPr/>
            </a:pPr>
            <a:endParaRPr lang="zh-CN" altLang="en-US" dirty="0" smtClean="0"/>
          </a:p>
          <a:p>
            <a:pPr marL="0" marR="0" indent="0" algn="l" defTabSz="914400" rtl="0" eaLnBrk="1" fontAlgn="auto" latinLnBrk="0" hangingPunct="1">
              <a:lnSpc>
                <a:spcPct val="100000"/>
              </a:lnSpc>
              <a:spcBef>
                <a:spcPts val="0"/>
              </a:spcBef>
              <a:spcAft>
                <a:spcPts val="0"/>
              </a:spcAft>
              <a:buClrTx/>
              <a:buSzTx/>
              <a:buFontTx/>
              <a:buNone/>
              <a:defRPr/>
            </a:pPr>
            <a:r>
              <a:rPr lang="zh-CN" altLang="en-US" sz="1200" dirty="0" smtClean="0">
                <a:solidFill>
                  <a:schemeClr val="bg1"/>
                </a:solidFill>
                <a:latin typeface="微软雅黑" panose="020B0503020204020204" pitchFamily="34" charset="-122"/>
                <a:ea typeface="微软雅黑" panose="020B0503020204020204" pitchFamily="34" charset="-122"/>
              </a:rPr>
              <a:t>保密通信</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高级数据加密标准</a:t>
            </a:r>
            <a:r>
              <a:rPr lang="en-US" altLang="zh-CN" sz="1200" dirty="0" smtClean="0">
                <a:solidFill>
                  <a:schemeClr val="bg1"/>
                </a:solidFill>
                <a:latin typeface="微软雅黑" panose="020B0503020204020204" pitchFamily="34" charset="-122"/>
                <a:ea typeface="微软雅黑" panose="020B0503020204020204" pitchFamily="34" charset="-122"/>
              </a:rPr>
              <a:t>AES</a:t>
            </a:r>
            <a:r>
              <a:rPr lang="zh-CN" altLang="en-US" sz="1200" dirty="0" smtClean="0">
                <a:solidFill>
                  <a:schemeClr val="bg1"/>
                </a:solidFill>
                <a:latin typeface="微软雅黑" panose="020B0503020204020204" pitchFamily="34" charset="-122"/>
                <a:ea typeface="微软雅黑" panose="020B0503020204020204" pitchFamily="34" charset="-122"/>
              </a:rPr>
              <a:t>与网络通信加密协议</a:t>
            </a:r>
            <a:r>
              <a:rPr lang="en-US" altLang="zh-CN" sz="1200" dirty="0" smtClean="0">
                <a:solidFill>
                  <a:schemeClr val="bg1"/>
                </a:solidFill>
                <a:latin typeface="微软雅黑" panose="020B0503020204020204" pitchFamily="34" charset="-122"/>
                <a:ea typeface="微软雅黑" panose="020B0503020204020204" pitchFamily="34" charset="-122"/>
              </a:rPr>
              <a:t>SSL</a:t>
            </a:r>
            <a:r>
              <a:rPr lang="zh-CN" altLang="en-US" sz="1200" dirty="0" smtClean="0">
                <a:solidFill>
                  <a:schemeClr val="bg1"/>
                </a:solidFill>
                <a:latin typeface="微软雅黑" panose="020B0503020204020204" pitchFamily="34" charset="-122"/>
                <a:ea typeface="微软雅黑" panose="020B0503020204020204" pitchFamily="34" charset="-122"/>
              </a:rPr>
              <a:t>相结合，保证数据及通道安全。</a:t>
            </a:r>
            <a:endParaRPr lang="zh-CN" altLang="en-US" sz="1200" dirty="0" smtClean="0">
              <a:solidFill>
                <a:schemeClr val="bg1"/>
              </a:solidFill>
              <a:latin typeface="微软雅黑" panose="020B0503020204020204" pitchFamily="34" charset="-122"/>
              <a:ea typeface="微软雅黑" panose="020B0503020204020204" pitchFamily="34" charset="-122"/>
            </a:endParaRPr>
          </a:p>
          <a:p>
            <a:pPr>
              <a:defRPr/>
            </a:pPr>
            <a:endParaRPr lang="zh-CN" altLang="en-US" dirty="0" smtClean="0"/>
          </a:p>
        </p:txBody>
      </p:sp>
      <p:sp>
        <p:nvSpPr>
          <p:cNvPr id="809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eaLnBrk="0" hangingPunct="0">
              <a:defRPr>
                <a:solidFill>
                  <a:schemeClr val="tx1"/>
                </a:solidFill>
                <a:latin typeface="Arial" panose="020B0604020202020204" pitchFamily="34" charset="0"/>
                <a:ea typeface="宋体" panose="02010600030101010101" pitchFamily="2" charset="-122"/>
              </a:defRPr>
            </a:lvl1pPr>
            <a:lvl2pPr marL="804545" indent="-309245" eaLnBrk="0" hangingPunct="0">
              <a:defRPr>
                <a:solidFill>
                  <a:schemeClr val="tx1"/>
                </a:solidFill>
                <a:latin typeface="Arial" panose="020B0604020202020204" pitchFamily="34" charset="0"/>
                <a:ea typeface="宋体" panose="02010600030101010101" pitchFamily="2" charset="-122"/>
              </a:defRPr>
            </a:lvl2pPr>
            <a:lvl3pPr marL="1238250" indent="-247650" eaLnBrk="0" hangingPunct="0">
              <a:defRPr>
                <a:solidFill>
                  <a:schemeClr val="tx1"/>
                </a:solidFill>
                <a:latin typeface="Arial" panose="020B0604020202020204" pitchFamily="34" charset="0"/>
                <a:ea typeface="宋体" panose="02010600030101010101" pitchFamily="2" charset="-122"/>
              </a:defRPr>
            </a:lvl3pPr>
            <a:lvl4pPr marL="1733550" indent="-247650" eaLnBrk="0" hangingPunct="0">
              <a:defRPr>
                <a:solidFill>
                  <a:schemeClr val="tx1"/>
                </a:solidFill>
                <a:latin typeface="Arial" panose="020B0604020202020204" pitchFamily="34" charset="0"/>
                <a:ea typeface="宋体" panose="02010600030101010101" pitchFamily="2" charset="-122"/>
              </a:defRPr>
            </a:lvl4pPr>
            <a:lvl5pPr marL="2228850" indent="-247650" eaLnBrk="0" hangingPunct="0">
              <a:defRPr>
                <a:solidFill>
                  <a:schemeClr val="tx1"/>
                </a:solidFill>
                <a:latin typeface="Arial" panose="020B0604020202020204" pitchFamily="34" charset="0"/>
                <a:ea typeface="宋体" panose="02010600030101010101" pitchFamily="2" charset="-122"/>
              </a:defRPr>
            </a:lvl5pPr>
            <a:lvl6pPr marL="27235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188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7141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42094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C23FDD7B-22C5-4A04-B8FA-303B940127F8}" type="slidenum">
              <a:rPr lang="zh-CN" altLang="en-US" smtClean="0"/>
            </a:fld>
            <a:endParaRPr lang="en-US" altLang="zh-CN"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defTabSz="989965">
              <a:defRPr/>
            </a:pPr>
            <a:endParaRPr lang="en-US" altLang="zh-CN" sz="1300" dirty="0" smtClean="0">
              <a:solidFill>
                <a:schemeClr val="tx2"/>
              </a:solidFill>
            </a:endParaRPr>
          </a:p>
          <a:p>
            <a:endParaRPr lang="zh-CN" altLang="en-US" dirty="0"/>
          </a:p>
        </p:txBody>
      </p:sp>
      <p:sp>
        <p:nvSpPr>
          <p:cNvPr id="4" name="灯片编号占位符 3"/>
          <p:cNvSpPr>
            <a:spLocks noGrp="1"/>
          </p:cNvSpPr>
          <p:nvPr>
            <p:ph type="sldNum" sz="quarter" idx="10"/>
          </p:nvPr>
        </p:nvSpPr>
        <p:spPr/>
        <p:txBody>
          <a:bodyPr/>
          <a:lstStyle/>
          <a:p>
            <a:fld id="{89079BC0-6311-4034-BC17-69CC3D1E23D6}"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a:buNone/>
            </a:pPr>
            <a:endParaRPr lang="en-US" altLang="zh-CN" sz="1300" dirty="0" smtClean="0"/>
          </a:p>
        </p:txBody>
      </p:sp>
      <p:sp>
        <p:nvSpPr>
          <p:cNvPr id="4" name="灯片编号占位符 3"/>
          <p:cNvSpPr>
            <a:spLocks noGrp="1"/>
          </p:cNvSpPr>
          <p:nvPr>
            <p:ph type="sldNum" sz="quarter" idx="10"/>
          </p:nvPr>
        </p:nvSpPr>
        <p:spPr/>
        <p:txBody>
          <a:bodyPr/>
          <a:lstStyle/>
          <a:p>
            <a:fld id="{200236E6-CA62-4CD0-ACF3-590A0D573405}"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产品介绍</a:t>
            </a:r>
            <a:endParaRPr lang="en-US" altLang="zh-CN" dirty="0" smtClean="0"/>
          </a:p>
        </p:txBody>
      </p:sp>
      <p:sp>
        <p:nvSpPr>
          <p:cNvPr id="4" name="灯片编号占位符 3"/>
          <p:cNvSpPr>
            <a:spLocks noGrp="1"/>
          </p:cNvSpPr>
          <p:nvPr>
            <p:ph type="sldNum" sz="quarter" idx="10"/>
          </p:nvPr>
        </p:nvSpPr>
        <p:spPr/>
        <p:txBody>
          <a:bodyPr/>
          <a:lstStyle/>
          <a:p>
            <a:pPr>
              <a:defRPr/>
            </a:pPr>
            <a:fld id="{99C2A12B-1BDF-410C-8E34-F971151BCD5E}"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5DB70097-DB9F-4D4E-9CE1-CA3EFC770A5E}"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4AEB4C2-4753-4FDB-8A17-C71B8C39E425}"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xfrm>
            <a:off x="2751138" y="531813"/>
            <a:ext cx="4732337" cy="2662237"/>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eaLnBrk="0" hangingPunct="0">
              <a:defRPr>
                <a:solidFill>
                  <a:schemeClr val="tx1"/>
                </a:solidFill>
                <a:latin typeface="Arial" panose="020B0604020202020204" pitchFamily="34" charset="0"/>
                <a:ea typeface="宋体" panose="02010600030101010101" pitchFamily="2" charset="-122"/>
              </a:defRPr>
            </a:lvl1pPr>
            <a:lvl2pPr marL="804545" indent="-309245" eaLnBrk="0" hangingPunct="0">
              <a:defRPr>
                <a:solidFill>
                  <a:schemeClr val="tx1"/>
                </a:solidFill>
                <a:latin typeface="Arial" panose="020B0604020202020204" pitchFamily="34" charset="0"/>
                <a:ea typeface="宋体" panose="02010600030101010101" pitchFamily="2" charset="-122"/>
              </a:defRPr>
            </a:lvl2pPr>
            <a:lvl3pPr marL="1238250" indent="-247650" eaLnBrk="0" hangingPunct="0">
              <a:defRPr>
                <a:solidFill>
                  <a:schemeClr val="tx1"/>
                </a:solidFill>
                <a:latin typeface="Arial" panose="020B0604020202020204" pitchFamily="34" charset="0"/>
                <a:ea typeface="宋体" panose="02010600030101010101" pitchFamily="2" charset="-122"/>
              </a:defRPr>
            </a:lvl3pPr>
            <a:lvl4pPr marL="1733550" indent="-247650" eaLnBrk="0" hangingPunct="0">
              <a:defRPr>
                <a:solidFill>
                  <a:schemeClr val="tx1"/>
                </a:solidFill>
                <a:latin typeface="Arial" panose="020B0604020202020204" pitchFamily="34" charset="0"/>
                <a:ea typeface="宋体" panose="02010600030101010101" pitchFamily="2" charset="-122"/>
              </a:defRPr>
            </a:lvl4pPr>
            <a:lvl5pPr marL="2228850" indent="-247650" eaLnBrk="0" hangingPunct="0">
              <a:defRPr>
                <a:solidFill>
                  <a:schemeClr val="tx1"/>
                </a:solidFill>
                <a:latin typeface="Arial" panose="020B0604020202020204" pitchFamily="34" charset="0"/>
                <a:ea typeface="宋体" panose="02010600030101010101" pitchFamily="2" charset="-122"/>
              </a:defRPr>
            </a:lvl5pPr>
            <a:lvl6pPr marL="27235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188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7141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42094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FAC924B8-AFE1-4638-90CB-6736B8A712EC}" type="slidenum">
              <a:rPr lang="zh-CN" altLang="en-US" smtClean="0"/>
            </a:fld>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16" name="Picture 2" descr="C:\Users\10868\Desktop\大华公司简介2011-08-详细版副本.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 y="670606"/>
            <a:ext cx="10160001" cy="3182938"/>
          </a:xfrm>
          <a:prstGeom prst="rect">
            <a:avLst/>
          </a:prstGeom>
          <a:noFill/>
          <a:extLst>
            <a:ext uri="{909E8E84-426E-40DD-AFC4-6F175D3DCCD1}">
              <a14:hiddenFill xmlns:a14="http://schemas.microsoft.com/office/drawing/2010/main">
                <a:solidFill>
                  <a:srgbClr val="FFFFFF"/>
                </a:solidFill>
              </a14:hiddenFill>
            </a:ext>
          </a:extLst>
        </p:spPr>
      </p:pic>
      <p:sp>
        <p:nvSpPr>
          <p:cNvPr id="17" name="矩形 16"/>
          <p:cNvSpPr/>
          <p:nvPr/>
        </p:nvSpPr>
        <p:spPr>
          <a:xfrm>
            <a:off x="4837043" y="670141"/>
            <a:ext cx="338667" cy="250296"/>
          </a:xfrm>
          <a:prstGeom prst="rect">
            <a:avLst/>
          </a:prstGeom>
          <a:solidFill>
            <a:schemeClr val="bg1"/>
          </a:solidFill>
          <a:ln w="3175">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 name="矩形 17"/>
          <p:cNvSpPr/>
          <p:nvPr/>
        </p:nvSpPr>
        <p:spPr>
          <a:xfrm>
            <a:off x="5175711" y="920436"/>
            <a:ext cx="496957" cy="34539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cxnSp>
        <p:nvCxnSpPr>
          <p:cNvPr id="19" name="直接连接符 18"/>
          <p:cNvCxnSpPr/>
          <p:nvPr/>
        </p:nvCxnSpPr>
        <p:spPr>
          <a:xfrm flipV="1">
            <a:off x="5672673" y="1253834"/>
            <a:ext cx="4487334" cy="11998"/>
          </a:xfrm>
          <a:prstGeom prst="line">
            <a:avLst/>
          </a:prstGeom>
          <a:ln w="63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9567333" y="698503"/>
            <a:ext cx="0" cy="1425129"/>
          </a:xfrm>
          <a:prstGeom prst="line">
            <a:avLst/>
          </a:prstGeom>
          <a:ln w="63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185334" y="1341985"/>
            <a:ext cx="2963333" cy="461665"/>
          </a:xfrm>
          <a:prstGeom prst="rect">
            <a:avLst/>
          </a:prstGeom>
          <a:noFill/>
        </p:spPr>
        <p:txBody>
          <a:bodyPr wrap="square" rtlCol="0">
            <a:spAutoFit/>
          </a:bodyPr>
          <a:lstStyle/>
          <a:p>
            <a:r>
              <a:rPr lang="zh-CN" altLang="en-US" sz="2400" dirty="0" smtClean="0">
                <a:solidFill>
                  <a:schemeClr val="bg1"/>
                </a:solidFill>
                <a:effectLst>
                  <a:outerShdw blurRad="38100" dist="38100" dir="2700000" algn="tl">
                    <a:srgbClr val="000000">
                      <a:alpha val="43137"/>
                    </a:srgbClr>
                  </a:outerShdw>
                </a:effectLst>
                <a:latin typeface="华文新魏" pitchFamily="2" charset="-122"/>
                <a:ea typeface="华文新魏" pitchFamily="2" charset="-122"/>
              </a:rPr>
              <a:t>追寻 </a:t>
            </a:r>
            <a:r>
              <a:rPr lang="en-US" altLang="zh-CN" sz="1800" b="1" dirty="0" smtClean="0">
                <a:solidFill>
                  <a:schemeClr val="bg1"/>
                </a:solidFill>
                <a:effectLst>
                  <a:outerShdw blurRad="38100" dist="38100" dir="2700000" algn="tl">
                    <a:srgbClr val="000000">
                      <a:alpha val="43137"/>
                    </a:srgbClr>
                  </a:outerShdw>
                </a:effectLst>
              </a:rPr>
              <a:t>• </a:t>
            </a:r>
            <a:r>
              <a:rPr lang="zh-CN" altLang="en-US" sz="2400" dirty="0">
                <a:solidFill>
                  <a:schemeClr val="bg1"/>
                </a:solidFill>
                <a:effectLst>
                  <a:outerShdw blurRad="38100" dist="38100" dir="2700000" algn="tl">
                    <a:srgbClr val="000000">
                      <a:alpha val="43137"/>
                    </a:srgbClr>
                  </a:outerShdw>
                </a:effectLst>
                <a:latin typeface="华文新魏" pitchFamily="2" charset="-122"/>
                <a:ea typeface="华文新魏" pitchFamily="2" charset="-122"/>
              </a:rPr>
              <a:t>创新</a:t>
            </a:r>
            <a:endParaRPr lang="zh-CN" altLang="en-US" sz="2400" dirty="0">
              <a:solidFill>
                <a:schemeClr val="bg1"/>
              </a:solidFill>
              <a:effectLst>
                <a:outerShdw blurRad="38100" dist="38100" dir="2700000" algn="tl">
                  <a:srgbClr val="000000">
                    <a:alpha val="43137"/>
                  </a:srgbClr>
                </a:outerShdw>
              </a:effectLst>
              <a:latin typeface="华文新魏" pitchFamily="2" charset="-122"/>
              <a:ea typeface="华文新魏" pitchFamily="2" charset="-122"/>
            </a:endParaRPr>
          </a:p>
        </p:txBody>
      </p:sp>
      <p:sp>
        <p:nvSpPr>
          <p:cNvPr id="22" name="TextBox 21"/>
          <p:cNvSpPr txBox="1"/>
          <p:nvPr/>
        </p:nvSpPr>
        <p:spPr>
          <a:xfrm>
            <a:off x="2116667" y="1813286"/>
            <a:ext cx="2963333" cy="338554"/>
          </a:xfrm>
          <a:prstGeom prst="rect">
            <a:avLst/>
          </a:prstGeom>
          <a:noFill/>
        </p:spPr>
        <p:txBody>
          <a:bodyPr wrap="square" rtlCol="0" anchor="ctr">
            <a:spAutoFit/>
          </a:bodyPr>
          <a:lstStyle>
            <a:defPPr>
              <a:defRPr lang="zh-CN"/>
            </a:defPPr>
            <a:lvl1pPr>
              <a:defRPr sz="2400">
                <a:solidFill>
                  <a:schemeClr val="bg1"/>
                </a:solidFill>
                <a:latin typeface="华文新魏" pitchFamily="2" charset="-122"/>
                <a:ea typeface="华文新魏" pitchFamily="2" charset="-122"/>
              </a:defRPr>
            </a:lvl1pPr>
          </a:lstStyle>
          <a:p>
            <a:r>
              <a:rPr lang="zh-CN" altLang="en-US" sz="1600" dirty="0"/>
              <a:t>成</a:t>
            </a:r>
            <a:r>
              <a:rPr lang="zh-CN" altLang="en-US" sz="1600" dirty="0" smtClean="0"/>
              <a:t>就</a:t>
            </a:r>
            <a:r>
              <a:rPr lang="en-US" altLang="zh-CN" sz="1400" b="1" dirty="0"/>
              <a:t>•</a:t>
            </a:r>
            <a:r>
              <a:rPr lang="zh-CN" altLang="en-US" sz="1600" dirty="0" smtClean="0"/>
              <a:t>梦</a:t>
            </a:r>
            <a:r>
              <a:rPr lang="zh-CN" altLang="en-US" sz="1600" dirty="0"/>
              <a:t>想</a:t>
            </a:r>
            <a:endParaRPr lang="zh-CN" altLang="en-US" sz="1600" dirty="0"/>
          </a:p>
        </p:txBody>
      </p:sp>
      <p:sp>
        <p:nvSpPr>
          <p:cNvPr id="24" name="矩形 23"/>
          <p:cNvSpPr/>
          <p:nvPr/>
        </p:nvSpPr>
        <p:spPr>
          <a:xfrm>
            <a:off x="-1873" y="3810001"/>
            <a:ext cx="10161873" cy="9001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 name="标题 1"/>
          <p:cNvSpPr>
            <a:spLocks noGrp="1"/>
          </p:cNvSpPr>
          <p:nvPr>
            <p:ph type="ctrTitle"/>
          </p:nvPr>
        </p:nvSpPr>
        <p:spPr>
          <a:xfrm>
            <a:off x="-26503" y="3909965"/>
            <a:ext cx="8636000" cy="627724"/>
          </a:xfrm>
        </p:spPr>
        <p:txBody>
          <a:bodyPr/>
          <a:lstStyle/>
          <a:p>
            <a:r>
              <a:rPr lang="zh-CN" altLang="en-US" smtClean="0"/>
              <a:t>单击此处编辑母版标题样式</a:t>
            </a:r>
            <a:endParaRPr lang="zh-CN" altLang="en-US" dirty="0"/>
          </a:p>
        </p:txBody>
      </p:sp>
      <p:sp>
        <p:nvSpPr>
          <p:cNvPr id="3" name="副标题 2"/>
          <p:cNvSpPr>
            <a:spLocks noGrp="1"/>
          </p:cNvSpPr>
          <p:nvPr>
            <p:ph type="subTitle" idx="1"/>
          </p:nvPr>
        </p:nvSpPr>
        <p:spPr>
          <a:xfrm>
            <a:off x="3036841" y="4657702"/>
            <a:ext cx="7112000" cy="420047"/>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dirty="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2420"/>
            <a:ext cx="8636000" cy="1135063"/>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261"/>
            <a:ext cx="86360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333501"/>
            <a:ext cx="4487333"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5164667" y="1333501"/>
            <a:ext cx="4487333"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261"/>
            <a:ext cx="448909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508000" y="1812396"/>
            <a:ext cx="448909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5161145" y="1279261"/>
            <a:ext cx="4490861"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5161145" y="1812396"/>
            <a:ext cx="4490861"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6" y="227541"/>
            <a:ext cx="3342570"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545"/>
            <a:ext cx="567972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508006" y="1195920"/>
            <a:ext cx="3342570"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1"/>
            <a:ext cx="6096000" cy="47228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0646"/>
            <a:ext cx="60960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1991431" y="4472784"/>
            <a:ext cx="60960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228868"/>
            <a:ext cx="2286000" cy="487627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0" y="228868"/>
            <a:ext cx="6688667" cy="487627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08000" y="228865"/>
            <a:ext cx="9144000" cy="370966"/>
          </a:xfrm>
          <a:prstGeom prst="rect">
            <a:avLst/>
          </a:prstGeom>
        </p:spPr>
        <p:txBody>
          <a:bodyPr vert="horz" lIns="91440" tIns="45720" rIns="91440" bIns="45720" rtlCol="0" anchor="ctr">
            <a:no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508000" y="817274"/>
            <a:ext cx="9144000" cy="4287863"/>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日期占位符 3"/>
          <p:cNvSpPr>
            <a:spLocks noGrp="1"/>
          </p:cNvSpPr>
          <p:nvPr>
            <p:ph type="dt" sz="half" idx="2"/>
          </p:nvPr>
        </p:nvSpPr>
        <p:spPr>
          <a:xfrm>
            <a:off x="508000" y="5296962"/>
            <a:ext cx="2370667"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471334" y="5296962"/>
            <a:ext cx="321733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281333" y="5296962"/>
            <a:ext cx="2370667"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cxnSp>
        <p:nvCxnSpPr>
          <p:cNvPr id="8" name="直接连接符 7"/>
          <p:cNvCxnSpPr/>
          <p:nvPr/>
        </p:nvCxnSpPr>
        <p:spPr bwMode="auto">
          <a:xfrm>
            <a:off x="0" y="698501"/>
            <a:ext cx="9736667"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txStyles>
    <p:titleStyle>
      <a:lvl1pPr algn="l" defTabSz="914400" rtl="0" eaLnBrk="1" latinLnBrk="0" hangingPunct="1">
        <a:spcBef>
          <a:spcPct val="0"/>
        </a:spcBef>
        <a:buNone/>
        <a:defRPr sz="2400" b="1"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4.xml"/><Relationship Id="rId7"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tags" Target="../tags/tag10.xml"/><Relationship Id="rId4" Type="http://schemas.openxmlformats.org/officeDocument/2006/relationships/tags" Target="../tags/tag9.xml"/><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9" Type="http://schemas.openxmlformats.org/officeDocument/2006/relationships/image" Target="../media/image12.jpeg"/><Relationship Id="rId8" Type="http://schemas.openxmlformats.org/officeDocument/2006/relationships/image" Target="../media/image11.jpeg"/><Relationship Id="rId7" Type="http://schemas.openxmlformats.org/officeDocument/2006/relationships/image" Target="../media/image10.jpeg"/><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3" Type="http://schemas.openxmlformats.org/officeDocument/2006/relationships/image" Target="../media/image6.jpeg"/><Relationship Id="rId2" Type="http://schemas.openxmlformats.org/officeDocument/2006/relationships/image" Target="../media/image5.jpeg"/><Relationship Id="rId14" Type="http://schemas.openxmlformats.org/officeDocument/2006/relationships/notesSlide" Target="../notesSlides/notesSlide7.xml"/><Relationship Id="rId13" Type="http://schemas.openxmlformats.org/officeDocument/2006/relationships/slideLayout" Target="../slideLayouts/slideLayout2.xml"/><Relationship Id="rId12" Type="http://schemas.openxmlformats.org/officeDocument/2006/relationships/tags" Target="../tags/tag11.xml"/><Relationship Id="rId11" Type="http://schemas.openxmlformats.org/officeDocument/2006/relationships/image" Target="../media/image2.png"/><Relationship Id="rId10" Type="http://schemas.openxmlformats.org/officeDocument/2006/relationships/image" Target="../media/image13.jpeg"/><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9.xml"/><Relationship Id="rId7"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8.png"/><Relationship Id="rId4" Type="http://schemas.openxmlformats.org/officeDocument/2006/relationships/image" Target="../media/image17.png"/><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4.xml.rels><?xml version="1.0" encoding="UTF-8" standalone="yes"?>
<Relationships xmlns="http://schemas.openxmlformats.org/package/2006/relationships"><Relationship Id="rId9" Type="http://schemas.openxmlformats.org/officeDocument/2006/relationships/image" Target="../media/image27.png"/><Relationship Id="rId8" Type="http://schemas.openxmlformats.org/officeDocument/2006/relationships/image" Target="../media/image26.png"/><Relationship Id="rId7" Type="http://schemas.openxmlformats.org/officeDocument/2006/relationships/image" Target="../media/image25.png"/><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3" Type="http://schemas.openxmlformats.org/officeDocument/2006/relationships/image" Target="../media/image21.emf"/><Relationship Id="rId2" Type="http://schemas.openxmlformats.org/officeDocument/2006/relationships/image" Target="../media/image20.png"/><Relationship Id="rId14" Type="http://schemas.openxmlformats.org/officeDocument/2006/relationships/notesSlide" Target="../notesSlides/notesSlide11.xml"/><Relationship Id="rId13" Type="http://schemas.openxmlformats.org/officeDocument/2006/relationships/slideLayout" Target="../slideLayouts/slideLayout2.xml"/><Relationship Id="rId12" Type="http://schemas.openxmlformats.org/officeDocument/2006/relationships/image" Target="../media/image2.png"/><Relationship Id="rId11" Type="http://schemas.openxmlformats.org/officeDocument/2006/relationships/image" Target="../media/image29.png"/><Relationship Id="rId10" Type="http://schemas.openxmlformats.org/officeDocument/2006/relationships/image" Target="../media/image28.png"/><Relationship Id="rId1"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2.xml"/><Relationship Id="rId7" Type="http://schemas.openxmlformats.org/officeDocument/2006/relationships/slideLayout" Target="../slideLayouts/slideLayout2.xml"/><Relationship Id="rId6" Type="http://schemas.openxmlformats.org/officeDocument/2006/relationships/image" Target="../media/image2.png"/><Relationship Id="rId5" Type="http://schemas.microsoft.com/office/2007/relationships/hdphoto" Target="../media/hdphoto2.wdp"/><Relationship Id="rId4" Type="http://schemas.openxmlformats.org/officeDocument/2006/relationships/image" Target="../media/image33.png"/><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jpeg"/></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13.xml"/><Relationship Id="rId7"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notesSlide" Target="../notesSlides/notesSlide16.xml"/><Relationship Id="rId7"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image" Target="../media/image2.png"/></Relationships>
</file>

<file path=ppt/slides/_rels/slide21.xml.rels><?xml version="1.0" encoding="UTF-8" standalone="yes"?>
<Relationships xmlns="http://schemas.openxmlformats.org/package/2006/relationships"><Relationship Id="rId9" Type="http://schemas.openxmlformats.org/officeDocument/2006/relationships/image" Target="../media/image42.png"/><Relationship Id="rId8" Type="http://schemas.openxmlformats.org/officeDocument/2006/relationships/image" Target="../media/image41.jpeg"/><Relationship Id="rId7" Type="http://schemas.openxmlformats.org/officeDocument/2006/relationships/image" Target="../media/image40.png"/><Relationship Id="rId6" Type="http://schemas.openxmlformats.org/officeDocument/2006/relationships/image" Target="../media/image39.jpeg"/><Relationship Id="rId5" Type="http://schemas.openxmlformats.org/officeDocument/2006/relationships/image" Target="../media/image38.png"/><Relationship Id="rId4" Type="http://schemas.openxmlformats.org/officeDocument/2006/relationships/image" Target="../media/image37.png"/><Relationship Id="rId3" Type="http://schemas.openxmlformats.org/officeDocument/2006/relationships/image" Target="../media/image36.png"/><Relationship Id="rId28" Type="http://schemas.openxmlformats.org/officeDocument/2006/relationships/notesSlide" Target="../notesSlides/notesSlide17.xml"/><Relationship Id="rId27" Type="http://schemas.openxmlformats.org/officeDocument/2006/relationships/slideLayout" Target="../slideLayouts/slideLayout2.xml"/><Relationship Id="rId26" Type="http://schemas.openxmlformats.org/officeDocument/2006/relationships/image" Target="../media/image2.png"/><Relationship Id="rId25" Type="http://schemas.openxmlformats.org/officeDocument/2006/relationships/image" Target="../media/image56.png"/><Relationship Id="rId24" Type="http://schemas.openxmlformats.org/officeDocument/2006/relationships/image" Target="../media/image55.png"/><Relationship Id="rId23" Type="http://schemas.openxmlformats.org/officeDocument/2006/relationships/image" Target="../media/image54.png"/><Relationship Id="rId22" Type="http://schemas.openxmlformats.org/officeDocument/2006/relationships/image" Target="../media/image53.jpeg"/><Relationship Id="rId21" Type="http://schemas.openxmlformats.org/officeDocument/2006/relationships/image" Target="../media/image52.png"/><Relationship Id="rId20" Type="http://schemas.openxmlformats.org/officeDocument/2006/relationships/image" Target="../media/image51.png"/><Relationship Id="rId2" Type="http://schemas.openxmlformats.org/officeDocument/2006/relationships/image" Target="../media/image35.png"/><Relationship Id="rId19" Type="http://schemas.openxmlformats.org/officeDocument/2006/relationships/image" Target="../media/image50.png"/><Relationship Id="rId18" Type="http://schemas.openxmlformats.org/officeDocument/2006/relationships/image" Target="../media/image15.jpeg"/><Relationship Id="rId17" Type="http://schemas.microsoft.com/office/2007/relationships/hdphoto" Target="../media/hdphoto3.wdp"/><Relationship Id="rId16" Type="http://schemas.openxmlformats.org/officeDocument/2006/relationships/image" Target="../media/image49.png"/><Relationship Id="rId15" Type="http://schemas.openxmlformats.org/officeDocument/2006/relationships/image" Target="../media/image48.png"/><Relationship Id="rId14" Type="http://schemas.openxmlformats.org/officeDocument/2006/relationships/image" Target="../media/image47.jpeg"/><Relationship Id="rId13" Type="http://schemas.openxmlformats.org/officeDocument/2006/relationships/image" Target="../media/image46.png"/><Relationship Id="rId12" Type="http://schemas.openxmlformats.org/officeDocument/2006/relationships/image" Target="../media/image45.png"/><Relationship Id="rId11" Type="http://schemas.openxmlformats.org/officeDocument/2006/relationships/image" Target="../media/image44.jpeg"/><Relationship Id="rId10" Type="http://schemas.openxmlformats.org/officeDocument/2006/relationships/image" Target="../media/image43.png"/><Relationship Id="rId1"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57.png"/></Relationships>
</file>

<file path=ppt/slides/_rels/slide23.xml.rels><?xml version="1.0" encoding="UTF-8" standalone="yes"?>
<Relationships xmlns="http://schemas.openxmlformats.org/package/2006/relationships"><Relationship Id="rId9" Type="http://schemas.openxmlformats.org/officeDocument/2006/relationships/image" Target="../media/image66.png"/><Relationship Id="rId8" Type="http://schemas.openxmlformats.org/officeDocument/2006/relationships/image" Target="../media/image65.jpeg"/><Relationship Id="rId7" Type="http://schemas.openxmlformats.org/officeDocument/2006/relationships/image" Target="../media/image64.png"/><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 Id="rId3" Type="http://schemas.openxmlformats.org/officeDocument/2006/relationships/image" Target="../media/image60.png"/><Relationship Id="rId25" Type="http://schemas.openxmlformats.org/officeDocument/2006/relationships/notesSlide" Target="../notesSlides/notesSlide18.xml"/><Relationship Id="rId24" Type="http://schemas.openxmlformats.org/officeDocument/2006/relationships/vmlDrawing" Target="../drawings/vmlDrawing1.vml"/><Relationship Id="rId23" Type="http://schemas.openxmlformats.org/officeDocument/2006/relationships/slideLayout" Target="../slideLayouts/slideLayout2.xml"/><Relationship Id="rId22" Type="http://schemas.openxmlformats.org/officeDocument/2006/relationships/image" Target="../media/image2.png"/><Relationship Id="rId21" Type="http://schemas.openxmlformats.org/officeDocument/2006/relationships/image" Target="../media/image77.png"/><Relationship Id="rId20" Type="http://schemas.openxmlformats.org/officeDocument/2006/relationships/image" Target="../media/image76.jpeg"/><Relationship Id="rId2" Type="http://schemas.openxmlformats.org/officeDocument/2006/relationships/image" Target="../media/image59.png"/><Relationship Id="rId19" Type="http://schemas.openxmlformats.org/officeDocument/2006/relationships/image" Target="../media/image75.png"/><Relationship Id="rId18" Type="http://schemas.openxmlformats.org/officeDocument/2006/relationships/image" Target="../media/image74.jpeg"/><Relationship Id="rId17" Type="http://schemas.openxmlformats.org/officeDocument/2006/relationships/image" Target="../media/image73.png"/><Relationship Id="rId16" Type="http://schemas.openxmlformats.org/officeDocument/2006/relationships/image" Target="../media/image72.png"/><Relationship Id="rId15" Type="http://schemas.openxmlformats.org/officeDocument/2006/relationships/image" Target="../media/image71.png"/><Relationship Id="rId14" Type="http://schemas.openxmlformats.org/officeDocument/2006/relationships/image" Target="../media/image70.png"/><Relationship Id="rId13" Type="http://schemas.openxmlformats.org/officeDocument/2006/relationships/image" Target="../media/image69.jpeg"/><Relationship Id="rId12" Type="http://schemas.openxmlformats.org/officeDocument/2006/relationships/image" Target="../media/image68.png"/><Relationship Id="rId11" Type="http://schemas.openxmlformats.org/officeDocument/2006/relationships/image" Target="../media/image67.emf"/><Relationship Id="rId10" Type="http://schemas.openxmlformats.org/officeDocument/2006/relationships/oleObject" Target="???" TargetMode="External"/><Relationship Id="rId1" Type="http://schemas.openxmlformats.org/officeDocument/2006/relationships/image" Target="../media/image58.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7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7.xml.rels><?xml version="1.0" encoding="UTF-8" standalone="yes"?>
<Relationships xmlns="http://schemas.openxmlformats.org/package/2006/relationships"><Relationship Id="rId9" Type="http://schemas.openxmlformats.org/officeDocument/2006/relationships/notesSlide" Target="../notesSlides/notesSlide22.xml"/><Relationship Id="rId8" Type="http://schemas.openxmlformats.org/officeDocument/2006/relationships/slideLayout" Target="../slideLayouts/slideLayout2.xml"/><Relationship Id="rId7" Type="http://schemas.openxmlformats.org/officeDocument/2006/relationships/image" Target="../media/image2.png"/><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image" Target="../media/image79.png"/></Relationships>
</file>

<file path=ppt/slides/_rels/slide28.xml.rels><?xml version="1.0" encoding="UTF-8" standalone="yes"?>
<Relationships xmlns="http://schemas.openxmlformats.org/package/2006/relationships"><Relationship Id="rId9" Type="http://schemas.openxmlformats.org/officeDocument/2006/relationships/notesSlide" Target="../notesSlides/notesSlide23.xml"/><Relationship Id="rId8" Type="http://schemas.openxmlformats.org/officeDocument/2006/relationships/slideLayout" Target="../slideLayouts/slideLayout2.xml"/><Relationship Id="rId7" Type="http://schemas.openxmlformats.org/officeDocument/2006/relationships/tags" Target="../tags/tag12.xml"/><Relationship Id="rId6" Type="http://schemas.openxmlformats.org/officeDocument/2006/relationships/image" Target="../media/image2.png"/><Relationship Id="rId5" Type="http://schemas.openxmlformats.org/officeDocument/2006/relationships/image" Target="../media/image89.png"/><Relationship Id="rId4" Type="http://schemas.openxmlformats.org/officeDocument/2006/relationships/image" Target="../media/image88.png"/><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image" Target="../media/image85.png"/></Relationships>
</file>

<file path=ppt/slides/_rels/slide29.xml.rels><?xml version="1.0" encoding="UTF-8" standalone="yes"?>
<Relationships xmlns="http://schemas.openxmlformats.org/package/2006/relationships"><Relationship Id="rId9" Type="http://schemas.microsoft.com/office/2007/relationships/diagramDrawing" Target="../diagrams/drawing3.xml"/><Relationship Id="rId8" Type="http://schemas.openxmlformats.org/officeDocument/2006/relationships/diagramColors" Target="../diagrams/colors3.xml"/><Relationship Id="rId7" Type="http://schemas.openxmlformats.org/officeDocument/2006/relationships/diagramQuickStyle" Target="../diagrams/quickStyle3.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93.png"/><Relationship Id="rId3" Type="http://schemas.openxmlformats.org/officeDocument/2006/relationships/image" Target="../media/image92.emf"/><Relationship Id="rId2" Type="http://schemas.openxmlformats.org/officeDocument/2006/relationships/image" Target="../media/image91.emf"/><Relationship Id="rId16" Type="http://schemas.openxmlformats.org/officeDocument/2006/relationships/notesSlide" Target="../notesSlides/notesSlide24.xml"/><Relationship Id="rId15" Type="http://schemas.openxmlformats.org/officeDocument/2006/relationships/slideLayout" Target="../slideLayouts/slideLayout2.xml"/><Relationship Id="rId14" Type="http://schemas.openxmlformats.org/officeDocument/2006/relationships/image" Target="../media/image2.png"/><Relationship Id="rId13" Type="http://schemas.openxmlformats.org/officeDocument/2006/relationships/image" Target="../media/image97.jpeg"/><Relationship Id="rId12" Type="http://schemas.openxmlformats.org/officeDocument/2006/relationships/image" Target="../media/image96.png"/><Relationship Id="rId11" Type="http://schemas.openxmlformats.org/officeDocument/2006/relationships/image" Target="../media/image95.png"/><Relationship Id="rId10" Type="http://schemas.openxmlformats.org/officeDocument/2006/relationships/image" Target="../media/image94.png"/><Relationship Id="rId1" Type="http://schemas.openxmlformats.org/officeDocument/2006/relationships/image" Target="../media/image90.emf"/></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2.xml.rels><?xml version="1.0" encoding="UTF-8" standalone="yes"?>
<Relationships xmlns="http://schemas.openxmlformats.org/package/2006/relationships"><Relationship Id="rId4" Type="http://schemas.openxmlformats.org/officeDocument/2006/relationships/notesSlide" Target="../notesSlides/notesSlide26.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98.pn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00.jpeg"/><Relationship Id="rId1" Type="http://schemas.openxmlformats.org/officeDocument/2006/relationships/image" Target="../media/image99.emf"/></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02.png"/><Relationship Id="rId1" Type="http://schemas.openxmlformats.org/officeDocument/2006/relationships/image" Target="../media/image101.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04.png"/><Relationship Id="rId1" Type="http://schemas.openxmlformats.org/officeDocument/2006/relationships/image" Target="../media/image103.pn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06.png"/><Relationship Id="rId1" Type="http://schemas.openxmlformats.org/officeDocument/2006/relationships/image" Target="../media/image105.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07.png"/></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55.png"/><Relationship Id="rId1" Type="http://schemas.openxmlformats.org/officeDocument/2006/relationships/image" Target="../media/image108.pn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10.png"/><Relationship Id="rId1" Type="http://schemas.openxmlformats.org/officeDocument/2006/relationships/image" Target="../media/image109.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image" Target="../media/image111.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2.png"/></Relationships>
</file>

<file path=ppt/slides/_rels/slide4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14.png"/><Relationship Id="rId1" Type="http://schemas.openxmlformats.org/officeDocument/2006/relationships/image" Target="../media/image113.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5.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6.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7.png"/></Relationships>
</file>

<file path=ppt/slides/_rels/slide53.xml.rels><?xml version="1.0" encoding="UTF-8" standalone="yes"?>
<Relationships xmlns="http://schemas.openxmlformats.org/package/2006/relationships"><Relationship Id="rId4" Type="http://schemas.openxmlformats.org/officeDocument/2006/relationships/notesSlide" Target="../notesSlides/notesSlide27.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8.png"/></Relationships>
</file>

<file path=ppt/slides/_rels/slide54.xml.rels><?xml version="1.0" encoding="UTF-8" standalone="yes"?>
<Relationships xmlns="http://schemas.openxmlformats.org/package/2006/relationships"><Relationship Id="rId5" Type="http://schemas.openxmlformats.org/officeDocument/2006/relationships/notesSlide" Target="../notesSlides/notesSlide28.xml"/><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20.png"/><Relationship Id="rId1" Type="http://schemas.openxmlformats.org/officeDocument/2006/relationships/image" Target="../media/image119.png"/></Relationships>
</file>

<file path=ppt/slides/_rels/slide55.xml.rels><?xml version="1.0" encoding="UTF-8" standalone="yes"?>
<Relationships xmlns="http://schemas.openxmlformats.org/package/2006/relationships"><Relationship Id="rId4" Type="http://schemas.openxmlformats.org/officeDocument/2006/relationships/notesSlide" Target="../notesSlides/notesSlide29.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21.png"/></Relationships>
</file>

<file path=ppt/slides/_rels/slide56.xml.rels><?xml version="1.0" encoding="UTF-8" standalone="yes"?>
<Relationships xmlns="http://schemas.openxmlformats.org/package/2006/relationships"><Relationship Id="rId4" Type="http://schemas.openxmlformats.org/officeDocument/2006/relationships/notesSlide" Target="../notesSlides/notesSlide30.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22.png"/></Relationships>
</file>

<file path=ppt/slides/_rels/slide57.xml.rels><?xml version="1.0" encoding="UTF-8" standalone="yes"?>
<Relationships xmlns="http://schemas.openxmlformats.org/package/2006/relationships"><Relationship Id="rId4" Type="http://schemas.openxmlformats.org/officeDocument/2006/relationships/notesSlide" Target="../notesSlides/notesSlide31.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23.png"/></Relationships>
</file>

<file path=ppt/slides/_rels/slide58.xml.rels><?xml version="1.0" encoding="UTF-8" standalone="yes"?>
<Relationships xmlns="http://schemas.openxmlformats.org/package/2006/relationships"><Relationship Id="rId4" Type="http://schemas.openxmlformats.org/officeDocument/2006/relationships/notesSlide" Target="../notesSlides/notesSlide32.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24.png"/></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6.png"/></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903540" y="3977626"/>
            <a:ext cx="3587741" cy="627724"/>
          </a:xfrm>
        </p:spPr>
        <p:txBody>
          <a:bodyPr/>
          <a:lstStyle/>
          <a:p>
            <a:pPr algn="ctr"/>
            <a:r>
              <a:rPr lang="zh-CN" altLang="en-US" dirty="0" smtClean="0"/>
              <a:t>出租车视频监控解决方案</a:t>
            </a:r>
            <a:endParaRPr lang="zh-CN" altLang="en-US" dirty="0"/>
          </a:p>
        </p:txBody>
      </p:sp>
      <p:sp>
        <p:nvSpPr>
          <p:cNvPr id="4" name="Subtitle 3"/>
          <p:cNvSpPr>
            <a:spLocks noGrp="1"/>
          </p:cNvSpPr>
          <p:nvPr>
            <p:ph type="subTitle" idx="1"/>
          </p:nvPr>
        </p:nvSpPr>
        <p:spPr>
          <a:xfrm>
            <a:off x="3036841" y="4657702"/>
            <a:ext cx="7112000" cy="628690"/>
          </a:xfrm>
        </p:spPr>
        <p:txBody>
          <a:bodyPr>
            <a:normAutofit/>
          </a:bodyPr>
          <a:lstStyle/>
          <a:p>
            <a:r>
              <a:rPr lang="en-US" dirty="0" smtClean="0"/>
              <a:t>JT1</a:t>
            </a:r>
            <a:r>
              <a:rPr lang="zh-CN" altLang="en-US" dirty="0" smtClean="0"/>
              <a:t>出租屏与出租平台介绍 </a:t>
            </a:r>
            <a:r>
              <a:rPr lang="en-US" altLang="zh-CN" dirty="0" smtClean="0"/>
              <a:t>       </a:t>
            </a:r>
            <a:r>
              <a:rPr lang="zh-CN" altLang="en-US" dirty="0" smtClean="0"/>
              <a:t>产品部</a:t>
            </a:r>
            <a:endParaRPr 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70C0"/>
                </a:solidFill>
                <a:latin typeface="+mj-lt"/>
                <a:ea typeface="微软雅黑" panose="020B0503020204020204" pitchFamily="34" charset="-122"/>
              </a:rPr>
              <a:t>车载监控背景</a:t>
            </a:r>
            <a:r>
              <a:rPr lang="zh-CN" altLang="en-US" b="1" kern="0" dirty="0">
                <a:solidFill>
                  <a:srgbClr val="0070C0"/>
                </a:solidFill>
                <a:latin typeface="+mj-lt"/>
                <a:ea typeface="微软雅黑" panose="020B0503020204020204" pitchFamily="34" charset="-122"/>
              </a:rPr>
              <a:t>介绍</a:t>
            </a:r>
            <a:endParaRPr lang="zh-CN" altLang="en-US" b="1" kern="0" dirty="0">
              <a:solidFill>
                <a:srgbClr val="0070C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微软雅黑" panose="020B0503020204020204" pitchFamily="34" charset="-122"/>
                <a:ea typeface="微软雅黑" panose="020B0503020204020204" pitchFamily="34" charset="-122"/>
              </a:rPr>
              <a:t>出租车行业</a:t>
            </a:r>
            <a:r>
              <a:rPr lang="zh-CN" altLang="en-US" b="1" kern="0" dirty="0">
                <a:solidFill>
                  <a:srgbClr val="000000"/>
                </a:solidFill>
                <a:latin typeface="微软雅黑" panose="020B0503020204020204" pitchFamily="34" charset="-122"/>
                <a:ea typeface="微软雅黑" panose="020B0503020204020204" pitchFamily="34" charset="-122"/>
              </a:rPr>
              <a:t>背景</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6974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solidFill>
                  <a:srgbClr val="000000"/>
                </a:solidFill>
                <a:latin typeface="微软雅黑" panose="020B0503020204020204" pitchFamily="34" charset="-122"/>
                <a:ea typeface="微软雅黑" panose="020B0503020204020204" pitchFamily="34" charset="-122"/>
              </a:rPr>
              <a:t>车载监控设备</a:t>
            </a:r>
            <a:r>
              <a:rPr lang="zh-CN" altLang="en-US" b="1" kern="0" dirty="0">
                <a:solidFill>
                  <a:srgbClr val="000000"/>
                </a:solidFill>
                <a:latin typeface="微软雅黑" panose="020B0503020204020204" pitchFamily="34" charset="-122"/>
                <a:ea typeface="微软雅黑" panose="020B0503020204020204" pitchFamily="34" charset="-122"/>
              </a:rPr>
              <a:t>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锐视保出租车行业</a:t>
            </a:r>
            <a:r>
              <a:rPr lang="zh-CN" altLang="en-US" b="1" kern="0" dirty="0">
                <a:solidFill>
                  <a:srgbClr val="000000"/>
                </a:solidFill>
                <a:latin typeface="微软雅黑" panose="020B0503020204020204" pitchFamily="34" charset="-122"/>
                <a:ea typeface="微软雅黑" panose="020B0503020204020204" pitchFamily="34" charset="-122"/>
              </a:rPr>
              <a:t>解决方案</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solidFill>
                  <a:srgbClr val="000000"/>
                </a:solidFill>
                <a:latin typeface="微软雅黑" panose="020B0503020204020204" pitchFamily="34" charset="-122"/>
                <a:ea typeface="微软雅黑" panose="020B0503020204020204" pitchFamily="34" charset="-122"/>
              </a:rPr>
              <a:t>出租屏管理平台介绍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a:off x="29845" y="2704465"/>
            <a:ext cx="3052445" cy="1104900"/>
          </a:xfrm>
          <a:prstGeom prst="rect">
            <a:avLst/>
          </a:prstGeom>
        </p:spPr>
      </p:pic>
      <p:pic>
        <p:nvPicPr>
          <p:cNvPr id="8" name="图片 7"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a:spLocks noGrp="1"/>
          </p:cNvSpPr>
          <p:nvPr>
            <p:ph idx="1"/>
          </p:nvPr>
        </p:nvSpPr>
        <p:spPr>
          <a:xfrm>
            <a:off x="965200" y="817277"/>
            <a:ext cx="3178696" cy="520057"/>
          </a:xfrm>
        </p:spPr>
        <p:txBody>
          <a:bodyPr/>
          <a:lstStyle/>
          <a:p>
            <a:r>
              <a:rPr lang="zh-CN" altLang="en-US" dirty="0" smtClean="0">
                <a:latin typeface="微软雅黑" panose="020B0503020204020204" pitchFamily="34" charset="-122"/>
                <a:ea typeface="微软雅黑" panose="020B0503020204020204" pitchFamily="34" charset="-122"/>
              </a:rPr>
              <a:t>什么是车载监控系统？ </a:t>
            </a:r>
            <a:endParaRPr lang="en-US" altLang="zh-CN" dirty="0" smtClean="0">
              <a:latin typeface="微软雅黑" panose="020B0503020204020204" pitchFamily="34" charset="-122"/>
              <a:ea typeface="微软雅黑" panose="020B0503020204020204" pitchFamily="34" charset="-122"/>
            </a:endParaRPr>
          </a:p>
        </p:txBody>
      </p:sp>
      <p:sp>
        <p:nvSpPr>
          <p:cNvPr id="4" name="标题 1"/>
          <p:cNvSpPr>
            <a:spLocks noGrp="1"/>
          </p:cNvSpPr>
          <p:nvPr>
            <p:ph type="title"/>
          </p:nvPr>
        </p:nvSpPr>
        <p:spPr>
          <a:xfrm>
            <a:off x="837981" y="-95222"/>
            <a:ext cx="8229600" cy="952500"/>
          </a:xfrm>
          <a:noFill/>
          <a:ln>
            <a:noFill/>
          </a:ln>
        </p:spPr>
        <p:txBody>
          <a:bodyPr anchor="ctr"/>
          <a:lstStyle/>
          <a:p>
            <a:pPr eaLnBrk="0" fontAlgn="base" hangingPunct="0">
              <a:spcAft>
                <a:spcPct val="0"/>
              </a:spcAft>
            </a:pPr>
            <a:r>
              <a:rPr lang="zh-CN" altLang="en-US" sz="2800" dirty="0">
                <a:ea typeface="+mj-ea"/>
              </a:rPr>
              <a:t>车载监控系统定义</a:t>
            </a:r>
            <a:endParaRPr lang="zh-CN" altLang="en-US" sz="2800" dirty="0">
              <a:ea typeface="+mj-ea"/>
            </a:endParaRPr>
          </a:p>
        </p:txBody>
      </p:sp>
      <p:pic>
        <p:nvPicPr>
          <p:cNvPr id="3074" name="Picture 2" descr="E:\PPT\ppt素材\PPT背景合集（上）\商务活动PPT背景图\PPT商务活动图片05\PPT商务活动图片 (19).jpg"/>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5505" y="1646532"/>
            <a:ext cx="3466407" cy="3466407"/>
          </a:xfrm>
          <a:prstGeom prst="rect">
            <a:avLst/>
          </a:prstGeom>
          <a:noFill/>
          <a:extLst>
            <a:ext uri="{909E8E84-426E-40DD-AFC4-6F175D3DCCD1}">
              <a14:hiddenFill xmlns:a14="http://schemas.microsoft.com/office/drawing/2010/main">
                <a:solidFill>
                  <a:srgbClr val="FFFFFF"/>
                </a:solidFill>
              </a14:hiddenFill>
            </a:ext>
          </a:extLst>
        </p:spPr>
      </p:pic>
      <p:sp>
        <p:nvSpPr>
          <p:cNvPr id="7" name="内容占位符 4"/>
          <p:cNvSpPr txBox="1"/>
          <p:nvPr/>
        </p:nvSpPr>
        <p:spPr>
          <a:xfrm>
            <a:off x="4431928" y="1337334"/>
            <a:ext cx="4752528" cy="328036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dirty="0"/>
              <a:t>车载监控构架由</a:t>
            </a:r>
            <a:r>
              <a:rPr lang="zh-CN" altLang="en-US" dirty="0">
                <a:solidFill>
                  <a:srgbClr val="FF0000"/>
                </a:solidFill>
              </a:rPr>
              <a:t>车载终端</a:t>
            </a:r>
            <a:r>
              <a:rPr lang="zh-CN" altLang="en-US" dirty="0"/>
              <a:t>、</a:t>
            </a:r>
            <a:r>
              <a:rPr lang="zh-CN" altLang="en-US" dirty="0">
                <a:solidFill>
                  <a:srgbClr val="FF0000"/>
                </a:solidFill>
              </a:rPr>
              <a:t>无线传输网络</a:t>
            </a:r>
            <a:r>
              <a:rPr lang="zh-CN" altLang="en-US" dirty="0"/>
              <a:t>和</a:t>
            </a:r>
            <a:r>
              <a:rPr lang="zh-CN" altLang="en-US" dirty="0">
                <a:solidFill>
                  <a:srgbClr val="FF0000"/>
                </a:solidFill>
              </a:rPr>
              <a:t>监控中心</a:t>
            </a:r>
            <a:r>
              <a:rPr lang="zh-CN" altLang="en-US" dirty="0"/>
              <a:t>组成联网式综合监管系统，提供车辆防盗、反劫、行驶路线监控、车内车外视频图像实时无线传输、事故快速响应、呼叫指挥等功能，以解决现有车辆的动态管理问题</a:t>
            </a:r>
            <a:r>
              <a:rPr lang="zh-CN" altLang="en-US" dirty="0" smtClean="0"/>
              <a:t>。</a:t>
            </a:r>
            <a:endParaRPr lang="en-US" altLang="zh-CN" dirty="0" smtClean="0"/>
          </a:p>
          <a:p>
            <a:pPr marL="0" indent="0">
              <a:buNone/>
            </a:pPr>
            <a:r>
              <a:rPr lang="zh-CN" altLang="en-US" dirty="0" smtClean="0"/>
              <a:t>原有车载终端是通过</a:t>
            </a:r>
            <a:r>
              <a:rPr lang="en-US" altLang="zh-CN" dirty="0" smtClean="0"/>
              <a:t>GPS</a:t>
            </a:r>
            <a:r>
              <a:rPr lang="zh-CN" altLang="en-US" dirty="0" smtClean="0"/>
              <a:t>进行监控和记录，目前是</a:t>
            </a:r>
            <a:r>
              <a:rPr lang="zh-CN" altLang="en-US" dirty="0"/>
              <a:t>可视化的视频</a:t>
            </a:r>
            <a:r>
              <a:rPr lang="zh-CN" altLang="en-US" dirty="0" smtClean="0"/>
              <a:t>监控终端。能够</a:t>
            </a:r>
            <a:r>
              <a:rPr lang="zh-CN" altLang="en-US" dirty="0" smtClean="0">
                <a:solidFill>
                  <a:srgbClr val="FF0000"/>
                </a:solidFill>
              </a:rPr>
              <a:t>实时看到车内场景。</a:t>
            </a:r>
            <a:endParaRPr lang="zh-CN" altLang="en-US" dirty="0">
              <a:solidFill>
                <a:srgbClr val="FF0000"/>
              </a:solidFill>
            </a:endParaRPr>
          </a:p>
        </p:txBody>
      </p:sp>
      <p:sp>
        <p:nvSpPr>
          <p:cNvPr id="3" name="矩形 2"/>
          <p:cNvSpPr/>
          <p:nvPr/>
        </p:nvSpPr>
        <p:spPr>
          <a:xfrm rot="19130901">
            <a:off x="6702522" y="3577360"/>
            <a:ext cx="2088232" cy="100050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微软雅黑" panose="020B0503020204020204" pitchFamily="34" charset="-122"/>
                <a:ea typeface="微软雅黑" panose="020B0503020204020204" pitchFamily="34" charset="-122"/>
              </a:rPr>
              <a:t>移动</a:t>
            </a:r>
            <a:endParaRPr lang="zh-CN" altLang="en-US" sz="4400" b="1" dirty="0">
              <a:solidFill>
                <a:srgbClr val="FF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2"/>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anim calcmode="lin" valueType="num">
                                      <p:cBhvr>
                                        <p:cTn id="8" dur="2000" fill="hold"/>
                                        <p:tgtEl>
                                          <p:spTgt spid="3074"/>
                                        </p:tgtEl>
                                        <p:attrNameLst>
                                          <p:attrName>ppt_w</p:attrName>
                                        </p:attrNameLst>
                                      </p:cBhvr>
                                      <p:tavLst>
                                        <p:tav tm="0" fmla="#ppt_w*sin(2.5*pi*$)">
                                          <p:val>
                                            <p:fltVal val="0"/>
                                          </p:val>
                                        </p:tav>
                                        <p:tav tm="100000">
                                          <p:val>
                                            <p:fltVal val="1"/>
                                          </p:val>
                                        </p:tav>
                                      </p:tavLst>
                                    </p:anim>
                                    <p:anim calcmode="lin" valueType="num">
                                      <p:cBhvr>
                                        <p:cTn id="9" dur="2000" fill="hold"/>
                                        <p:tgtEl>
                                          <p:spTgt spid="3074"/>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a:t>车载监控系统环境特点</a:t>
            </a:r>
            <a:endParaRPr lang="zh-CN" altLang="en-US" sz="2800" dirty="0"/>
          </a:p>
        </p:txBody>
      </p:sp>
      <p:sp>
        <p:nvSpPr>
          <p:cNvPr id="4" name="Freeform 25"/>
          <p:cNvSpPr/>
          <p:nvPr>
            <p:custDataLst>
              <p:tags r:id="rId1"/>
            </p:custDataLst>
          </p:nvPr>
        </p:nvSpPr>
        <p:spPr>
          <a:xfrm rot="10800000" flipV="1">
            <a:off x="5079999" y="3272656"/>
            <a:ext cx="3542602" cy="1817155"/>
          </a:xfrm>
          <a:prstGeom prst="rect">
            <a:avLst/>
          </a:prstGeom>
          <a:solidFill>
            <a:schemeClr val="accent2"/>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37172" tIns="68586" rIns="137172" bIns="68586" numCol="1" spcCol="953" anchor="b" anchorCtr="0">
            <a:noAutofit/>
          </a:bodyPr>
          <a:lstStyle/>
          <a:p>
            <a:pPr algn="r" defTabSz="800100">
              <a:lnSpc>
                <a:spcPct val="90000"/>
              </a:lnSpc>
              <a:spcBef>
                <a:spcPct val="0"/>
              </a:spcBef>
              <a:spcAft>
                <a:spcPct val="35000"/>
              </a:spcAft>
            </a:pPr>
            <a:r>
              <a:rPr lang="zh-CN" altLang="en-US" sz="3600" dirty="0">
                <a:solidFill>
                  <a:schemeClr val="tx1"/>
                </a:solidFill>
              </a:rPr>
              <a:t>温度</a:t>
            </a:r>
            <a:endParaRPr lang="en-US" dirty="0">
              <a:solidFill>
                <a:schemeClr val="tx1"/>
              </a:solidFill>
            </a:endParaRPr>
          </a:p>
        </p:txBody>
      </p:sp>
      <p:sp>
        <p:nvSpPr>
          <p:cNvPr id="5" name="Freeform 27"/>
          <p:cNvSpPr/>
          <p:nvPr>
            <p:custDataLst>
              <p:tags r:id="rId2"/>
            </p:custDataLst>
          </p:nvPr>
        </p:nvSpPr>
        <p:spPr>
          <a:xfrm>
            <a:off x="5080000" y="1449609"/>
            <a:ext cx="3542602" cy="1823047"/>
          </a:xfrm>
          <a:prstGeom prst="rect">
            <a:avLst/>
          </a:prstGeom>
          <a:solidFill>
            <a:schemeClr val="accent3"/>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137172" tIns="68586" rIns="137172" bIns="68586" numCol="1" spcCol="953" anchor="t" anchorCtr="0">
            <a:noAutofit/>
          </a:bodyPr>
          <a:lstStyle/>
          <a:p>
            <a:pPr algn="r">
              <a:buClr>
                <a:srgbClr val="FF0066"/>
              </a:buClr>
              <a:buSzPct val="75000"/>
            </a:pPr>
            <a:r>
              <a:rPr lang="zh-CN" altLang="en-US" sz="3600" dirty="0">
                <a:solidFill>
                  <a:schemeClr val="tx1"/>
                </a:solidFill>
              </a:rPr>
              <a:t>电压</a:t>
            </a:r>
            <a:endParaRPr lang="en-US" altLang="zh-CN" sz="3600" dirty="0">
              <a:solidFill>
                <a:schemeClr val="tx1"/>
              </a:solidFill>
            </a:endParaRPr>
          </a:p>
        </p:txBody>
      </p:sp>
      <p:sp>
        <p:nvSpPr>
          <p:cNvPr id="6" name="Freeform 29"/>
          <p:cNvSpPr/>
          <p:nvPr>
            <p:custDataLst>
              <p:tags r:id="rId3"/>
            </p:custDataLst>
          </p:nvPr>
        </p:nvSpPr>
        <p:spPr>
          <a:xfrm>
            <a:off x="1551512" y="3272654"/>
            <a:ext cx="3528486" cy="1817156"/>
          </a:xfrm>
          <a:prstGeom prst="rect">
            <a:avLst/>
          </a:prstGeom>
          <a:solidFill>
            <a:schemeClr val="accent4"/>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137172" tIns="68586" rIns="137172" bIns="68586" numCol="1" spcCol="953" anchor="b" anchorCtr="0">
            <a:noAutofit/>
          </a:bodyPr>
          <a:lstStyle/>
          <a:p>
            <a:pPr defTabSz="800100">
              <a:lnSpc>
                <a:spcPct val="90000"/>
              </a:lnSpc>
              <a:spcBef>
                <a:spcPct val="0"/>
              </a:spcBef>
              <a:spcAft>
                <a:spcPct val="35000"/>
              </a:spcAft>
            </a:pPr>
            <a:r>
              <a:rPr lang="zh-CN" altLang="en-US" sz="3600" dirty="0">
                <a:solidFill>
                  <a:schemeClr val="tx1"/>
                </a:solidFill>
              </a:rPr>
              <a:t>空间</a:t>
            </a:r>
            <a:endParaRPr lang="en-US" sz="3600" dirty="0">
              <a:solidFill>
                <a:schemeClr val="tx1"/>
              </a:solidFill>
            </a:endParaRPr>
          </a:p>
        </p:txBody>
      </p:sp>
      <p:sp>
        <p:nvSpPr>
          <p:cNvPr id="7" name="Rectangle 31"/>
          <p:cNvSpPr/>
          <p:nvPr>
            <p:custDataLst>
              <p:tags r:id="rId4"/>
            </p:custDataLst>
          </p:nvPr>
        </p:nvSpPr>
        <p:spPr>
          <a:xfrm rot="10800000" flipV="1">
            <a:off x="1551510" y="1449609"/>
            <a:ext cx="3528490" cy="1823047"/>
          </a:xfrm>
          <a:prstGeom prst="rect">
            <a:avLst/>
          </a:prstGeom>
          <a:solidFill>
            <a:schemeClr val="accent5"/>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137172" tIns="68586" rIns="137172" bIns="68586" numCol="1" spcCol="953" anchor="t" anchorCtr="0">
            <a:noAutofit/>
          </a:bodyPr>
          <a:lstStyle/>
          <a:p>
            <a:pPr defTabSz="800100">
              <a:lnSpc>
                <a:spcPct val="90000"/>
              </a:lnSpc>
              <a:spcBef>
                <a:spcPct val="0"/>
              </a:spcBef>
              <a:spcAft>
                <a:spcPct val="35000"/>
              </a:spcAft>
            </a:pPr>
            <a:r>
              <a:rPr lang="zh-CN" altLang="en-US" sz="3600" dirty="0">
                <a:solidFill>
                  <a:schemeClr val="tx1"/>
                </a:solidFill>
              </a:rPr>
              <a:t>震动</a:t>
            </a:r>
            <a:endParaRPr lang="en-US" sz="3600" dirty="0">
              <a:solidFill>
                <a:schemeClr val="tx1"/>
              </a:solidFill>
            </a:endParaRPr>
          </a:p>
        </p:txBody>
      </p:sp>
      <p:sp>
        <p:nvSpPr>
          <p:cNvPr id="8" name="Freeform 32"/>
          <p:cNvSpPr/>
          <p:nvPr>
            <p:custDataLst>
              <p:tags r:id="rId5"/>
            </p:custDataLst>
          </p:nvPr>
        </p:nvSpPr>
        <p:spPr>
          <a:xfrm>
            <a:off x="3807570" y="2593212"/>
            <a:ext cx="2528150" cy="1358889"/>
          </a:xfrm>
          <a:prstGeom prst="rect">
            <a:avLst/>
          </a:prstGeom>
          <a:solidFill>
            <a:schemeClr val="accent6"/>
          </a:solidFill>
          <a:scene3d>
            <a:camera prst="orthographicFront"/>
            <a:lightRig rig="threePt" dir="t"/>
          </a:scene3d>
          <a:sp3d z="190500" prstMaterial="plastic">
            <a:bevelB w="88900" h="31750" prst="angle"/>
          </a:sp3d>
        </p:spPr>
        <p:style>
          <a:lnRef idx="0">
            <a:schemeClr val="lt1">
              <a:hueOff val="0"/>
              <a:satOff val="0"/>
              <a:lumOff val="0"/>
              <a:alphaOff val="0"/>
            </a:schemeClr>
          </a:lnRef>
          <a:fillRef idx="1">
            <a:schemeClr val="accent2">
              <a:tint val="40000"/>
              <a:hueOff val="0"/>
              <a:satOff val="0"/>
              <a:lumOff val="0"/>
              <a:alphaOff val="0"/>
            </a:schemeClr>
          </a:fillRef>
          <a:effectRef idx="3">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148422" tIns="148422" rIns="148422" bIns="148422" numCol="1" spcCol="953" anchor="ctr" anchorCtr="0">
            <a:noAutofit/>
          </a:bodyPr>
          <a:lstStyle/>
          <a:p>
            <a:pPr algn="ctr" defTabSz="1299845">
              <a:lnSpc>
                <a:spcPct val="90000"/>
              </a:lnSpc>
              <a:spcBef>
                <a:spcPct val="0"/>
              </a:spcBef>
              <a:spcAft>
                <a:spcPct val="35000"/>
              </a:spcAft>
            </a:pPr>
            <a:r>
              <a:rPr lang="zh-CN" altLang="en-US" sz="2900" b="1" dirty="0">
                <a:solidFill>
                  <a:schemeClr val="tx1"/>
                </a:solidFill>
              </a:rPr>
              <a:t>环境特点</a:t>
            </a:r>
            <a:endParaRPr lang="en-US" sz="2900" b="1" dirty="0">
              <a:solidFill>
                <a:schemeClr val="tx1"/>
              </a:solidFill>
            </a:endParaRPr>
          </a:p>
        </p:txBody>
      </p:sp>
      <p:grpSp>
        <p:nvGrpSpPr>
          <p:cNvPr id="11" name="组合 15"/>
          <p:cNvGrpSpPr/>
          <p:nvPr/>
        </p:nvGrpSpPr>
        <p:grpSpPr bwMode="auto">
          <a:xfrm>
            <a:off x="6579160" y="3569239"/>
            <a:ext cx="900000" cy="903111"/>
            <a:chOff x="2430" y="1692"/>
            <a:chExt cx="339" cy="339"/>
          </a:xfrm>
        </p:grpSpPr>
        <p:sp>
          <p:nvSpPr>
            <p:cNvPr id="12" name="任意多边形 16"/>
            <p:cNvSpPr>
              <a:spLocks noEditPoints="1"/>
            </p:cNvSpPr>
            <p:nvPr/>
          </p:nvSpPr>
          <p:spPr bwMode="gray">
            <a:xfrm>
              <a:off x="2430" y="1692"/>
              <a:ext cx="339" cy="339"/>
            </a:xfrm>
            <a:custGeom>
              <a:avLst/>
              <a:gdLst>
                <a:gd name="T0" fmla="*/ 170 w 339"/>
                <a:gd name="T1" fmla="*/ 0 h 339"/>
                <a:gd name="T2" fmla="*/ 131 w 339"/>
                <a:gd name="T3" fmla="*/ 5 h 339"/>
                <a:gd name="T4" fmla="*/ 95 w 339"/>
                <a:gd name="T5" fmla="*/ 17 h 339"/>
                <a:gd name="T6" fmla="*/ 63 w 339"/>
                <a:gd name="T7" fmla="*/ 38 h 339"/>
                <a:gd name="T8" fmla="*/ 38 w 339"/>
                <a:gd name="T9" fmla="*/ 63 h 339"/>
                <a:gd name="T10" fmla="*/ 18 w 339"/>
                <a:gd name="T11" fmla="*/ 95 h 339"/>
                <a:gd name="T12" fmla="*/ 5 w 339"/>
                <a:gd name="T13" fmla="*/ 131 h 339"/>
                <a:gd name="T14" fmla="*/ 0 w 339"/>
                <a:gd name="T15" fmla="*/ 170 h 339"/>
                <a:gd name="T16" fmla="*/ 5 w 339"/>
                <a:gd name="T17" fmla="*/ 209 h 339"/>
                <a:gd name="T18" fmla="*/ 18 w 339"/>
                <a:gd name="T19" fmla="*/ 245 h 339"/>
                <a:gd name="T20" fmla="*/ 38 w 339"/>
                <a:gd name="T21" fmla="*/ 276 h 339"/>
                <a:gd name="T22" fmla="*/ 63 w 339"/>
                <a:gd name="T23" fmla="*/ 302 h 339"/>
                <a:gd name="T24" fmla="*/ 95 w 339"/>
                <a:gd name="T25" fmla="*/ 323 h 339"/>
                <a:gd name="T26" fmla="*/ 131 w 339"/>
                <a:gd name="T27" fmla="*/ 335 h 339"/>
                <a:gd name="T28" fmla="*/ 170 w 339"/>
                <a:gd name="T29" fmla="*/ 339 h 339"/>
                <a:gd name="T30" fmla="*/ 209 w 339"/>
                <a:gd name="T31" fmla="*/ 335 h 339"/>
                <a:gd name="T32" fmla="*/ 245 w 339"/>
                <a:gd name="T33" fmla="*/ 323 h 339"/>
                <a:gd name="T34" fmla="*/ 276 w 339"/>
                <a:gd name="T35" fmla="*/ 302 h 339"/>
                <a:gd name="T36" fmla="*/ 303 w 339"/>
                <a:gd name="T37" fmla="*/ 276 h 339"/>
                <a:gd name="T38" fmla="*/ 323 w 339"/>
                <a:gd name="T39" fmla="*/ 245 h 339"/>
                <a:gd name="T40" fmla="*/ 335 w 339"/>
                <a:gd name="T41" fmla="*/ 209 h 339"/>
                <a:gd name="T42" fmla="*/ 339 w 339"/>
                <a:gd name="T43" fmla="*/ 170 h 339"/>
                <a:gd name="T44" fmla="*/ 335 w 339"/>
                <a:gd name="T45" fmla="*/ 131 h 339"/>
                <a:gd name="T46" fmla="*/ 323 w 339"/>
                <a:gd name="T47" fmla="*/ 95 h 339"/>
                <a:gd name="T48" fmla="*/ 303 w 339"/>
                <a:gd name="T49" fmla="*/ 63 h 339"/>
                <a:gd name="T50" fmla="*/ 276 w 339"/>
                <a:gd name="T51" fmla="*/ 38 h 339"/>
                <a:gd name="T52" fmla="*/ 245 w 339"/>
                <a:gd name="T53" fmla="*/ 17 h 339"/>
                <a:gd name="T54" fmla="*/ 209 w 339"/>
                <a:gd name="T55" fmla="*/ 5 h 339"/>
                <a:gd name="T56" fmla="*/ 170 w 339"/>
                <a:gd name="T57" fmla="*/ 0 h 339"/>
                <a:gd name="T58" fmla="*/ 170 w 339"/>
                <a:gd name="T59" fmla="*/ 294 h 339"/>
                <a:gd name="T60" fmla="*/ 137 w 339"/>
                <a:gd name="T61" fmla="*/ 291 h 339"/>
                <a:gd name="T62" fmla="*/ 107 w 339"/>
                <a:gd name="T63" fmla="*/ 278 h 339"/>
                <a:gd name="T64" fmla="*/ 81 w 339"/>
                <a:gd name="T65" fmla="*/ 258 h 339"/>
                <a:gd name="T66" fmla="*/ 62 w 339"/>
                <a:gd name="T67" fmla="*/ 233 h 339"/>
                <a:gd name="T68" fmla="*/ 50 w 339"/>
                <a:gd name="T69" fmla="*/ 203 h 339"/>
                <a:gd name="T70" fmla="*/ 45 w 339"/>
                <a:gd name="T71" fmla="*/ 170 h 339"/>
                <a:gd name="T72" fmla="*/ 50 w 339"/>
                <a:gd name="T73" fmla="*/ 137 h 339"/>
                <a:gd name="T74" fmla="*/ 62 w 339"/>
                <a:gd name="T75" fmla="*/ 107 h 339"/>
                <a:gd name="T76" fmla="*/ 81 w 339"/>
                <a:gd name="T77" fmla="*/ 81 h 339"/>
                <a:gd name="T78" fmla="*/ 107 w 339"/>
                <a:gd name="T79" fmla="*/ 62 h 339"/>
                <a:gd name="T80" fmla="*/ 137 w 339"/>
                <a:gd name="T81" fmla="*/ 48 h 339"/>
                <a:gd name="T82" fmla="*/ 170 w 339"/>
                <a:gd name="T83" fmla="*/ 44 h 339"/>
                <a:gd name="T84" fmla="*/ 203 w 339"/>
                <a:gd name="T85" fmla="*/ 48 h 339"/>
                <a:gd name="T86" fmla="*/ 233 w 339"/>
                <a:gd name="T87" fmla="*/ 62 h 339"/>
                <a:gd name="T88" fmla="*/ 258 w 339"/>
                <a:gd name="T89" fmla="*/ 81 h 339"/>
                <a:gd name="T90" fmla="*/ 278 w 339"/>
                <a:gd name="T91" fmla="*/ 107 h 339"/>
                <a:gd name="T92" fmla="*/ 291 w 339"/>
                <a:gd name="T93" fmla="*/ 137 h 339"/>
                <a:gd name="T94" fmla="*/ 296 w 339"/>
                <a:gd name="T95" fmla="*/ 170 h 339"/>
                <a:gd name="T96" fmla="*/ 291 w 339"/>
                <a:gd name="T97" fmla="*/ 203 h 339"/>
                <a:gd name="T98" fmla="*/ 278 w 339"/>
                <a:gd name="T99" fmla="*/ 233 h 339"/>
                <a:gd name="T100" fmla="*/ 258 w 339"/>
                <a:gd name="T101" fmla="*/ 258 h 339"/>
                <a:gd name="T102" fmla="*/ 233 w 339"/>
                <a:gd name="T103" fmla="*/ 278 h 339"/>
                <a:gd name="T104" fmla="*/ 203 w 339"/>
                <a:gd name="T105" fmla="*/ 291 h 339"/>
                <a:gd name="T106" fmla="*/ 170 w 339"/>
                <a:gd name="T107" fmla="*/ 294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9" h="339">
                  <a:moveTo>
                    <a:pt x="170" y="0"/>
                  </a:moveTo>
                  <a:lnTo>
                    <a:pt x="131" y="5"/>
                  </a:lnTo>
                  <a:lnTo>
                    <a:pt x="95" y="17"/>
                  </a:lnTo>
                  <a:lnTo>
                    <a:pt x="63" y="38"/>
                  </a:lnTo>
                  <a:lnTo>
                    <a:pt x="38" y="63"/>
                  </a:lnTo>
                  <a:lnTo>
                    <a:pt x="18" y="95"/>
                  </a:lnTo>
                  <a:lnTo>
                    <a:pt x="5" y="131"/>
                  </a:lnTo>
                  <a:lnTo>
                    <a:pt x="0" y="170"/>
                  </a:lnTo>
                  <a:lnTo>
                    <a:pt x="5" y="209"/>
                  </a:lnTo>
                  <a:lnTo>
                    <a:pt x="18" y="245"/>
                  </a:lnTo>
                  <a:lnTo>
                    <a:pt x="38" y="276"/>
                  </a:lnTo>
                  <a:lnTo>
                    <a:pt x="63" y="302"/>
                  </a:lnTo>
                  <a:lnTo>
                    <a:pt x="95" y="323"/>
                  </a:lnTo>
                  <a:lnTo>
                    <a:pt x="131" y="335"/>
                  </a:lnTo>
                  <a:lnTo>
                    <a:pt x="170" y="339"/>
                  </a:lnTo>
                  <a:lnTo>
                    <a:pt x="209" y="335"/>
                  </a:lnTo>
                  <a:lnTo>
                    <a:pt x="245" y="323"/>
                  </a:lnTo>
                  <a:lnTo>
                    <a:pt x="276" y="302"/>
                  </a:lnTo>
                  <a:lnTo>
                    <a:pt x="303" y="276"/>
                  </a:lnTo>
                  <a:lnTo>
                    <a:pt x="323" y="245"/>
                  </a:lnTo>
                  <a:lnTo>
                    <a:pt x="335" y="209"/>
                  </a:lnTo>
                  <a:lnTo>
                    <a:pt x="339" y="170"/>
                  </a:lnTo>
                  <a:lnTo>
                    <a:pt x="335" y="131"/>
                  </a:lnTo>
                  <a:lnTo>
                    <a:pt x="323" y="95"/>
                  </a:lnTo>
                  <a:lnTo>
                    <a:pt x="303" y="63"/>
                  </a:lnTo>
                  <a:lnTo>
                    <a:pt x="276" y="38"/>
                  </a:lnTo>
                  <a:lnTo>
                    <a:pt x="245" y="17"/>
                  </a:lnTo>
                  <a:lnTo>
                    <a:pt x="209" y="5"/>
                  </a:lnTo>
                  <a:lnTo>
                    <a:pt x="170" y="0"/>
                  </a:lnTo>
                  <a:close/>
                  <a:moveTo>
                    <a:pt x="170" y="294"/>
                  </a:moveTo>
                  <a:lnTo>
                    <a:pt x="137" y="291"/>
                  </a:lnTo>
                  <a:lnTo>
                    <a:pt x="107" y="278"/>
                  </a:lnTo>
                  <a:lnTo>
                    <a:pt x="81" y="258"/>
                  </a:lnTo>
                  <a:lnTo>
                    <a:pt x="62" y="233"/>
                  </a:lnTo>
                  <a:lnTo>
                    <a:pt x="50" y="203"/>
                  </a:lnTo>
                  <a:lnTo>
                    <a:pt x="45" y="170"/>
                  </a:lnTo>
                  <a:lnTo>
                    <a:pt x="50" y="137"/>
                  </a:lnTo>
                  <a:lnTo>
                    <a:pt x="62" y="107"/>
                  </a:lnTo>
                  <a:lnTo>
                    <a:pt x="81" y="81"/>
                  </a:lnTo>
                  <a:lnTo>
                    <a:pt x="107" y="62"/>
                  </a:lnTo>
                  <a:lnTo>
                    <a:pt x="137" y="48"/>
                  </a:lnTo>
                  <a:lnTo>
                    <a:pt x="170" y="44"/>
                  </a:lnTo>
                  <a:lnTo>
                    <a:pt x="203" y="48"/>
                  </a:lnTo>
                  <a:lnTo>
                    <a:pt x="233" y="62"/>
                  </a:lnTo>
                  <a:lnTo>
                    <a:pt x="258" y="81"/>
                  </a:lnTo>
                  <a:lnTo>
                    <a:pt x="278" y="107"/>
                  </a:lnTo>
                  <a:lnTo>
                    <a:pt x="291" y="137"/>
                  </a:lnTo>
                  <a:lnTo>
                    <a:pt x="296" y="170"/>
                  </a:lnTo>
                  <a:lnTo>
                    <a:pt x="291" y="203"/>
                  </a:lnTo>
                  <a:lnTo>
                    <a:pt x="278" y="233"/>
                  </a:lnTo>
                  <a:lnTo>
                    <a:pt x="258" y="258"/>
                  </a:lnTo>
                  <a:lnTo>
                    <a:pt x="233" y="278"/>
                  </a:lnTo>
                  <a:lnTo>
                    <a:pt x="203" y="291"/>
                  </a:lnTo>
                  <a:lnTo>
                    <a:pt x="170" y="294"/>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13" name="任意多边形 17"/>
            <p:cNvSpPr>
              <a:spLocks noEditPoints="1"/>
            </p:cNvSpPr>
            <p:nvPr/>
          </p:nvSpPr>
          <p:spPr bwMode="gray">
            <a:xfrm>
              <a:off x="2516" y="1799"/>
              <a:ext cx="168" cy="157"/>
            </a:xfrm>
            <a:custGeom>
              <a:avLst/>
              <a:gdLst>
                <a:gd name="T0" fmla="*/ 12 w 168"/>
                <a:gd name="T1" fmla="*/ 76 h 157"/>
                <a:gd name="T2" fmla="*/ 30 w 168"/>
                <a:gd name="T3" fmla="*/ 114 h 157"/>
                <a:gd name="T4" fmla="*/ 63 w 168"/>
                <a:gd name="T5" fmla="*/ 132 h 157"/>
                <a:gd name="T6" fmla="*/ 106 w 168"/>
                <a:gd name="T7" fmla="*/ 132 h 157"/>
                <a:gd name="T8" fmla="*/ 139 w 168"/>
                <a:gd name="T9" fmla="*/ 114 h 157"/>
                <a:gd name="T10" fmla="*/ 157 w 168"/>
                <a:gd name="T11" fmla="*/ 76 h 157"/>
                <a:gd name="T12" fmla="*/ 163 w 168"/>
                <a:gd name="T13" fmla="*/ 100 h 157"/>
                <a:gd name="T14" fmla="*/ 142 w 168"/>
                <a:gd name="T15" fmla="*/ 136 h 157"/>
                <a:gd name="T16" fmla="*/ 106 w 168"/>
                <a:gd name="T17" fmla="*/ 156 h 157"/>
                <a:gd name="T18" fmla="*/ 61 w 168"/>
                <a:gd name="T19" fmla="*/ 156 h 157"/>
                <a:gd name="T20" fmla="*/ 27 w 168"/>
                <a:gd name="T21" fmla="*/ 136 h 157"/>
                <a:gd name="T22" fmla="*/ 4 w 168"/>
                <a:gd name="T23" fmla="*/ 100 h 157"/>
                <a:gd name="T24" fmla="*/ 39 w 168"/>
                <a:gd name="T25" fmla="*/ 45 h 157"/>
                <a:gd name="T26" fmla="*/ 27 w 168"/>
                <a:gd name="T27" fmla="*/ 42 h 157"/>
                <a:gd name="T28" fmla="*/ 19 w 168"/>
                <a:gd name="T29" fmla="*/ 34 h 157"/>
                <a:gd name="T30" fmla="*/ 16 w 168"/>
                <a:gd name="T31" fmla="*/ 22 h 157"/>
                <a:gd name="T32" fmla="*/ 19 w 168"/>
                <a:gd name="T33" fmla="*/ 12 h 157"/>
                <a:gd name="T34" fmla="*/ 27 w 168"/>
                <a:gd name="T35" fmla="*/ 3 h 157"/>
                <a:gd name="T36" fmla="*/ 39 w 168"/>
                <a:gd name="T37" fmla="*/ 0 h 157"/>
                <a:gd name="T38" fmla="*/ 49 w 168"/>
                <a:gd name="T39" fmla="*/ 3 h 157"/>
                <a:gd name="T40" fmla="*/ 58 w 168"/>
                <a:gd name="T41" fmla="*/ 12 h 157"/>
                <a:gd name="T42" fmla="*/ 61 w 168"/>
                <a:gd name="T43" fmla="*/ 22 h 157"/>
                <a:gd name="T44" fmla="*/ 58 w 168"/>
                <a:gd name="T45" fmla="*/ 34 h 157"/>
                <a:gd name="T46" fmla="*/ 49 w 168"/>
                <a:gd name="T47" fmla="*/ 42 h 157"/>
                <a:gd name="T48" fmla="*/ 39 w 168"/>
                <a:gd name="T49" fmla="*/ 45 h 157"/>
                <a:gd name="T50" fmla="*/ 124 w 168"/>
                <a:gd name="T51" fmla="*/ 45 h 157"/>
                <a:gd name="T52" fmla="*/ 114 w 168"/>
                <a:gd name="T53" fmla="*/ 39 h 157"/>
                <a:gd name="T54" fmla="*/ 108 w 168"/>
                <a:gd name="T55" fmla="*/ 28 h 157"/>
                <a:gd name="T56" fmla="*/ 108 w 168"/>
                <a:gd name="T57" fmla="*/ 16 h 157"/>
                <a:gd name="T58" fmla="*/ 114 w 168"/>
                <a:gd name="T59" fmla="*/ 6 h 157"/>
                <a:gd name="T60" fmla="*/ 124 w 168"/>
                <a:gd name="T61" fmla="*/ 1 h 157"/>
                <a:gd name="T62" fmla="*/ 136 w 168"/>
                <a:gd name="T63" fmla="*/ 1 h 157"/>
                <a:gd name="T64" fmla="*/ 145 w 168"/>
                <a:gd name="T65" fmla="*/ 6 h 157"/>
                <a:gd name="T66" fmla="*/ 151 w 168"/>
                <a:gd name="T67" fmla="*/ 16 h 157"/>
                <a:gd name="T68" fmla="*/ 151 w 168"/>
                <a:gd name="T69" fmla="*/ 28 h 157"/>
                <a:gd name="T70" fmla="*/ 145 w 168"/>
                <a:gd name="T71" fmla="*/ 39 h 157"/>
                <a:gd name="T72" fmla="*/ 136 w 168"/>
                <a:gd name="T73" fmla="*/ 4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157">
                  <a:moveTo>
                    <a:pt x="0" y="76"/>
                  </a:moveTo>
                  <a:lnTo>
                    <a:pt x="12" y="76"/>
                  </a:lnTo>
                  <a:lnTo>
                    <a:pt x="18" y="97"/>
                  </a:lnTo>
                  <a:lnTo>
                    <a:pt x="30" y="114"/>
                  </a:lnTo>
                  <a:lnTo>
                    <a:pt x="43" y="126"/>
                  </a:lnTo>
                  <a:lnTo>
                    <a:pt x="63" y="132"/>
                  </a:lnTo>
                  <a:lnTo>
                    <a:pt x="84" y="135"/>
                  </a:lnTo>
                  <a:lnTo>
                    <a:pt x="106" y="132"/>
                  </a:lnTo>
                  <a:lnTo>
                    <a:pt x="124" y="126"/>
                  </a:lnTo>
                  <a:lnTo>
                    <a:pt x="139" y="114"/>
                  </a:lnTo>
                  <a:lnTo>
                    <a:pt x="150" y="97"/>
                  </a:lnTo>
                  <a:lnTo>
                    <a:pt x="157" y="76"/>
                  </a:lnTo>
                  <a:lnTo>
                    <a:pt x="168" y="76"/>
                  </a:lnTo>
                  <a:lnTo>
                    <a:pt x="163" y="100"/>
                  </a:lnTo>
                  <a:lnTo>
                    <a:pt x="154" y="120"/>
                  </a:lnTo>
                  <a:lnTo>
                    <a:pt x="142" y="136"/>
                  </a:lnTo>
                  <a:lnTo>
                    <a:pt x="126" y="148"/>
                  </a:lnTo>
                  <a:lnTo>
                    <a:pt x="106" y="156"/>
                  </a:lnTo>
                  <a:lnTo>
                    <a:pt x="84" y="157"/>
                  </a:lnTo>
                  <a:lnTo>
                    <a:pt x="61" y="156"/>
                  </a:lnTo>
                  <a:lnTo>
                    <a:pt x="43" y="148"/>
                  </a:lnTo>
                  <a:lnTo>
                    <a:pt x="27" y="136"/>
                  </a:lnTo>
                  <a:lnTo>
                    <a:pt x="13" y="120"/>
                  </a:lnTo>
                  <a:lnTo>
                    <a:pt x="4" y="100"/>
                  </a:lnTo>
                  <a:lnTo>
                    <a:pt x="0" y="76"/>
                  </a:lnTo>
                  <a:close/>
                  <a:moveTo>
                    <a:pt x="39" y="45"/>
                  </a:moveTo>
                  <a:lnTo>
                    <a:pt x="33" y="45"/>
                  </a:lnTo>
                  <a:lnTo>
                    <a:pt x="27" y="42"/>
                  </a:lnTo>
                  <a:lnTo>
                    <a:pt x="22" y="39"/>
                  </a:lnTo>
                  <a:lnTo>
                    <a:pt x="19" y="34"/>
                  </a:lnTo>
                  <a:lnTo>
                    <a:pt x="16" y="28"/>
                  </a:lnTo>
                  <a:lnTo>
                    <a:pt x="16" y="22"/>
                  </a:lnTo>
                  <a:lnTo>
                    <a:pt x="16" y="16"/>
                  </a:lnTo>
                  <a:lnTo>
                    <a:pt x="19" y="12"/>
                  </a:lnTo>
                  <a:lnTo>
                    <a:pt x="22" y="6"/>
                  </a:lnTo>
                  <a:lnTo>
                    <a:pt x="27" y="3"/>
                  </a:lnTo>
                  <a:lnTo>
                    <a:pt x="33" y="1"/>
                  </a:lnTo>
                  <a:lnTo>
                    <a:pt x="39" y="0"/>
                  </a:lnTo>
                  <a:lnTo>
                    <a:pt x="45" y="1"/>
                  </a:lnTo>
                  <a:lnTo>
                    <a:pt x="49" y="3"/>
                  </a:lnTo>
                  <a:lnTo>
                    <a:pt x="55" y="6"/>
                  </a:lnTo>
                  <a:lnTo>
                    <a:pt x="58" y="12"/>
                  </a:lnTo>
                  <a:lnTo>
                    <a:pt x="61" y="16"/>
                  </a:lnTo>
                  <a:lnTo>
                    <a:pt x="61" y="22"/>
                  </a:lnTo>
                  <a:lnTo>
                    <a:pt x="61" y="28"/>
                  </a:lnTo>
                  <a:lnTo>
                    <a:pt x="58" y="34"/>
                  </a:lnTo>
                  <a:lnTo>
                    <a:pt x="55" y="39"/>
                  </a:lnTo>
                  <a:lnTo>
                    <a:pt x="49" y="42"/>
                  </a:lnTo>
                  <a:lnTo>
                    <a:pt x="45" y="45"/>
                  </a:lnTo>
                  <a:lnTo>
                    <a:pt x="39" y="45"/>
                  </a:lnTo>
                  <a:close/>
                  <a:moveTo>
                    <a:pt x="130" y="45"/>
                  </a:moveTo>
                  <a:lnTo>
                    <a:pt x="124" y="45"/>
                  </a:lnTo>
                  <a:lnTo>
                    <a:pt x="118" y="42"/>
                  </a:lnTo>
                  <a:lnTo>
                    <a:pt x="114" y="39"/>
                  </a:lnTo>
                  <a:lnTo>
                    <a:pt x="109" y="34"/>
                  </a:lnTo>
                  <a:lnTo>
                    <a:pt x="108" y="28"/>
                  </a:lnTo>
                  <a:lnTo>
                    <a:pt x="106" y="22"/>
                  </a:lnTo>
                  <a:lnTo>
                    <a:pt x="108" y="16"/>
                  </a:lnTo>
                  <a:lnTo>
                    <a:pt x="109" y="12"/>
                  </a:lnTo>
                  <a:lnTo>
                    <a:pt x="114" y="6"/>
                  </a:lnTo>
                  <a:lnTo>
                    <a:pt x="118" y="3"/>
                  </a:lnTo>
                  <a:lnTo>
                    <a:pt x="124" y="1"/>
                  </a:lnTo>
                  <a:lnTo>
                    <a:pt x="130" y="0"/>
                  </a:lnTo>
                  <a:lnTo>
                    <a:pt x="136" y="1"/>
                  </a:lnTo>
                  <a:lnTo>
                    <a:pt x="141" y="3"/>
                  </a:lnTo>
                  <a:lnTo>
                    <a:pt x="145" y="6"/>
                  </a:lnTo>
                  <a:lnTo>
                    <a:pt x="150" y="12"/>
                  </a:lnTo>
                  <a:lnTo>
                    <a:pt x="151" y="16"/>
                  </a:lnTo>
                  <a:lnTo>
                    <a:pt x="153" y="22"/>
                  </a:lnTo>
                  <a:lnTo>
                    <a:pt x="151" y="28"/>
                  </a:lnTo>
                  <a:lnTo>
                    <a:pt x="150" y="34"/>
                  </a:lnTo>
                  <a:lnTo>
                    <a:pt x="145" y="39"/>
                  </a:lnTo>
                  <a:lnTo>
                    <a:pt x="141" y="42"/>
                  </a:lnTo>
                  <a:lnTo>
                    <a:pt x="136" y="45"/>
                  </a:lnTo>
                  <a:lnTo>
                    <a:pt x="130" y="45"/>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20" name="组合 24"/>
          <p:cNvGrpSpPr/>
          <p:nvPr/>
        </p:nvGrpSpPr>
        <p:grpSpPr bwMode="auto">
          <a:xfrm>
            <a:off x="2540064" y="3577602"/>
            <a:ext cx="900000" cy="899583"/>
            <a:chOff x="1884" y="3188"/>
            <a:chExt cx="411" cy="409"/>
          </a:xfrm>
        </p:grpSpPr>
        <p:sp>
          <p:nvSpPr>
            <p:cNvPr id="21" name="任意多边形 25"/>
            <p:cNvSpPr>
              <a:spLocks noEditPoints="1"/>
            </p:cNvSpPr>
            <p:nvPr/>
          </p:nvSpPr>
          <p:spPr bwMode="gray">
            <a:xfrm>
              <a:off x="1884" y="3188"/>
              <a:ext cx="411" cy="409"/>
            </a:xfrm>
            <a:custGeom>
              <a:avLst/>
              <a:gdLst>
                <a:gd name="T0" fmla="*/ 0 w 411"/>
                <a:gd name="T1" fmla="*/ 204 h 409"/>
                <a:gd name="T2" fmla="*/ 5 w 411"/>
                <a:gd name="T3" fmla="*/ 246 h 409"/>
                <a:gd name="T4" fmla="*/ 17 w 411"/>
                <a:gd name="T5" fmla="*/ 285 h 409"/>
                <a:gd name="T6" fmla="*/ 36 w 411"/>
                <a:gd name="T7" fmla="*/ 319 h 409"/>
                <a:gd name="T8" fmla="*/ 60 w 411"/>
                <a:gd name="T9" fmla="*/ 349 h 409"/>
                <a:gd name="T10" fmla="*/ 92 w 411"/>
                <a:gd name="T11" fmla="*/ 375 h 409"/>
                <a:gd name="T12" fmla="*/ 126 w 411"/>
                <a:gd name="T13" fmla="*/ 393 h 409"/>
                <a:gd name="T14" fmla="*/ 165 w 411"/>
                <a:gd name="T15" fmla="*/ 405 h 409"/>
                <a:gd name="T16" fmla="*/ 206 w 411"/>
                <a:gd name="T17" fmla="*/ 409 h 409"/>
                <a:gd name="T18" fmla="*/ 248 w 411"/>
                <a:gd name="T19" fmla="*/ 405 h 409"/>
                <a:gd name="T20" fmla="*/ 285 w 411"/>
                <a:gd name="T21" fmla="*/ 393 h 409"/>
                <a:gd name="T22" fmla="*/ 321 w 411"/>
                <a:gd name="T23" fmla="*/ 375 h 409"/>
                <a:gd name="T24" fmla="*/ 351 w 411"/>
                <a:gd name="T25" fmla="*/ 349 h 409"/>
                <a:gd name="T26" fmla="*/ 375 w 411"/>
                <a:gd name="T27" fmla="*/ 319 h 409"/>
                <a:gd name="T28" fmla="*/ 395 w 411"/>
                <a:gd name="T29" fmla="*/ 285 h 409"/>
                <a:gd name="T30" fmla="*/ 407 w 411"/>
                <a:gd name="T31" fmla="*/ 246 h 409"/>
                <a:gd name="T32" fmla="*/ 411 w 411"/>
                <a:gd name="T33" fmla="*/ 204 h 409"/>
                <a:gd name="T34" fmla="*/ 407 w 411"/>
                <a:gd name="T35" fmla="*/ 163 h 409"/>
                <a:gd name="T36" fmla="*/ 395 w 411"/>
                <a:gd name="T37" fmla="*/ 124 h 409"/>
                <a:gd name="T38" fmla="*/ 375 w 411"/>
                <a:gd name="T39" fmla="*/ 90 h 409"/>
                <a:gd name="T40" fmla="*/ 351 w 411"/>
                <a:gd name="T41" fmla="*/ 60 h 409"/>
                <a:gd name="T42" fmla="*/ 321 w 411"/>
                <a:gd name="T43" fmla="*/ 34 h 409"/>
                <a:gd name="T44" fmla="*/ 285 w 411"/>
                <a:gd name="T45" fmla="*/ 15 h 409"/>
                <a:gd name="T46" fmla="*/ 248 w 411"/>
                <a:gd name="T47" fmla="*/ 3 h 409"/>
                <a:gd name="T48" fmla="*/ 206 w 411"/>
                <a:gd name="T49" fmla="*/ 0 h 409"/>
                <a:gd name="T50" fmla="*/ 165 w 411"/>
                <a:gd name="T51" fmla="*/ 3 h 409"/>
                <a:gd name="T52" fmla="*/ 126 w 411"/>
                <a:gd name="T53" fmla="*/ 15 h 409"/>
                <a:gd name="T54" fmla="*/ 92 w 411"/>
                <a:gd name="T55" fmla="*/ 34 h 409"/>
                <a:gd name="T56" fmla="*/ 60 w 411"/>
                <a:gd name="T57" fmla="*/ 60 h 409"/>
                <a:gd name="T58" fmla="*/ 36 w 411"/>
                <a:gd name="T59" fmla="*/ 90 h 409"/>
                <a:gd name="T60" fmla="*/ 17 w 411"/>
                <a:gd name="T61" fmla="*/ 124 h 409"/>
                <a:gd name="T62" fmla="*/ 5 w 411"/>
                <a:gd name="T63" fmla="*/ 163 h 409"/>
                <a:gd name="T64" fmla="*/ 0 w 411"/>
                <a:gd name="T65" fmla="*/ 204 h 409"/>
                <a:gd name="T66" fmla="*/ 42 w 411"/>
                <a:gd name="T67" fmla="*/ 204 h 409"/>
                <a:gd name="T68" fmla="*/ 47 w 411"/>
                <a:gd name="T69" fmla="*/ 166 h 409"/>
                <a:gd name="T70" fmla="*/ 59 w 411"/>
                <a:gd name="T71" fmla="*/ 133 h 409"/>
                <a:gd name="T72" fmla="*/ 78 w 411"/>
                <a:gd name="T73" fmla="*/ 102 h 409"/>
                <a:gd name="T74" fmla="*/ 104 w 411"/>
                <a:gd name="T75" fmla="*/ 76 h 409"/>
                <a:gd name="T76" fmla="*/ 134 w 411"/>
                <a:gd name="T77" fmla="*/ 58 h 409"/>
                <a:gd name="T78" fmla="*/ 168 w 411"/>
                <a:gd name="T79" fmla="*/ 45 h 409"/>
                <a:gd name="T80" fmla="*/ 206 w 411"/>
                <a:gd name="T81" fmla="*/ 42 h 409"/>
                <a:gd name="T82" fmla="*/ 243 w 411"/>
                <a:gd name="T83" fmla="*/ 45 h 409"/>
                <a:gd name="T84" fmla="*/ 278 w 411"/>
                <a:gd name="T85" fmla="*/ 58 h 409"/>
                <a:gd name="T86" fmla="*/ 308 w 411"/>
                <a:gd name="T87" fmla="*/ 76 h 409"/>
                <a:gd name="T88" fmla="*/ 333 w 411"/>
                <a:gd name="T89" fmla="*/ 102 h 409"/>
                <a:gd name="T90" fmla="*/ 353 w 411"/>
                <a:gd name="T91" fmla="*/ 133 h 409"/>
                <a:gd name="T92" fmla="*/ 365 w 411"/>
                <a:gd name="T93" fmla="*/ 166 h 409"/>
                <a:gd name="T94" fmla="*/ 369 w 411"/>
                <a:gd name="T95" fmla="*/ 204 h 409"/>
                <a:gd name="T96" fmla="*/ 365 w 411"/>
                <a:gd name="T97" fmla="*/ 241 h 409"/>
                <a:gd name="T98" fmla="*/ 353 w 411"/>
                <a:gd name="T99" fmla="*/ 276 h 409"/>
                <a:gd name="T100" fmla="*/ 333 w 411"/>
                <a:gd name="T101" fmla="*/ 306 h 409"/>
                <a:gd name="T102" fmla="*/ 308 w 411"/>
                <a:gd name="T103" fmla="*/ 331 h 409"/>
                <a:gd name="T104" fmla="*/ 278 w 411"/>
                <a:gd name="T105" fmla="*/ 351 h 409"/>
                <a:gd name="T106" fmla="*/ 243 w 411"/>
                <a:gd name="T107" fmla="*/ 363 h 409"/>
                <a:gd name="T108" fmla="*/ 206 w 411"/>
                <a:gd name="T109" fmla="*/ 367 h 409"/>
                <a:gd name="T110" fmla="*/ 168 w 411"/>
                <a:gd name="T111" fmla="*/ 363 h 409"/>
                <a:gd name="T112" fmla="*/ 134 w 411"/>
                <a:gd name="T113" fmla="*/ 351 h 409"/>
                <a:gd name="T114" fmla="*/ 104 w 411"/>
                <a:gd name="T115" fmla="*/ 331 h 409"/>
                <a:gd name="T116" fmla="*/ 78 w 411"/>
                <a:gd name="T117" fmla="*/ 306 h 409"/>
                <a:gd name="T118" fmla="*/ 59 w 411"/>
                <a:gd name="T119" fmla="*/ 276 h 409"/>
                <a:gd name="T120" fmla="*/ 47 w 411"/>
                <a:gd name="T121" fmla="*/ 241 h 409"/>
                <a:gd name="T122" fmla="*/ 42 w 411"/>
                <a:gd name="T123" fmla="*/ 204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11" h="409">
                  <a:moveTo>
                    <a:pt x="0" y="204"/>
                  </a:moveTo>
                  <a:lnTo>
                    <a:pt x="5" y="246"/>
                  </a:lnTo>
                  <a:lnTo>
                    <a:pt x="17" y="285"/>
                  </a:lnTo>
                  <a:lnTo>
                    <a:pt x="36" y="319"/>
                  </a:lnTo>
                  <a:lnTo>
                    <a:pt x="60" y="349"/>
                  </a:lnTo>
                  <a:lnTo>
                    <a:pt x="92" y="375"/>
                  </a:lnTo>
                  <a:lnTo>
                    <a:pt x="126" y="393"/>
                  </a:lnTo>
                  <a:lnTo>
                    <a:pt x="165" y="405"/>
                  </a:lnTo>
                  <a:lnTo>
                    <a:pt x="206" y="409"/>
                  </a:lnTo>
                  <a:lnTo>
                    <a:pt x="248" y="405"/>
                  </a:lnTo>
                  <a:lnTo>
                    <a:pt x="285" y="393"/>
                  </a:lnTo>
                  <a:lnTo>
                    <a:pt x="321" y="375"/>
                  </a:lnTo>
                  <a:lnTo>
                    <a:pt x="351" y="349"/>
                  </a:lnTo>
                  <a:lnTo>
                    <a:pt x="375" y="319"/>
                  </a:lnTo>
                  <a:lnTo>
                    <a:pt x="395" y="285"/>
                  </a:lnTo>
                  <a:lnTo>
                    <a:pt x="407" y="246"/>
                  </a:lnTo>
                  <a:lnTo>
                    <a:pt x="411" y="204"/>
                  </a:lnTo>
                  <a:lnTo>
                    <a:pt x="407" y="163"/>
                  </a:lnTo>
                  <a:lnTo>
                    <a:pt x="395" y="124"/>
                  </a:lnTo>
                  <a:lnTo>
                    <a:pt x="375" y="90"/>
                  </a:lnTo>
                  <a:lnTo>
                    <a:pt x="351" y="60"/>
                  </a:lnTo>
                  <a:lnTo>
                    <a:pt x="321" y="34"/>
                  </a:lnTo>
                  <a:lnTo>
                    <a:pt x="285" y="15"/>
                  </a:lnTo>
                  <a:lnTo>
                    <a:pt x="248" y="3"/>
                  </a:lnTo>
                  <a:lnTo>
                    <a:pt x="206" y="0"/>
                  </a:lnTo>
                  <a:lnTo>
                    <a:pt x="165" y="3"/>
                  </a:lnTo>
                  <a:lnTo>
                    <a:pt x="126" y="15"/>
                  </a:lnTo>
                  <a:lnTo>
                    <a:pt x="92" y="34"/>
                  </a:lnTo>
                  <a:lnTo>
                    <a:pt x="60" y="60"/>
                  </a:lnTo>
                  <a:lnTo>
                    <a:pt x="36" y="90"/>
                  </a:lnTo>
                  <a:lnTo>
                    <a:pt x="17" y="124"/>
                  </a:lnTo>
                  <a:lnTo>
                    <a:pt x="5" y="163"/>
                  </a:lnTo>
                  <a:lnTo>
                    <a:pt x="0" y="204"/>
                  </a:lnTo>
                  <a:close/>
                  <a:moveTo>
                    <a:pt x="42" y="204"/>
                  </a:moveTo>
                  <a:lnTo>
                    <a:pt x="47" y="166"/>
                  </a:lnTo>
                  <a:lnTo>
                    <a:pt x="59" y="133"/>
                  </a:lnTo>
                  <a:lnTo>
                    <a:pt x="78" y="102"/>
                  </a:lnTo>
                  <a:lnTo>
                    <a:pt x="104" y="76"/>
                  </a:lnTo>
                  <a:lnTo>
                    <a:pt x="134" y="58"/>
                  </a:lnTo>
                  <a:lnTo>
                    <a:pt x="168" y="45"/>
                  </a:lnTo>
                  <a:lnTo>
                    <a:pt x="206" y="42"/>
                  </a:lnTo>
                  <a:lnTo>
                    <a:pt x="243" y="45"/>
                  </a:lnTo>
                  <a:lnTo>
                    <a:pt x="278" y="58"/>
                  </a:lnTo>
                  <a:lnTo>
                    <a:pt x="308" y="76"/>
                  </a:lnTo>
                  <a:lnTo>
                    <a:pt x="333" y="102"/>
                  </a:lnTo>
                  <a:lnTo>
                    <a:pt x="353" y="133"/>
                  </a:lnTo>
                  <a:lnTo>
                    <a:pt x="365" y="166"/>
                  </a:lnTo>
                  <a:lnTo>
                    <a:pt x="369" y="204"/>
                  </a:lnTo>
                  <a:lnTo>
                    <a:pt x="365" y="241"/>
                  </a:lnTo>
                  <a:lnTo>
                    <a:pt x="353" y="276"/>
                  </a:lnTo>
                  <a:lnTo>
                    <a:pt x="333" y="306"/>
                  </a:lnTo>
                  <a:lnTo>
                    <a:pt x="308" y="331"/>
                  </a:lnTo>
                  <a:lnTo>
                    <a:pt x="278" y="351"/>
                  </a:lnTo>
                  <a:lnTo>
                    <a:pt x="243" y="363"/>
                  </a:lnTo>
                  <a:lnTo>
                    <a:pt x="206" y="367"/>
                  </a:lnTo>
                  <a:lnTo>
                    <a:pt x="168" y="363"/>
                  </a:lnTo>
                  <a:lnTo>
                    <a:pt x="134" y="351"/>
                  </a:lnTo>
                  <a:lnTo>
                    <a:pt x="104" y="331"/>
                  </a:lnTo>
                  <a:lnTo>
                    <a:pt x="78" y="306"/>
                  </a:lnTo>
                  <a:lnTo>
                    <a:pt x="59" y="276"/>
                  </a:lnTo>
                  <a:lnTo>
                    <a:pt x="47" y="241"/>
                  </a:lnTo>
                  <a:lnTo>
                    <a:pt x="42" y="204"/>
                  </a:lnTo>
                  <a:close/>
                </a:path>
              </a:pathLst>
            </a:custGeom>
            <a:solidFill>
              <a:srgbClr val="F8F8F8"/>
            </a:solidFill>
            <a:ln w="19050" cmpd="sng">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22" name="任意多边形 26"/>
            <p:cNvSpPr/>
            <p:nvPr/>
          </p:nvSpPr>
          <p:spPr bwMode="gray">
            <a:xfrm>
              <a:off x="2064" y="3269"/>
              <a:ext cx="141" cy="229"/>
            </a:xfrm>
            <a:custGeom>
              <a:avLst/>
              <a:gdLst>
                <a:gd name="T0" fmla="*/ 32 w 141"/>
                <a:gd name="T1" fmla="*/ 229 h 229"/>
                <a:gd name="T2" fmla="*/ 24 w 141"/>
                <a:gd name="T3" fmla="*/ 229 h 229"/>
                <a:gd name="T4" fmla="*/ 18 w 141"/>
                <a:gd name="T5" fmla="*/ 228 h 229"/>
                <a:gd name="T6" fmla="*/ 12 w 141"/>
                <a:gd name="T7" fmla="*/ 225 h 229"/>
                <a:gd name="T8" fmla="*/ 8 w 141"/>
                <a:gd name="T9" fmla="*/ 222 h 229"/>
                <a:gd name="T10" fmla="*/ 5 w 141"/>
                <a:gd name="T11" fmla="*/ 217 h 229"/>
                <a:gd name="T12" fmla="*/ 3 w 141"/>
                <a:gd name="T13" fmla="*/ 213 h 229"/>
                <a:gd name="T14" fmla="*/ 2 w 141"/>
                <a:gd name="T15" fmla="*/ 207 h 229"/>
                <a:gd name="T16" fmla="*/ 0 w 141"/>
                <a:gd name="T17" fmla="*/ 199 h 229"/>
                <a:gd name="T18" fmla="*/ 2 w 141"/>
                <a:gd name="T19" fmla="*/ 190 h 229"/>
                <a:gd name="T20" fmla="*/ 5 w 141"/>
                <a:gd name="T21" fmla="*/ 181 h 229"/>
                <a:gd name="T22" fmla="*/ 11 w 141"/>
                <a:gd name="T23" fmla="*/ 172 h 229"/>
                <a:gd name="T24" fmla="*/ 18 w 141"/>
                <a:gd name="T25" fmla="*/ 162 h 229"/>
                <a:gd name="T26" fmla="*/ 80 w 141"/>
                <a:gd name="T27" fmla="*/ 88 h 229"/>
                <a:gd name="T28" fmla="*/ 83 w 141"/>
                <a:gd name="T29" fmla="*/ 84 h 229"/>
                <a:gd name="T30" fmla="*/ 86 w 141"/>
                <a:gd name="T31" fmla="*/ 79 h 229"/>
                <a:gd name="T32" fmla="*/ 87 w 141"/>
                <a:gd name="T33" fmla="*/ 73 h 229"/>
                <a:gd name="T34" fmla="*/ 89 w 141"/>
                <a:gd name="T35" fmla="*/ 69 h 229"/>
                <a:gd name="T36" fmla="*/ 87 w 141"/>
                <a:gd name="T37" fmla="*/ 63 h 229"/>
                <a:gd name="T38" fmla="*/ 86 w 141"/>
                <a:gd name="T39" fmla="*/ 58 h 229"/>
                <a:gd name="T40" fmla="*/ 83 w 141"/>
                <a:gd name="T41" fmla="*/ 55 h 229"/>
                <a:gd name="T42" fmla="*/ 78 w 141"/>
                <a:gd name="T43" fmla="*/ 51 h 229"/>
                <a:gd name="T44" fmla="*/ 74 w 141"/>
                <a:gd name="T45" fmla="*/ 49 h 229"/>
                <a:gd name="T46" fmla="*/ 68 w 141"/>
                <a:gd name="T47" fmla="*/ 49 h 229"/>
                <a:gd name="T48" fmla="*/ 63 w 141"/>
                <a:gd name="T49" fmla="*/ 49 h 229"/>
                <a:gd name="T50" fmla="*/ 59 w 141"/>
                <a:gd name="T51" fmla="*/ 51 h 229"/>
                <a:gd name="T52" fmla="*/ 56 w 141"/>
                <a:gd name="T53" fmla="*/ 55 h 229"/>
                <a:gd name="T54" fmla="*/ 53 w 141"/>
                <a:gd name="T55" fmla="*/ 58 h 229"/>
                <a:gd name="T56" fmla="*/ 51 w 141"/>
                <a:gd name="T57" fmla="*/ 64 h 229"/>
                <a:gd name="T58" fmla="*/ 50 w 141"/>
                <a:gd name="T59" fmla="*/ 69 h 229"/>
                <a:gd name="T60" fmla="*/ 51 w 141"/>
                <a:gd name="T61" fmla="*/ 75 h 229"/>
                <a:gd name="T62" fmla="*/ 53 w 141"/>
                <a:gd name="T63" fmla="*/ 81 h 229"/>
                <a:gd name="T64" fmla="*/ 56 w 141"/>
                <a:gd name="T65" fmla="*/ 85 h 229"/>
                <a:gd name="T66" fmla="*/ 62 w 141"/>
                <a:gd name="T67" fmla="*/ 91 h 229"/>
                <a:gd name="T68" fmla="*/ 30 w 141"/>
                <a:gd name="T69" fmla="*/ 129 h 229"/>
                <a:gd name="T70" fmla="*/ 17 w 141"/>
                <a:gd name="T71" fmla="*/ 115 h 229"/>
                <a:gd name="T72" fmla="*/ 9 w 141"/>
                <a:gd name="T73" fmla="*/ 102 h 229"/>
                <a:gd name="T74" fmla="*/ 3 w 141"/>
                <a:gd name="T75" fmla="*/ 87 h 229"/>
                <a:gd name="T76" fmla="*/ 2 w 141"/>
                <a:gd name="T77" fmla="*/ 70 h 229"/>
                <a:gd name="T78" fmla="*/ 5 w 141"/>
                <a:gd name="T79" fmla="*/ 51 h 229"/>
                <a:gd name="T80" fmla="*/ 11 w 141"/>
                <a:gd name="T81" fmla="*/ 34 h 229"/>
                <a:gd name="T82" fmla="*/ 21 w 141"/>
                <a:gd name="T83" fmla="*/ 19 h 229"/>
                <a:gd name="T84" fmla="*/ 35 w 141"/>
                <a:gd name="T85" fmla="*/ 9 h 229"/>
                <a:gd name="T86" fmla="*/ 51 w 141"/>
                <a:gd name="T87" fmla="*/ 1 h 229"/>
                <a:gd name="T88" fmla="*/ 71 w 141"/>
                <a:gd name="T89" fmla="*/ 0 h 229"/>
                <a:gd name="T90" fmla="*/ 89 w 141"/>
                <a:gd name="T91" fmla="*/ 1 h 229"/>
                <a:gd name="T92" fmla="*/ 105 w 141"/>
                <a:gd name="T93" fmla="*/ 7 h 229"/>
                <a:gd name="T94" fmla="*/ 119 w 141"/>
                <a:gd name="T95" fmla="*/ 19 h 229"/>
                <a:gd name="T96" fmla="*/ 129 w 141"/>
                <a:gd name="T97" fmla="*/ 33 h 229"/>
                <a:gd name="T98" fmla="*/ 135 w 141"/>
                <a:gd name="T99" fmla="*/ 49 h 229"/>
                <a:gd name="T100" fmla="*/ 137 w 141"/>
                <a:gd name="T101" fmla="*/ 69 h 229"/>
                <a:gd name="T102" fmla="*/ 134 w 141"/>
                <a:gd name="T103" fmla="*/ 91 h 229"/>
                <a:gd name="T104" fmla="*/ 122 w 141"/>
                <a:gd name="T105" fmla="*/ 115 h 229"/>
                <a:gd name="T106" fmla="*/ 101 w 141"/>
                <a:gd name="T107" fmla="*/ 139 h 229"/>
                <a:gd name="T108" fmla="*/ 99 w 141"/>
                <a:gd name="T109" fmla="*/ 142 h 229"/>
                <a:gd name="T110" fmla="*/ 66 w 141"/>
                <a:gd name="T111" fmla="*/ 177 h 229"/>
                <a:gd name="T112" fmla="*/ 141 w 141"/>
                <a:gd name="T113" fmla="*/ 177 h 229"/>
                <a:gd name="T114" fmla="*/ 141 w 141"/>
                <a:gd name="T115" fmla="*/ 229 h 229"/>
                <a:gd name="T116" fmla="*/ 32 w 141"/>
                <a:gd name="T117"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1" h="229">
                  <a:moveTo>
                    <a:pt x="32" y="229"/>
                  </a:moveTo>
                  <a:lnTo>
                    <a:pt x="24" y="229"/>
                  </a:lnTo>
                  <a:lnTo>
                    <a:pt x="18" y="228"/>
                  </a:lnTo>
                  <a:lnTo>
                    <a:pt x="12" y="225"/>
                  </a:lnTo>
                  <a:lnTo>
                    <a:pt x="8" y="222"/>
                  </a:lnTo>
                  <a:lnTo>
                    <a:pt x="5" y="217"/>
                  </a:lnTo>
                  <a:lnTo>
                    <a:pt x="3" y="213"/>
                  </a:lnTo>
                  <a:lnTo>
                    <a:pt x="2" y="207"/>
                  </a:lnTo>
                  <a:lnTo>
                    <a:pt x="0" y="199"/>
                  </a:lnTo>
                  <a:lnTo>
                    <a:pt x="2" y="190"/>
                  </a:lnTo>
                  <a:lnTo>
                    <a:pt x="5" y="181"/>
                  </a:lnTo>
                  <a:lnTo>
                    <a:pt x="11" y="172"/>
                  </a:lnTo>
                  <a:lnTo>
                    <a:pt x="18" y="162"/>
                  </a:lnTo>
                  <a:lnTo>
                    <a:pt x="80" y="88"/>
                  </a:lnTo>
                  <a:lnTo>
                    <a:pt x="83" y="84"/>
                  </a:lnTo>
                  <a:lnTo>
                    <a:pt x="86" y="79"/>
                  </a:lnTo>
                  <a:lnTo>
                    <a:pt x="87" y="73"/>
                  </a:lnTo>
                  <a:lnTo>
                    <a:pt x="89" y="69"/>
                  </a:lnTo>
                  <a:lnTo>
                    <a:pt x="87" y="63"/>
                  </a:lnTo>
                  <a:lnTo>
                    <a:pt x="86" y="58"/>
                  </a:lnTo>
                  <a:lnTo>
                    <a:pt x="83" y="55"/>
                  </a:lnTo>
                  <a:lnTo>
                    <a:pt x="78" y="51"/>
                  </a:lnTo>
                  <a:lnTo>
                    <a:pt x="74" y="49"/>
                  </a:lnTo>
                  <a:lnTo>
                    <a:pt x="68" y="49"/>
                  </a:lnTo>
                  <a:lnTo>
                    <a:pt x="63" y="49"/>
                  </a:lnTo>
                  <a:lnTo>
                    <a:pt x="59" y="51"/>
                  </a:lnTo>
                  <a:lnTo>
                    <a:pt x="56" y="55"/>
                  </a:lnTo>
                  <a:lnTo>
                    <a:pt x="53" y="58"/>
                  </a:lnTo>
                  <a:lnTo>
                    <a:pt x="51" y="64"/>
                  </a:lnTo>
                  <a:lnTo>
                    <a:pt x="50" y="69"/>
                  </a:lnTo>
                  <a:lnTo>
                    <a:pt x="51" y="75"/>
                  </a:lnTo>
                  <a:lnTo>
                    <a:pt x="53" y="81"/>
                  </a:lnTo>
                  <a:lnTo>
                    <a:pt x="56" y="85"/>
                  </a:lnTo>
                  <a:lnTo>
                    <a:pt x="62" y="91"/>
                  </a:lnTo>
                  <a:lnTo>
                    <a:pt x="30" y="129"/>
                  </a:lnTo>
                  <a:lnTo>
                    <a:pt x="17" y="115"/>
                  </a:lnTo>
                  <a:lnTo>
                    <a:pt x="9" y="102"/>
                  </a:lnTo>
                  <a:lnTo>
                    <a:pt x="3" y="87"/>
                  </a:lnTo>
                  <a:lnTo>
                    <a:pt x="2" y="70"/>
                  </a:lnTo>
                  <a:lnTo>
                    <a:pt x="5" y="51"/>
                  </a:lnTo>
                  <a:lnTo>
                    <a:pt x="11" y="34"/>
                  </a:lnTo>
                  <a:lnTo>
                    <a:pt x="21" y="19"/>
                  </a:lnTo>
                  <a:lnTo>
                    <a:pt x="35" y="9"/>
                  </a:lnTo>
                  <a:lnTo>
                    <a:pt x="51" y="1"/>
                  </a:lnTo>
                  <a:lnTo>
                    <a:pt x="71" y="0"/>
                  </a:lnTo>
                  <a:lnTo>
                    <a:pt x="89" y="1"/>
                  </a:lnTo>
                  <a:lnTo>
                    <a:pt x="105" y="7"/>
                  </a:lnTo>
                  <a:lnTo>
                    <a:pt x="119" y="19"/>
                  </a:lnTo>
                  <a:lnTo>
                    <a:pt x="129" y="33"/>
                  </a:lnTo>
                  <a:lnTo>
                    <a:pt x="135" y="49"/>
                  </a:lnTo>
                  <a:lnTo>
                    <a:pt x="137" y="69"/>
                  </a:lnTo>
                  <a:lnTo>
                    <a:pt x="134" y="91"/>
                  </a:lnTo>
                  <a:lnTo>
                    <a:pt x="122" y="115"/>
                  </a:lnTo>
                  <a:lnTo>
                    <a:pt x="101" y="139"/>
                  </a:lnTo>
                  <a:lnTo>
                    <a:pt x="99" y="142"/>
                  </a:lnTo>
                  <a:lnTo>
                    <a:pt x="66" y="177"/>
                  </a:lnTo>
                  <a:lnTo>
                    <a:pt x="141" y="177"/>
                  </a:lnTo>
                  <a:lnTo>
                    <a:pt x="141" y="229"/>
                  </a:lnTo>
                  <a:lnTo>
                    <a:pt x="32" y="229"/>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23" name="任意多边形 27"/>
            <p:cNvSpPr/>
            <p:nvPr/>
          </p:nvSpPr>
          <p:spPr bwMode="gray">
            <a:xfrm>
              <a:off x="1946" y="3333"/>
              <a:ext cx="102" cy="113"/>
            </a:xfrm>
            <a:custGeom>
              <a:avLst/>
              <a:gdLst>
                <a:gd name="T0" fmla="*/ 0 w 102"/>
                <a:gd name="T1" fmla="*/ 113 h 113"/>
                <a:gd name="T2" fmla="*/ 33 w 102"/>
                <a:gd name="T3" fmla="*/ 54 h 113"/>
                <a:gd name="T4" fmla="*/ 3 w 102"/>
                <a:gd name="T5" fmla="*/ 0 h 113"/>
                <a:gd name="T6" fmla="*/ 33 w 102"/>
                <a:gd name="T7" fmla="*/ 0 h 113"/>
                <a:gd name="T8" fmla="*/ 51 w 102"/>
                <a:gd name="T9" fmla="*/ 33 h 113"/>
                <a:gd name="T10" fmla="*/ 70 w 102"/>
                <a:gd name="T11" fmla="*/ 0 h 113"/>
                <a:gd name="T12" fmla="*/ 99 w 102"/>
                <a:gd name="T13" fmla="*/ 0 h 113"/>
                <a:gd name="T14" fmla="*/ 69 w 102"/>
                <a:gd name="T15" fmla="*/ 54 h 113"/>
                <a:gd name="T16" fmla="*/ 102 w 102"/>
                <a:gd name="T17" fmla="*/ 113 h 113"/>
                <a:gd name="T18" fmla="*/ 72 w 102"/>
                <a:gd name="T19" fmla="*/ 113 h 113"/>
                <a:gd name="T20" fmla="*/ 51 w 102"/>
                <a:gd name="T21" fmla="*/ 75 h 113"/>
                <a:gd name="T22" fmla="*/ 30 w 102"/>
                <a:gd name="T23" fmla="*/ 113 h 113"/>
                <a:gd name="T24" fmla="*/ 0 w 102"/>
                <a:gd name="T25"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13">
                  <a:moveTo>
                    <a:pt x="0" y="113"/>
                  </a:moveTo>
                  <a:lnTo>
                    <a:pt x="33" y="54"/>
                  </a:lnTo>
                  <a:lnTo>
                    <a:pt x="3" y="0"/>
                  </a:lnTo>
                  <a:lnTo>
                    <a:pt x="33" y="0"/>
                  </a:lnTo>
                  <a:lnTo>
                    <a:pt x="51" y="33"/>
                  </a:lnTo>
                  <a:lnTo>
                    <a:pt x="70" y="0"/>
                  </a:lnTo>
                  <a:lnTo>
                    <a:pt x="99" y="0"/>
                  </a:lnTo>
                  <a:lnTo>
                    <a:pt x="69" y="54"/>
                  </a:lnTo>
                  <a:lnTo>
                    <a:pt x="102" y="113"/>
                  </a:lnTo>
                  <a:lnTo>
                    <a:pt x="72" y="113"/>
                  </a:lnTo>
                  <a:lnTo>
                    <a:pt x="51" y="75"/>
                  </a:lnTo>
                  <a:lnTo>
                    <a:pt x="30" y="113"/>
                  </a:lnTo>
                  <a:lnTo>
                    <a:pt x="0" y="113"/>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24" name="组合 28"/>
          <p:cNvGrpSpPr/>
          <p:nvPr/>
        </p:nvGrpSpPr>
        <p:grpSpPr bwMode="auto">
          <a:xfrm>
            <a:off x="6550880" y="2044378"/>
            <a:ext cx="900000" cy="899583"/>
            <a:chOff x="3349" y="3250"/>
            <a:chExt cx="380" cy="380"/>
          </a:xfrm>
        </p:grpSpPr>
        <p:sp>
          <p:nvSpPr>
            <p:cNvPr id="25" name="任意多边形 29"/>
            <p:cNvSpPr/>
            <p:nvPr/>
          </p:nvSpPr>
          <p:spPr bwMode="gray">
            <a:xfrm>
              <a:off x="3349" y="3250"/>
              <a:ext cx="380" cy="190"/>
            </a:xfrm>
            <a:custGeom>
              <a:avLst/>
              <a:gdLst>
                <a:gd name="T0" fmla="*/ 204 w 409"/>
                <a:gd name="T1" fmla="*/ 0 h 207"/>
                <a:gd name="T2" fmla="*/ 246 w 409"/>
                <a:gd name="T3" fmla="*/ 5 h 207"/>
                <a:gd name="T4" fmla="*/ 285 w 409"/>
                <a:gd name="T5" fmla="*/ 17 h 207"/>
                <a:gd name="T6" fmla="*/ 319 w 409"/>
                <a:gd name="T7" fmla="*/ 36 h 207"/>
                <a:gd name="T8" fmla="*/ 349 w 409"/>
                <a:gd name="T9" fmla="*/ 60 h 207"/>
                <a:gd name="T10" fmla="*/ 375 w 409"/>
                <a:gd name="T11" fmla="*/ 92 h 207"/>
                <a:gd name="T12" fmla="*/ 393 w 409"/>
                <a:gd name="T13" fmla="*/ 126 h 207"/>
                <a:gd name="T14" fmla="*/ 405 w 409"/>
                <a:gd name="T15" fmla="*/ 164 h 207"/>
                <a:gd name="T16" fmla="*/ 409 w 409"/>
                <a:gd name="T17" fmla="*/ 206 h 207"/>
                <a:gd name="T18" fmla="*/ 409 w 409"/>
                <a:gd name="T19" fmla="*/ 207 h 207"/>
                <a:gd name="T20" fmla="*/ 409 w 409"/>
                <a:gd name="T21" fmla="*/ 207 h 207"/>
                <a:gd name="T22" fmla="*/ 358 w 409"/>
                <a:gd name="T23" fmla="*/ 207 h 207"/>
                <a:gd name="T24" fmla="*/ 270 w 409"/>
                <a:gd name="T25" fmla="*/ 69 h 207"/>
                <a:gd name="T26" fmla="*/ 270 w 409"/>
                <a:gd name="T27" fmla="*/ 108 h 207"/>
                <a:gd name="T28" fmla="*/ 204 w 409"/>
                <a:gd name="T29" fmla="*/ 108 h 207"/>
                <a:gd name="T30" fmla="*/ 204 w 409"/>
                <a:gd name="T31" fmla="*/ 42 h 207"/>
                <a:gd name="T32" fmla="*/ 168 w 409"/>
                <a:gd name="T33" fmla="*/ 47 h 207"/>
                <a:gd name="T34" fmla="*/ 133 w 409"/>
                <a:gd name="T35" fmla="*/ 59 h 207"/>
                <a:gd name="T36" fmla="*/ 102 w 409"/>
                <a:gd name="T37" fmla="*/ 78 h 207"/>
                <a:gd name="T38" fmla="*/ 78 w 409"/>
                <a:gd name="T39" fmla="*/ 104 h 207"/>
                <a:gd name="T40" fmla="*/ 58 w 409"/>
                <a:gd name="T41" fmla="*/ 134 h 207"/>
                <a:gd name="T42" fmla="*/ 46 w 409"/>
                <a:gd name="T43" fmla="*/ 168 h 207"/>
                <a:gd name="T44" fmla="*/ 42 w 409"/>
                <a:gd name="T45" fmla="*/ 206 h 207"/>
                <a:gd name="T46" fmla="*/ 42 w 409"/>
                <a:gd name="T47" fmla="*/ 207 h 207"/>
                <a:gd name="T48" fmla="*/ 42 w 409"/>
                <a:gd name="T49" fmla="*/ 207 h 207"/>
                <a:gd name="T50" fmla="*/ 0 w 409"/>
                <a:gd name="T51" fmla="*/ 207 h 207"/>
                <a:gd name="T52" fmla="*/ 0 w 409"/>
                <a:gd name="T53" fmla="*/ 207 h 207"/>
                <a:gd name="T54" fmla="*/ 0 w 409"/>
                <a:gd name="T55" fmla="*/ 206 h 207"/>
                <a:gd name="T56" fmla="*/ 3 w 409"/>
                <a:gd name="T57" fmla="*/ 164 h 207"/>
                <a:gd name="T58" fmla="*/ 15 w 409"/>
                <a:gd name="T59" fmla="*/ 126 h 207"/>
                <a:gd name="T60" fmla="*/ 34 w 409"/>
                <a:gd name="T61" fmla="*/ 92 h 207"/>
                <a:gd name="T62" fmla="*/ 60 w 409"/>
                <a:gd name="T63" fmla="*/ 60 h 207"/>
                <a:gd name="T64" fmla="*/ 90 w 409"/>
                <a:gd name="T65" fmla="*/ 36 h 207"/>
                <a:gd name="T66" fmla="*/ 124 w 409"/>
                <a:gd name="T67" fmla="*/ 17 h 207"/>
                <a:gd name="T68" fmla="*/ 163 w 409"/>
                <a:gd name="T69" fmla="*/ 5 h 207"/>
                <a:gd name="T70" fmla="*/ 204 w 409"/>
                <a:gd name="T71"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9" h="207">
                  <a:moveTo>
                    <a:pt x="204" y="0"/>
                  </a:moveTo>
                  <a:lnTo>
                    <a:pt x="246" y="5"/>
                  </a:lnTo>
                  <a:lnTo>
                    <a:pt x="285" y="17"/>
                  </a:lnTo>
                  <a:lnTo>
                    <a:pt x="319" y="36"/>
                  </a:lnTo>
                  <a:lnTo>
                    <a:pt x="349" y="60"/>
                  </a:lnTo>
                  <a:lnTo>
                    <a:pt x="375" y="92"/>
                  </a:lnTo>
                  <a:lnTo>
                    <a:pt x="393" y="126"/>
                  </a:lnTo>
                  <a:lnTo>
                    <a:pt x="405" y="164"/>
                  </a:lnTo>
                  <a:lnTo>
                    <a:pt x="409" y="206"/>
                  </a:lnTo>
                  <a:lnTo>
                    <a:pt x="409" y="207"/>
                  </a:lnTo>
                  <a:lnTo>
                    <a:pt x="409" y="207"/>
                  </a:lnTo>
                  <a:lnTo>
                    <a:pt x="358" y="207"/>
                  </a:lnTo>
                  <a:lnTo>
                    <a:pt x="270" y="69"/>
                  </a:lnTo>
                  <a:lnTo>
                    <a:pt x="270" y="108"/>
                  </a:lnTo>
                  <a:lnTo>
                    <a:pt x="204" y="108"/>
                  </a:lnTo>
                  <a:lnTo>
                    <a:pt x="204" y="42"/>
                  </a:lnTo>
                  <a:lnTo>
                    <a:pt x="168" y="47"/>
                  </a:lnTo>
                  <a:lnTo>
                    <a:pt x="133" y="59"/>
                  </a:lnTo>
                  <a:lnTo>
                    <a:pt x="102" y="78"/>
                  </a:lnTo>
                  <a:lnTo>
                    <a:pt x="78" y="104"/>
                  </a:lnTo>
                  <a:lnTo>
                    <a:pt x="58" y="134"/>
                  </a:lnTo>
                  <a:lnTo>
                    <a:pt x="46" y="168"/>
                  </a:lnTo>
                  <a:lnTo>
                    <a:pt x="42" y="206"/>
                  </a:lnTo>
                  <a:lnTo>
                    <a:pt x="42" y="207"/>
                  </a:lnTo>
                  <a:lnTo>
                    <a:pt x="42" y="207"/>
                  </a:lnTo>
                  <a:lnTo>
                    <a:pt x="0" y="207"/>
                  </a:lnTo>
                  <a:lnTo>
                    <a:pt x="0" y="207"/>
                  </a:lnTo>
                  <a:lnTo>
                    <a:pt x="0" y="206"/>
                  </a:lnTo>
                  <a:lnTo>
                    <a:pt x="3" y="164"/>
                  </a:lnTo>
                  <a:lnTo>
                    <a:pt x="15" y="126"/>
                  </a:lnTo>
                  <a:lnTo>
                    <a:pt x="34" y="92"/>
                  </a:lnTo>
                  <a:lnTo>
                    <a:pt x="60" y="60"/>
                  </a:lnTo>
                  <a:lnTo>
                    <a:pt x="90" y="36"/>
                  </a:lnTo>
                  <a:lnTo>
                    <a:pt x="124" y="17"/>
                  </a:lnTo>
                  <a:lnTo>
                    <a:pt x="163" y="5"/>
                  </a:lnTo>
                  <a:lnTo>
                    <a:pt x="204" y="0"/>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26" name="任意多边形 30"/>
            <p:cNvSpPr/>
            <p:nvPr/>
          </p:nvSpPr>
          <p:spPr bwMode="gray">
            <a:xfrm>
              <a:off x="3396" y="3313"/>
              <a:ext cx="143" cy="253"/>
            </a:xfrm>
            <a:custGeom>
              <a:avLst/>
              <a:gdLst>
                <a:gd name="T0" fmla="*/ 88 w 153"/>
                <a:gd name="T1" fmla="*/ 276 h 276"/>
                <a:gd name="T2" fmla="*/ 88 w 153"/>
                <a:gd name="T3" fmla="*/ 237 h 276"/>
                <a:gd name="T4" fmla="*/ 153 w 153"/>
                <a:gd name="T5" fmla="*/ 237 h 276"/>
                <a:gd name="T6" fmla="*/ 153 w 153"/>
                <a:gd name="T7" fmla="*/ 39 h 276"/>
                <a:gd name="T8" fmla="*/ 88 w 153"/>
                <a:gd name="T9" fmla="*/ 39 h 276"/>
                <a:gd name="T10" fmla="*/ 88 w 153"/>
                <a:gd name="T11" fmla="*/ 0 h 276"/>
                <a:gd name="T12" fmla="*/ 0 w 153"/>
                <a:gd name="T13" fmla="*/ 138 h 276"/>
                <a:gd name="T14" fmla="*/ 88 w 153"/>
                <a:gd name="T15" fmla="*/ 276 h 2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276">
                  <a:moveTo>
                    <a:pt x="88" y="276"/>
                  </a:moveTo>
                  <a:lnTo>
                    <a:pt x="88" y="237"/>
                  </a:lnTo>
                  <a:lnTo>
                    <a:pt x="153" y="237"/>
                  </a:lnTo>
                  <a:lnTo>
                    <a:pt x="153" y="39"/>
                  </a:lnTo>
                  <a:lnTo>
                    <a:pt x="88" y="39"/>
                  </a:lnTo>
                  <a:lnTo>
                    <a:pt x="88" y="0"/>
                  </a:lnTo>
                  <a:lnTo>
                    <a:pt x="0" y="138"/>
                  </a:lnTo>
                  <a:lnTo>
                    <a:pt x="88" y="276"/>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27" name="任意多边形 31"/>
            <p:cNvSpPr/>
            <p:nvPr/>
          </p:nvSpPr>
          <p:spPr bwMode="gray">
            <a:xfrm>
              <a:off x="3349" y="3440"/>
              <a:ext cx="380" cy="190"/>
            </a:xfrm>
            <a:custGeom>
              <a:avLst/>
              <a:gdLst>
                <a:gd name="T0" fmla="*/ 204 w 409"/>
                <a:gd name="T1" fmla="*/ 207 h 207"/>
                <a:gd name="T2" fmla="*/ 246 w 409"/>
                <a:gd name="T3" fmla="*/ 203 h 207"/>
                <a:gd name="T4" fmla="*/ 285 w 409"/>
                <a:gd name="T5" fmla="*/ 191 h 207"/>
                <a:gd name="T6" fmla="*/ 319 w 409"/>
                <a:gd name="T7" fmla="*/ 173 h 207"/>
                <a:gd name="T8" fmla="*/ 349 w 409"/>
                <a:gd name="T9" fmla="*/ 147 h 207"/>
                <a:gd name="T10" fmla="*/ 375 w 409"/>
                <a:gd name="T11" fmla="*/ 117 h 207"/>
                <a:gd name="T12" fmla="*/ 393 w 409"/>
                <a:gd name="T13" fmla="*/ 83 h 207"/>
                <a:gd name="T14" fmla="*/ 405 w 409"/>
                <a:gd name="T15" fmla="*/ 44 h 207"/>
                <a:gd name="T16" fmla="*/ 409 w 409"/>
                <a:gd name="T17" fmla="*/ 2 h 207"/>
                <a:gd name="T18" fmla="*/ 409 w 409"/>
                <a:gd name="T19" fmla="*/ 2 h 207"/>
                <a:gd name="T20" fmla="*/ 409 w 409"/>
                <a:gd name="T21" fmla="*/ 0 h 207"/>
                <a:gd name="T22" fmla="*/ 358 w 409"/>
                <a:gd name="T23" fmla="*/ 0 h 207"/>
                <a:gd name="T24" fmla="*/ 270 w 409"/>
                <a:gd name="T25" fmla="*/ 138 h 207"/>
                <a:gd name="T26" fmla="*/ 270 w 409"/>
                <a:gd name="T27" fmla="*/ 99 h 207"/>
                <a:gd name="T28" fmla="*/ 204 w 409"/>
                <a:gd name="T29" fmla="*/ 99 h 207"/>
                <a:gd name="T30" fmla="*/ 204 w 409"/>
                <a:gd name="T31" fmla="*/ 165 h 207"/>
                <a:gd name="T32" fmla="*/ 168 w 409"/>
                <a:gd name="T33" fmla="*/ 161 h 207"/>
                <a:gd name="T34" fmla="*/ 133 w 409"/>
                <a:gd name="T35" fmla="*/ 149 h 207"/>
                <a:gd name="T36" fmla="*/ 102 w 409"/>
                <a:gd name="T37" fmla="*/ 129 h 207"/>
                <a:gd name="T38" fmla="*/ 78 w 409"/>
                <a:gd name="T39" fmla="*/ 104 h 207"/>
                <a:gd name="T40" fmla="*/ 58 w 409"/>
                <a:gd name="T41" fmla="*/ 74 h 207"/>
                <a:gd name="T42" fmla="*/ 46 w 409"/>
                <a:gd name="T43" fmla="*/ 39 h 207"/>
                <a:gd name="T44" fmla="*/ 42 w 409"/>
                <a:gd name="T45" fmla="*/ 2 h 207"/>
                <a:gd name="T46" fmla="*/ 42 w 409"/>
                <a:gd name="T47" fmla="*/ 2 h 207"/>
                <a:gd name="T48" fmla="*/ 42 w 409"/>
                <a:gd name="T49" fmla="*/ 0 h 207"/>
                <a:gd name="T50" fmla="*/ 0 w 409"/>
                <a:gd name="T51" fmla="*/ 0 h 207"/>
                <a:gd name="T52" fmla="*/ 0 w 409"/>
                <a:gd name="T53" fmla="*/ 2 h 207"/>
                <a:gd name="T54" fmla="*/ 0 w 409"/>
                <a:gd name="T55" fmla="*/ 2 h 207"/>
                <a:gd name="T56" fmla="*/ 3 w 409"/>
                <a:gd name="T57" fmla="*/ 44 h 207"/>
                <a:gd name="T58" fmla="*/ 15 w 409"/>
                <a:gd name="T59" fmla="*/ 83 h 207"/>
                <a:gd name="T60" fmla="*/ 34 w 409"/>
                <a:gd name="T61" fmla="*/ 117 h 207"/>
                <a:gd name="T62" fmla="*/ 60 w 409"/>
                <a:gd name="T63" fmla="*/ 147 h 207"/>
                <a:gd name="T64" fmla="*/ 90 w 409"/>
                <a:gd name="T65" fmla="*/ 173 h 207"/>
                <a:gd name="T66" fmla="*/ 124 w 409"/>
                <a:gd name="T67" fmla="*/ 191 h 207"/>
                <a:gd name="T68" fmla="*/ 163 w 409"/>
                <a:gd name="T69" fmla="*/ 203 h 207"/>
                <a:gd name="T70" fmla="*/ 204 w 409"/>
                <a:gd name="T71" fmla="*/ 20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9" h="207">
                  <a:moveTo>
                    <a:pt x="204" y="207"/>
                  </a:moveTo>
                  <a:lnTo>
                    <a:pt x="246" y="203"/>
                  </a:lnTo>
                  <a:lnTo>
                    <a:pt x="285" y="191"/>
                  </a:lnTo>
                  <a:lnTo>
                    <a:pt x="319" y="173"/>
                  </a:lnTo>
                  <a:lnTo>
                    <a:pt x="349" y="147"/>
                  </a:lnTo>
                  <a:lnTo>
                    <a:pt x="375" y="117"/>
                  </a:lnTo>
                  <a:lnTo>
                    <a:pt x="393" y="83"/>
                  </a:lnTo>
                  <a:lnTo>
                    <a:pt x="405" y="44"/>
                  </a:lnTo>
                  <a:lnTo>
                    <a:pt x="409" y="2"/>
                  </a:lnTo>
                  <a:lnTo>
                    <a:pt x="409" y="2"/>
                  </a:lnTo>
                  <a:lnTo>
                    <a:pt x="409" y="0"/>
                  </a:lnTo>
                  <a:lnTo>
                    <a:pt x="358" y="0"/>
                  </a:lnTo>
                  <a:lnTo>
                    <a:pt x="270" y="138"/>
                  </a:lnTo>
                  <a:lnTo>
                    <a:pt x="270" y="99"/>
                  </a:lnTo>
                  <a:lnTo>
                    <a:pt x="204" y="99"/>
                  </a:lnTo>
                  <a:lnTo>
                    <a:pt x="204" y="165"/>
                  </a:lnTo>
                  <a:lnTo>
                    <a:pt x="168" y="161"/>
                  </a:lnTo>
                  <a:lnTo>
                    <a:pt x="133" y="149"/>
                  </a:lnTo>
                  <a:lnTo>
                    <a:pt x="102" y="129"/>
                  </a:lnTo>
                  <a:lnTo>
                    <a:pt x="78" y="104"/>
                  </a:lnTo>
                  <a:lnTo>
                    <a:pt x="58" y="74"/>
                  </a:lnTo>
                  <a:lnTo>
                    <a:pt x="46" y="39"/>
                  </a:lnTo>
                  <a:lnTo>
                    <a:pt x="42" y="2"/>
                  </a:lnTo>
                  <a:lnTo>
                    <a:pt x="42" y="2"/>
                  </a:lnTo>
                  <a:lnTo>
                    <a:pt x="42" y="0"/>
                  </a:lnTo>
                  <a:lnTo>
                    <a:pt x="0" y="0"/>
                  </a:lnTo>
                  <a:lnTo>
                    <a:pt x="0" y="2"/>
                  </a:lnTo>
                  <a:lnTo>
                    <a:pt x="0" y="2"/>
                  </a:lnTo>
                  <a:lnTo>
                    <a:pt x="3" y="44"/>
                  </a:lnTo>
                  <a:lnTo>
                    <a:pt x="15" y="83"/>
                  </a:lnTo>
                  <a:lnTo>
                    <a:pt x="34" y="117"/>
                  </a:lnTo>
                  <a:lnTo>
                    <a:pt x="60" y="147"/>
                  </a:lnTo>
                  <a:lnTo>
                    <a:pt x="90" y="173"/>
                  </a:lnTo>
                  <a:lnTo>
                    <a:pt x="124" y="191"/>
                  </a:lnTo>
                  <a:lnTo>
                    <a:pt x="163" y="203"/>
                  </a:lnTo>
                  <a:lnTo>
                    <a:pt x="204" y="207"/>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sp>
        <p:nvSpPr>
          <p:cNvPr id="29" name="矩形 28"/>
          <p:cNvSpPr/>
          <p:nvPr/>
        </p:nvSpPr>
        <p:spPr>
          <a:xfrm>
            <a:off x="3351519" y="1417300"/>
            <a:ext cx="1800493" cy="452432"/>
          </a:xfrm>
          <a:prstGeom prst="rect">
            <a:avLst/>
          </a:prstGeom>
        </p:spPr>
        <p:txBody>
          <a:bodyPr wrap="none">
            <a:spAutoFit/>
          </a:bodyPr>
          <a:lstStyle/>
          <a:p>
            <a:pPr>
              <a:lnSpc>
                <a:spcPct val="130000"/>
              </a:lnSpc>
            </a:pPr>
            <a:r>
              <a:rPr lang="zh-CN" altLang="en-US" dirty="0">
                <a:latin typeface="微软雅黑" panose="020B0503020204020204" pitchFamily="34" charset="-122"/>
                <a:ea typeface="微软雅黑" panose="020B0503020204020204" pitchFamily="34" charset="-122"/>
                <a:cs typeface="Arial" panose="020B0604020202020204" pitchFamily="34" charset="0"/>
              </a:rPr>
              <a:t>不规则连续震动</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03" name="Group 78"/>
          <p:cNvGrpSpPr>
            <a:grpSpLocks noChangeAspect="1"/>
          </p:cNvGrpSpPr>
          <p:nvPr/>
        </p:nvGrpSpPr>
        <p:grpSpPr bwMode="auto">
          <a:xfrm flipH="1">
            <a:off x="2336814" y="2237936"/>
            <a:ext cx="1307768" cy="567811"/>
            <a:chOff x="-561" y="1471"/>
            <a:chExt cx="1153" cy="510"/>
          </a:xfrm>
          <a:effectLst>
            <a:outerShdw blurRad="50800" dist="38100" dir="2700000" algn="tl" rotWithShape="0">
              <a:prstClr val="black">
                <a:alpha val="40000"/>
              </a:prstClr>
            </a:outerShdw>
          </a:effectLst>
        </p:grpSpPr>
        <p:sp>
          <p:nvSpPr>
            <p:cNvPr id="104" name="AutoShape 77"/>
            <p:cNvSpPr>
              <a:spLocks noChangeAspect="1" noChangeArrowheads="1" noTextEdit="1"/>
            </p:cNvSpPr>
            <p:nvPr/>
          </p:nvSpPr>
          <p:spPr bwMode="auto">
            <a:xfrm>
              <a:off x="-561" y="1471"/>
              <a:ext cx="1153" cy="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79"/>
            <p:cNvSpPr/>
            <p:nvPr/>
          </p:nvSpPr>
          <p:spPr bwMode="auto">
            <a:xfrm>
              <a:off x="-561" y="1693"/>
              <a:ext cx="1153" cy="191"/>
            </a:xfrm>
            <a:custGeom>
              <a:avLst/>
              <a:gdLst>
                <a:gd name="T0" fmla="*/ 2243 w 2306"/>
                <a:gd name="T1" fmla="*/ 367 h 382"/>
                <a:gd name="T2" fmla="*/ 2173 w 2306"/>
                <a:gd name="T3" fmla="*/ 367 h 382"/>
                <a:gd name="T4" fmla="*/ 2106 w 2306"/>
                <a:gd name="T5" fmla="*/ 369 h 382"/>
                <a:gd name="T6" fmla="*/ 2087 w 2306"/>
                <a:gd name="T7" fmla="*/ 316 h 382"/>
                <a:gd name="T8" fmla="*/ 2028 w 2306"/>
                <a:gd name="T9" fmla="*/ 242 h 382"/>
                <a:gd name="T10" fmla="*/ 1966 w 2306"/>
                <a:gd name="T11" fmla="*/ 208 h 382"/>
                <a:gd name="T12" fmla="*/ 1911 w 2306"/>
                <a:gd name="T13" fmla="*/ 196 h 382"/>
                <a:gd name="T14" fmla="*/ 1846 w 2306"/>
                <a:gd name="T15" fmla="*/ 196 h 382"/>
                <a:gd name="T16" fmla="*/ 1791 w 2306"/>
                <a:gd name="T17" fmla="*/ 211 h 382"/>
                <a:gd name="T18" fmla="*/ 1722 w 2306"/>
                <a:gd name="T19" fmla="*/ 263 h 382"/>
                <a:gd name="T20" fmla="*/ 1675 w 2306"/>
                <a:gd name="T21" fmla="*/ 344 h 382"/>
                <a:gd name="T22" fmla="*/ 1591 w 2306"/>
                <a:gd name="T23" fmla="*/ 375 h 382"/>
                <a:gd name="T24" fmla="*/ 1443 w 2306"/>
                <a:gd name="T25" fmla="*/ 373 h 382"/>
                <a:gd name="T26" fmla="*/ 1270 w 2306"/>
                <a:gd name="T27" fmla="*/ 373 h 382"/>
                <a:gd name="T28" fmla="*/ 1095 w 2306"/>
                <a:gd name="T29" fmla="*/ 371 h 382"/>
                <a:gd name="T30" fmla="*/ 933 w 2306"/>
                <a:gd name="T31" fmla="*/ 371 h 382"/>
                <a:gd name="T32" fmla="*/ 802 w 2306"/>
                <a:gd name="T33" fmla="*/ 371 h 382"/>
                <a:gd name="T34" fmla="*/ 760 w 2306"/>
                <a:gd name="T35" fmla="*/ 306 h 382"/>
                <a:gd name="T36" fmla="*/ 692 w 2306"/>
                <a:gd name="T37" fmla="*/ 245 h 382"/>
                <a:gd name="T38" fmla="*/ 639 w 2306"/>
                <a:gd name="T39" fmla="*/ 225 h 382"/>
                <a:gd name="T40" fmla="*/ 578 w 2306"/>
                <a:gd name="T41" fmla="*/ 219 h 382"/>
                <a:gd name="T42" fmla="*/ 509 w 2306"/>
                <a:gd name="T43" fmla="*/ 221 h 382"/>
                <a:gd name="T44" fmla="*/ 451 w 2306"/>
                <a:gd name="T45" fmla="*/ 238 h 382"/>
                <a:gd name="T46" fmla="*/ 392 w 2306"/>
                <a:gd name="T47" fmla="*/ 272 h 382"/>
                <a:gd name="T48" fmla="*/ 336 w 2306"/>
                <a:gd name="T49" fmla="*/ 348 h 382"/>
                <a:gd name="T50" fmla="*/ 283 w 2306"/>
                <a:gd name="T51" fmla="*/ 378 h 382"/>
                <a:gd name="T52" fmla="*/ 228 w 2306"/>
                <a:gd name="T53" fmla="*/ 378 h 382"/>
                <a:gd name="T54" fmla="*/ 156 w 2306"/>
                <a:gd name="T55" fmla="*/ 380 h 382"/>
                <a:gd name="T56" fmla="*/ 93 w 2306"/>
                <a:gd name="T57" fmla="*/ 382 h 382"/>
                <a:gd name="T58" fmla="*/ 36 w 2306"/>
                <a:gd name="T59" fmla="*/ 380 h 382"/>
                <a:gd name="T60" fmla="*/ 2 w 2306"/>
                <a:gd name="T61" fmla="*/ 320 h 382"/>
                <a:gd name="T62" fmla="*/ 2 w 2306"/>
                <a:gd name="T63" fmla="*/ 266 h 382"/>
                <a:gd name="T64" fmla="*/ 27 w 2306"/>
                <a:gd name="T65" fmla="*/ 208 h 382"/>
                <a:gd name="T66" fmla="*/ 82 w 2306"/>
                <a:gd name="T67" fmla="*/ 164 h 382"/>
                <a:gd name="T68" fmla="*/ 72 w 2306"/>
                <a:gd name="T69" fmla="*/ 204 h 382"/>
                <a:gd name="T70" fmla="*/ 124 w 2306"/>
                <a:gd name="T71" fmla="*/ 249 h 382"/>
                <a:gd name="T72" fmla="*/ 181 w 2306"/>
                <a:gd name="T73" fmla="*/ 245 h 382"/>
                <a:gd name="T74" fmla="*/ 251 w 2306"/>
                <a:gd name="T75" fmla="*/ 221 h 382"/>
                <a:gd name="T76" fmla="*/ 266 w 2306"/>
                <a:gd name="T77" fmla="*/ 160 h 382"/>
                <a:gd name="T78" fmla="*/ 219 w 2306"/>
                <a:gd name="T79" fmla="*/ 135 h 382"/>
                <a:gd name="T80" fmla="*/ 165 w 2306"/>
                <a:gd name="T81" fmla="*/ 128 h 382"/>
                <a:gd name="T82" fmla="*/ 171 w 2306"/>
                <a:gd name="T83" fmla="*/ 90 h 382"/>
                <a:gd name="T84" fmla="*/ 228 w 2306"/>
                <a:gd name="T85" fmla="*/ 57 h 382"/>
                <a:gd name="T86" fmla="*/ 300 w 2306"/>
                <a:gd name="T87" fmla="*/ 35 h 382"/>
                <a:gd name="T88" fmla="*/ 378 w 2306"/>
                <a:gd name="T89" fmla="*/ 18 h 382"/>
                <a:gd name="T90" fmla="*/ 458 w 2306"/>
                <a:gd name="T91" fmla="*/ 8 h 382"/>
                <a:gd name="T92" fmla="*/ 536 w 2306"/>
                <a:gd name="T93" fmla="*/ 2 h 382"/>
                <a:gd name="T94" fmla="*/ 646 w 2306"/>
                <a:gd name="T95" fmla="*/ 0 h 382"/>
                <a:gd name="T96" fmla="*/ 890 w 2306"/>
                <a:gd name="T97" fmla="*/ 0 h 382"/>
                <a:gd name="T98" fmla="*/ 1205 w 2306"/>
                <a:gd name="T99" fmla="*/ 2 h 382"/>
                <a:gd name="T100" fmla="*/ 1521 w 2306"/>
                <a:gd name="T101" fmla="*/ 6 h 382"/>
                <a:gd name="T102" fmla="*/ 1760 w 2306"/>
                <a:gd name="T103" fmla="*/ 8 h 382"/>
                <a:gd name="T104" fmla="*/ 1859 w 2306"/>
                <a:gd name="T105" fmla="*/ 10 h 382"/>
                <a:gd name="T106" fmla="*/ 1983 w 2306"/>
                <a:gd name="T107" fmla="*/ 16 h 382"/>
                <a:gd name="T108" fmla="*/ 2087 w 2306"/>
                <a:gd name="T109" fmla="*/ 35 h 382"/>
                <a:gd name="T110" fmla="*/ 2171 w 2306"/>
                <a:gd name="T111" fmla="*/ 63 h 382"/>
                <a:gd name="T112" fmla="*/ 2232 w 2306"/>
                <a:gd name="T113" fmla="*/ 107 h 382"/>
                <a:gd name="T114" fmla="*/ 2274 w 2306"/>
                <a:gd name="T115" fmla="*/ 160 h 382"/>
                <a:gd name="T116" fmla="*/ 2296 w 2306"/>
                <a:gd name="T117" fmla="*/ 228 h 382"/>
                <a:gd name="T118" fmla="*/ 2304 w 2306"/>
                <a:gd name="T119" fmla="*/ 293 h 382"/>
                <a:gd name="T120" fmla="*/ 2302 w 2306"/>
                <a:gd name="T121" fmla="*/ 367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06" h="382">
                  <a:moveTo>
                    <a:pt x="2302" y="367"/>
                  </a:moveTo>
                  <a:lnTo>
                    <a:pt x="2295" y="367"/>
                  </a:lnTo>
                  <a:lnTo>
                    <a:pt x="2291" y="367"/>
                  </a:lnTo>
                  <a:lnTo>
                    <a:pt x="2283" y="367"/>
                  </a:lnTo>
                  <a:lnTo>
                    <a:pt x="2277" y="367"/>
                  </a:lnTo>
                  <a:lnTo>
                    <a:pt x="2272" y="367"/>
                  </a:lnTo>
                  <a:lnTo>
                    <a:pt x="2266" y="367"/>
                  </a:lnTo>
                  <a:lnTo>
                    <a:pt x="2260" y="367"/>
                  </a:lnTo>
                  <a:lnTo>
                    <a:pt x="2255" y="367"/>
                  </a:lnTo>
                  <a:lnTo>
                    <a:pt x="2249" y="367"/>
                  </a:lnTo>
                  <a:lnTo>
                    <a:pt x="2243" y="367"/>
                  </a:lnTo>
                  <a:lnTo>
                    <a:pt x="2236" y="367"/>
                  </a:lnTo>
                  <a:lnTo>
                    <a:pt x="2228" y="367"/>
                  </a:lnTo>
                  <a:lnTo>
                    <a:pt x="2224" y="367"/>
                  </a:lnTo>
                  <a:lnTo>
                    <a:pt x="2217" y="367"/>
                  </a:lnTo>
                  <a:lnTo>
                    <a:pt x="2211" y="367"/>
                  </a:lnTo>
                  <a:lnTo>
                    <a:pt x="2205" y="367"/>
                  </a:lnTo>
                  <a:lnTo>
                    <a:pt x="2198" y="367"/>
                  </a:lnTo>
                  <a:lnTo>
                    <a:pt x="2192" y="367"/>
                  </a:lnTo>
                  <a:lnTo>
                    <a:pt x="2186" y="367"/>
                  </a:lnTo>
                  <a:lnTo>
                    <a:pt x="2181" y="367"/>
                  </a:lnTo>
                  <a:lnTo>
                    <a:pt x="2173" y="367"/>
                  </a:lnTo>
                  <a:lnTo>
                    <a:pt x="2167" y="367"/>
                  </a:lnTo>
                  <a:lnTo>
                    <a:pt x="2160" y="367"/>
                  </a:lnTo>
                  <a:lnTo>
                    <a:pt x="2154" y="367"/>
                  </a:lnTo>
                  <a:lnTo>
                    <a:pt x="2146" y="367"/>
                  </a:lnTo>
                  <a:lnTo>
                    <a:pt x="2141" y="367"/>
                  </a:lnTo>
                  <a:lnTo>
                    <a:pt x="2135" y="367"/>
                  </a:lnTo>
                  <a:lnTo>
                    <a:pt x="2129" y="367"/>
                  </a:lnTo>
                  <a:lnTo>
                    <a:pt x="2122" y="367"/>
                  </a:lnTo>
                  <a:lnTo>
                    <a:pt x="2118" y="367"/>
                  </a:lnTo>
                  <a:lnTo>
                    <a:pt x="2110" y="367"/>
                  </a:lnTo>
                  <a:lnTo>
                    <a:pt x="2106" y="369"/>
                  </a:lnTo>
                  <a:lnTo>
                    <a:pt x="2104" y="363"/>
                  </a:lnTo>
                  <a:lnTo>
                    <a:pt x="2103" y="358"/>
                  </a:lnTo>
                  <a:lnTo>
                    <a:pt x="2101" y="354"/>
                  </a:lnTo>
                  <a:lnTo>
                    <a:pt x="2101" y="348"/>
                  </a:lnTo>
                  <a:lnTo>
                    <a:pt x="2097" y="344"/>
                  </a:lnTo>
                  <a:lnTo>
                    <a:pt x="2095" y="339"/>
                  </a:lnTo>
                  <a:lnTo>
                    <a:pt x="2095" y="335"/>
                  </a:lnTo>
                  <a:lnTo>
                    <a:pt x="2093" y="331"/>
                  </a:lnTo>
                  <a:lnTo>
                    <a:pt x="2091" y="325"/>
                  </a:lnTo>
                  <a:lnTo>
                    <a:pt x="2089" y="321"/>
                  </a:lnTo>
                  <a:lnTo>
                    <a:pt x="2087" y="316"/>
                  </a:lnTo>
                  <a:lnTo>
                    <a:pt x="2084" y="312"/>
                  </a:lnTo>
                  <a:lnTo>
                    <a:pt x="2080" y="304"/>
                  </a:lnTo>
                  <a:lnTo>
                    <a:pt x="2076" y="297"/>
                  </a:lnTo>
                  <a:lnTo>
                    <a:pt x="2070" y="289"/>
                  </a:lnTo>
                  <a:lnTo>
                    <a:pt x="2065" y="282"/>
                  </a:lnTo>
                  <a:lnTo>
                    <a:pt x="2059" y="274"/>
                  </a:lnTo>
                  <a:lnTo>
                    <a:pt x="2055" y="268"/>
                  </a:lnTo>
                  <a:lnTo>
                    <a:pt x="2047" y="261"/>
                  </a:lnTo>
                  <a:lnTo>
                    <a:pt x="2042" y="255"/>
                  </a:lnTo>
                  <a:lnTo>
                    <a:pt x="2034" y="247"/>
                  </a:lnTo>
                  <a:lnTo>
                    <a:pt x="2028" y="242"/>
                  </a:lnTo>
                  <a:lnTo>
                    <a:pt x="2021" y="236"/>
                  </a:lnTo>
                  <a:lnTo>
                    <a:pt x="2013" y="230"/>
                  </a:lnTo>
                  <a:lnTo>
                    <a:pt x="2006" y="227"/>
                  </a:lnTo>
                  <a:lnTo>
                    <a:pt x="1996" y="221"/>
                  </a:lnTo>
                  <a:lnTo>
                    <a:pt x="1992" y="219"/>
                  </a:lnTo>
                  <a:lnTo>
                    <a:pt x="1989" y="217"/>
                  </a:lnTo>
                  <a:lnTo>
                    <a:pt x="1983" y="215"/>
                  </a:lnTo>
                  <a:lnTo>
                    <a:pt x="1979" y="213"/>
                  </a:lnTo>
                  <a:lnTo>
                    <a:pt x="1975" y="211"/>
                  </a:lnTo>
                  <a:lnTo>
                    <a:pt x="1971" y="209"/>
                  </a:lnTo>
                  <a:lnTo>
                    <a:pt x="1966" y="208"/>
                  </a:lnTo>
                  <a:lnTo>
                    <a:pt x="1962" y="208"/>
                  </a:lnTo>
                  <a:lnTo>
                    <a:pt x="1956" y="206"/>
                  </a:lnTo>
                  <a:lnTo>
                    <a:pt x="1952" y="204"/>
                  </a:lnTo>
                  <a:lnTo>
                    <a:pt x="1947" y="202"/>
                  </a:lnTo>
                  <a:lnTo>
                    <a:pt x="1943" y="202"/>
                  </a:lnTo>
                  <a:lnTo>
                    <a:pt x="1935" y="200"/>
                  </a:lnTo>
                  <a:lnTo>
                    <a:pt x="1931" y="200"/>
                  </a:lnTo>
                  <a:lnTo>
                    <a:pt x="1926" y="198"/>
                  </a:lnTo>
                  <a:lnTo>
                    <a:pt x="1922" y="198"/>
                  </a:lnTo>
                  <a:lnTo>
                    <a:pt x="1916" y="196"/>
                  </a:lnTo>
                  <a:lnTo>
                    <a:pt x="1911" y="196"/>
                  </a:lnTo>
                  <a:lnTo>
                    <a:pt x="1905" y="196"/>
                  </a:lnTo>
                  <a:lnTo>
                    <a:pt x="1899" y="196"/>
                  </a:lnTo>
                  <a:lnTo>
                    <a:pt x="1893" y="196"/>
                  </a:lnTo>
                  <a:lnTo>
                    <a:pt x="1888" y="196"/>
                  </a:lnTo>
                  <a:lnTo>
                    <a:pt x="1882" y="196"/>
                  </a:lnTo>
                  <a:lnTo>
                    <a:pt x="1876" y="196"/>
                  </a:lnTo>
                  <a:lnTo>
                    <a:pt x="1871" y="196"/>
                  </a:lnTo>
                  <a:lnTo>
                    <a:pt x="1863" y="196"/>
                  </a:lnTo>
                  <a:lnTo>
                    <a:pt x="1857" y="196"/>
                  </a:lnTo>
                  <a:lnTo>
                    <a:pt x="1852" y="196"/>
                  </a:lnTo>
                  <a:lnTo>
                    <a:pt x="1846" y="196"/>
                  </a:lnTo>
                  <a:lnTo>
                    <a:pt x="1840" y="196"/>
                  </a:lnTo>
                  <a:lnTo>
                    <a:pt x="1836" y="198"/>
                  </a:lnTo>
                  <a:lnTo>
                    <a:pt x="1831" y="200"/>
                  </a:lnTo>
                  <a:lnTo>
                    <a:pt x="1825" y="200"/>
                  </a:lnTo>
                  <a:lnTo>
                    <a:pt x="1819" y="202"/>
                  </a:lnTo>
                  <a:lnTo>
                    <a:pt x="1816" y="202"/>
                  </a:lnTo>
                  <a:lnTo>
                    <a:pt x="1810" y="204"/>
                  </a:lnTo>
                  <a:lnTo>
                    <a:pt x="1806" y="206"/>
                  </a:lnTo>
                  <a:lnTo>
                    <a:pt x="1800" y="208"/>
                  </a:lnTo>
                  <a:lnTo>
                    <a:pt x="1797" y="209"/>
                  </a:lnTo>
                  <a:lnTo>
                    <a:pt x="1791" y="211"/>
                  </a:lnTo>
                  <a:lnTo>
                    <a:pt x="1787" y="213"/>
                  </a:lnTo>
                  <a:lnTo>
                    <a:pt x="1781" y="215"/>
                  </a:lnTo>
                  <a:lnTo>
                    <a:pt x="1778" y="219"/>
                  </a:lnTo>
                  <a:lnTo>
                    <a:pt x="1774" y="221"/>
                  </a:lnTo>
                  <a:lnTo>
                    <a:pt x="1764" y="225"/>
                  </a:lnTo>
                  <a:lnTo>
                    <a:pt x="1757" y="230"/>
                  </a:lnTo>
                  <a:lnTo>
                    <a:pt x="1749" y="236"/>
                  </a:lnTo>
                  <a:lnTo>
                    <a:pt x="1743" y="242"/>
                  </a:lnTo>
                  <a:lnTo>
                    <a:pt x="1736" y="249"/>
                  </a:lnTo>
                  <a:lnTo>
                    <a:pt x="1730" y="255"/>
                  </a:lnTo>
                  <a:lnTo>
                    <a:pt x="1722" y="263"/>
                  </a:lnTo>
                  <a:lnTo>
                    <a:pt x="1717" y="268"/>
                  </a:lnTo>
                  <a:lnTo>
                    <a:pt x="1711" y="276"/>
                  </a:lnTo>
                  <a:lnTo>
                    <a:pt x="1705" y="283"/>
                  </a:lnTo>
                  <a:lnTo>
                    <a:pt x="1700" y="289"/>
                  </a:lnTo>
                  <a:lnTo>
                    <a:pt x="1696" y="297"/>
                  </a:lnTo>
                  <a:lnTo>
                    <a:pt x="1690" y="304"/>
                  </a:lnTo>
                  <a:lnTo>
                    <a:pt x="1688" y="312"/>
                  </a:lnTo>
                  <a:lnTo>
                    <a:pt x="1682" y="321"/>
                  </a:lnTo>
                  <a:lnTo>
                    <a:pt x="1681" y="329"/>
                  </a:lnTo>
                  <a:lnTo>
                    <a:pt x="1677" y="337"/>
                  </a:lnTo>
                  <a:lnTo>
                    <a:pt x="1675" y="344"/>
                  </a:lnTo>
                  <a:lnTo>
                    <a:pt x="1673" y="352"/>
                  </a:lnTo>
                  <a:lnTo>
                    <a:pt x="1669" y="359"/>
                  </a:lnTo>
                  <a:lnTo>
                    <a:pt x="1667" y="367"/>
                  </a:lnTo>
                  <a:lnTo>
                    <a:pt x="1667" y="375"/>
                  </a:lnTo>
                  <a:lnTo>
                    <a:pt x="1658" y="375"/>
                  </a:lnTo>
                  <a:lnTo>
                    <a:pt x="1646" y="375"/>
                  </a:lnTo>
                  <a:lnTo>
                    <a:pt x="1637" y="375"/>
                  </a:lnTo>
                  <a:lnTo>
                    <a:pt x="1625" y="375"/>
                  </a:lnTo>
                  <a:lnTo>
                    <a:pt x="1614" y="375"/>
                  </a:lnTo>
                  <a:lnTo>
                    <a:pt x="1603" y="375"/>
                  </a:lnTo>
                  <a:lnTo>
                    <a:pt x="1591" y="375"/>
                  </a:lnTo>
                  <a:lnTo>
                    <a:pt x="1580" y="375"/>
                  </a:lnTo>
                  <a:lnTo>
                    <a:pt x="1565" y="373"/>
                  </a:lnTo>
                  <a:lnTo>
                    <a:pt x="1553" y="373"/>
                  </a:lnTo>
                  <a:lnTo>
                    <a:pt x="1540" y="373"/>
                  </a:lnTo>
                  <a:lnTo>
                    <a:pt x="1528" y="373"/>
                  </a:lnTo>
                  <a:lnTo>
                    <a:pt x="1513" y="373"/>
                  </a:lnTo>
                  <a:lnTo>
                    <a:pt x="1500" y="373"/>
                  </a:lnTo>
                  <a:lnTo>
                    <a:pt x="1485" y="373"/>
                  </a:lnTo>
                  <a:lnTo>
                    <a:pt x="1473" y="373"/>
                  </a:lnTo>
                  <a:lnTo>
                    <a:pt x="1458" y="373"/>
                  </a:lnTo>
                  <a:lnTo>
                    <a:pt x="1443" y="373"/>
                  </a:lnTo>
                  <a:lnTo>
                    <a:pt x="1428" y="373"/>
                  </a:lnTo>
                  <a:lnTo>
                    <a:pt x="1412" y="373"/>
                  </a:lnTo>
                  <a:lnTo>
                    <a:pt x="1397" y="373"/>
                  </a:lnTo>
                  <a:lnTo>
                    <a:pt x="1382" y="373"/>
                  </a:lnTo>
                  <a:lnTo>
                    <a:pt x="1367" y="373"/>
                  </a:lnTo>
                  <a:lnTo>
                    <a:pt x="1352" y="373"/>
                  </a:lnTo>
                  <a:lnTo>
                    <a:pt x="1335" y="373"/>
                  </a:lnTo>
                  <a:lnTo>
                    <a:pt x="1319" y="373"/>
                  </a:lnTo>
                  <a:lnTo>
                    <a:pt x="1304" y="373"/>
                  </a:lnTo>
                  <a:lnTo>
                    <a:pt x="1289" y="373"/>
                  </a:lnTo>
                  <a:lnTo>
                    <a:pt x="1270" y="373"/>
                  </a:lnTo>
                  <a:lnTo>
                    <a:pt x="1255" y="373"/>
                  </a:lnTo>
                  <a:lnTo>
                    <a:pt x="1239" y="373"/>
                  </a:lnTo>
                  <a:lnTo>
                    <a:pt x="1224" y="373"/>
                  </a:lnTo>
                  <a:lnTo>
                    <a:pt x="1207" y="371"/>
                  </a:lnTo>
                  <a:lnTo>
                    <a:pt x="1190" y="371"/>
                  </a:lnTo>
                  <a:lnTo>
                    <a:pt x="1175" y="371"/>
                  </a:lnTo>
                  <a:lnTo>
                    <a:pt x="1160" y="371"/>
                  </a:lnTo>
                  <a:lnTo>
                    <a:pt x="1143" y="371"/>
                  </a:lnTo>
                  <a:lnTo>
                    <a:pt x="1125" y="371"/>
                  </a:lnTo>
                  <a:lnTo>
                    <a:pt x="1110" y="371"/>
                  </a:lnTo>
                  <a:lnTo>
                    <a:pt x="1095" y="371"/>
                  </a:lnTo>
                  <a:lnTo>
                    <a:pt x="1080" y="371"/>
                  </a:lnTo>
                  <a:lnTo>
                    <a:pt x="1065" y="371"/>
                  </a:lnTo>
                  <a:lnTo>
                    <a:pt x="1047" y="371"/>
                  </a:lnTo>
                  <a:lnTo>
                    <a:pt x="1034" y="371"/>
                  </a:lnTo>
                  <a:lnTo>
                    <a:pt x="1017" y="371"/>
                  </a:lnTo>
                  <a:lnTo>
                    <a:pt x="1004" y="371"/>
                  </a:lnTo>
                  <a:lnTo>
                    <a:pt x="989" y="371"/>
                  </a:lnTo>
                  <a:lnTo>
                    <a:pt x="975" y="371"/>
                  </a:lnTo>
                  <a:lnTo>
                    <a:pt x="960" y="371"/>
                  </a:lnTo>
                  <a:lnTo>
                    <a:pt x="947" y="371"/>
                  </a:lnTo>
                  <a:lnTo>
                    <a:pt x="933" y="371"/>
                  </a:lnTo>
                  <a:lnTo>
                    <a:pt x="920" y="371"/>
                  </a:lnTo>
                  <a:lnTo>
                    <a:pt x="905" y="371"/>
                  </a:lnTo>
                  <a:lnTo>
                    <a:pt x="892" y="371"/>
                  </a:lnTo>
                  <a:lnTo>
                    <a:pt x="880" y="371"/>
                  </a:lnTo>
                  <a:lnTo>
                    <a:pt x="869" y="371"/>
                  </a:lnTo>
                  <a:lnTo>
                    <a:pt x="857" y="371"/>
                  </a:lnTo>
                  <a:lnTo>
                    <a:pt x="844" y="371"/>
                  </a:lnTo>
                  <a:lnTo>
                    <a:pt x="833" y="371"/>
                  </a:lnTo>
                  <a:lnTo>
                    <a:pt x="823" y="371"/>
                  </a:lnTo>
                  <a:lnTo>
                    <a:pt x="812" y="371"/>
                  </a:lnTo>
                  <a:lnTo>
                    <a:pt x="802" y="371"/>
                  </a:lnTo>
                  <a:lnTo>
                    <a:pt x="793" y="371"/>
                  </a:lnTo>
                  <a:lnTo>
                    <a:pt x="785" y="371"/>
                  </a:lnTo>
                  <a:lnTo>
                    <a:pt x="783" y="363"/>
                  </a:lnTo>
                  <a:lnTo>
                    <a:pt x="781" y="356"/>
                  </a:lnTo>
                  <a:lnTo>
                    <a:pt x="779" y="348"/>
                  </a:lnTo>
                  <a:lnTo>
                    <a:pt x="778" y="340"/>
                  </a:lnTo>
                  <a:lnTo>
                    <a:pt x="774" y="335"/>
                  </a:lnTo>
                  <a:lnTo>
                    <a:pt x="772" y="327"/>
                  </a:lnTo>
                  <a:lnTo>
                    <a:pt x="768" y="320"/>
                  </a:lnTo>
                  <a:lnTo>
                    <a:pt x="764" y="312"/>
                  </a:lnTo>
                  <a:lnTo>
                    <a:pt x="760" y="306"/>
                  </a:lnTo>
                  <a:lnTo>
                    <a:pt x="755" y="299"/>
                  </a:lnTo>
                  <a:lnTo>
                    <a:pt x="751" y="293"/>
                  </a:lnTo>
                  <a:lnTo>
                    <a:pt x="745" y="287"/>
                  </a:lnTo>
                  <a:lnTo>
                    <a:pt x="740" y="280"/>
                  </a:lnTo>
                  <a:lnTo>
                    <a:pt x="734" y="274"/>
                  </a:lnTo>
                  <a:lnTo>
                    <a:pt x="728" y="268"/>
                  </a:lnTo>
                  <a:lnTo>
                    <a:pt x="722" y="264"/>
                  </a:lnTo>
                  <a:lnTo>
                    <a:pt x="715" y="259"/>
                  </a:lnTo>
                  <a:lnTo>
                    <a:pt x="707" y="255"/>
                  </a:lnTo>
                  <a:lnTo>
                    <a:pt x="701" y="249"/>
                  </a:lnTo>
                  <a:lnTo>
                    <a:pt x="692" y="245"/>
                  </a:lnTo>
                  <a:lnTo>
                    <a:pt x="686" y="242"/>
                  </a:lnTo>
                  <a:lnTo>
                    <a:pt x="682" y="240"/>
                  </a:lnTo>
                  <a:lnTo>
                    <a:pt x="679" y="238"/>
                  </a:lnTo>
                  <a:lnTo>
                    <a:pt x="673" y="236"/>
                  </a:lnTo>
                  <a:lnTo>
                    <a:pt x="669" y="234"/>
                  </a:lnTo>
                  <a:lnTo>
                    <a:pt x="665" y="232"/>
                  </a:lnTo>
                  <a:lnTo>
                    <a:pt x="660" y="230"/>
                  </a:lnTo>
                  <a:lnTo>
                    <a:pt x="656" y="230"/>
                  </a:lnTo>
                  <a:lnTo>
                    <a:pt x="650" y="228"/>
                  </a:lnTo>
                  <a:lnTo>
                    <a:pt x="644" y="227"/>
                  </a:lnTo>
                  <a:lnTo>
                    <a:pt x="639" y="225"/>
                  </a:lnTo>
                  <a:lnTo>
                    <a:pt x="635" y="225"/>
                  </a:lnTo>
                  <a:lnTo>
                    <a:pt x="629" y="223"/>
                  </a:lnTo>
                  <a:lnTo>
                    <a:pt x="624" y="223"/>
                  </a:lnTo>
                  <a:lnTo>
                    <a:pt x="618" y="221"/>
                  </a:lnTo>
                  <a:lnTo>
                    <a:pt x="612" y="221"/>
                  </a:lnTo>
                  <a:lnTo>
                    <a:pt x="606" y="219"/>
                  </a:lnTo>
                  <a:lnTo>
                    <a:pt x="601" y="219"/>
                  </a:lnTo>
                  <a:lnTo>
                    <a:pt x="595" y="219"/>
                  </a:lnTo>
                  <a:lnTo>
                    <a:pt x="589" y="219"/>
                  </a:lnTo>
                  <a:lnTo>
                    <a:pt x="584" y="219"/>
                  </a:lnTo>
                  <a:lnTo>
                    <a:pt x="578" y="219"/>
                  </a:lnTo>
                  <a:lnTo>
                    <a:pt x="572" y="219"/>
                  </a:lnTo>
                  <a:lnTo>
                    <a:pt x="567" y="219"/>
                  </a:lnTo>
                  <a:lnTo>
                    <a:pt x="559" y="219"/>
                  </a:lnTo>
                  <a:lnTo>
                    <a:pt x="553" y="219"/>
                  </a:lnTo>
                  <a:lnTo>
                    <a:pt x="546" y="219"/>
                  </a:lnTo>
                  <a:lnTo>
                    <a:pt x="540" y="219"/>
                  </a:lnTo>
                  <a:lnTo>
                    <a:pt x="532" y="219"/>
                  </a:lnTo>
                  <a:lnTo>
                    <a:pt x="527" y="219"/>
                  </a:lnTo>
                  <a:lnTo>
                    <a:pt x="521" y="219"/>
                  </a:lnTo>
                  <a:lnTo>
                    <a:pt x="515" y="221"/>
                  </a:lnTo>
                  <a:lnTo>
                    <a:pt x="509" y="221"/>
                  </a:lnTo>
                  <a:lnTo>
                    <a:pt x="504" y="223"/>
                  </a:lnTo>
                  <a:lnTo>
                    <a:pt x="498" y="223"/>
                  </a:lnTo>
                  <a:lnTo>
                    <a:pt x="492" y="225"/>
                  </a:lnTo>
                  <a:lnTo>
                    <a:pt x="487" y="227"/>
                  </a:lnTo>
                  <a:lnTo>
                    <a:pt x="481" y="228"/>
                  </a:lnTo>
                  <a:lnTo>
                    <a:pt x="475" y="228"/>
                  </a:lnTo>
                  <a:lnTo>
                    <a:pt x="471" y="232"/>
                  </a:lnTo>
                  <a:lnTo>
                    <a:pt x="466" y="232"/>
                  </a:lnTo>
                  <a:lnTo>
                    <a:pt x="460" y="234"/>
                  </a:lnTo>
                  <a:lnTo>
                    <a:pt x="456" y="236"/>
                  </a:lnTo>
                  <a:lnTo>
                    <a:pt x="451" y="238"/>
                  </a:lnTo>
                  <a:lnTo>
                    <a:pt x="447" y="240"/>
                  </a:lnTo>
                  <a:lnTo>
                    <a:pt x="441" y="242"/>
                  </a:lnTo>
                  <a:lnTo>
                    <a:pt x="437" y="245"/>
                  </a:lnTo>
                  <a:lnTo>
                    <a:pt x="432" y="247"/>
                  </a:lnTo>
                  <a:lnTo>
                    <a:pt x="428" y="249"/>
                  </a:lnTo>
                  <a:lnTo>
                    <a:pt x="422" y="251"/>
                  </a:lnTo>
                  <a:lnTo>
                    <a:pt x="418" y="255"/>
                  </a:lnTo>
                  <a:lnTo>
                    <a:pt x="414" y="257"/>
                  </a:lnTo>
                  <a:lnTo>
                    <a:pt x="407" y="263"/>
                  </a:lnTo>
                  <a:lnTo>
                    <a:pt x="399" y="268"/>
                  </a:lnTo>
                  <a:lnTo>
                    <a:pt x="392" y="272"/>
                  </a:lnTo>
                  <a:lnTo>
                    <a:pt x="384" y="280"/>
                  </a:lnTo>
                  <a:lnTo>
                    <a:pt x="376" y="285"/>
                  </a:lnTo>
                  <a:lnTo>
                    <a:pt x="371" y="291"/>
                  </a:lnTo>
                  <a:lnTo>
                    <a:pt x="365" y="299"/>
                  </a:lnTo>
                  <a:lnTo>
                    <a:pt x="359" y="304"/>
                  </a:lnTo>
                  <a:lnTo>
                    <a:pt x="356" y="312"/>
                  </a:lnTo>
                  <a:lnTo>
                    <a:pt x="352" y="320"/>
                  </a:lnTo>
                  <a:lnTo>
                    <a:pt x="346" y="325"/>
                  </a:lnTo>
                  <a:lnTo>
                    <a:pt x="344" y="333"/>
                  </a:lnTo>
                  <a:lnTo>
                    <a:pt x="340" y="340"/>
                  </a:lnTo>
                  <a:lnTo>
                    <a:pt x="336" y="348"/>
                  </a:lnTo>
                  <a:lnTo>
                    <a:pt x="335" y="354"/>
                  </a:lnTo>
                  <a:lnTo>
                    <a:pt x="331" y="361"/>
                  </a:lnTo>
                  <a:lnTo>
                    <a:pt x="331" y="371"/>
                  </a:lnTo>
                  <a:lnTo>
                    <a:pt x="331" y="378"/>
                  </a:lnTo>
                  <a:lnTo>
                    <a:pt x="321" y="378"/>
                  </a:lnTo>
                  <a:lnTo>
                    <a:pt x="316" y="378"/>
                  </a:lnTo>
                  <a:lnTo>
                    <a:pt x="308" y="378"/>
                  </a:lnTo>
                  <a:lnTo>
                    <a:pt x="302" y="378"/>
                  </a:lnTo>
                  <a:lnTo>
                    <a:pt x="295" y="378"/>
                  </a:lnTo>
                  <a:lnTo>
                    <a:pt x="291" y="378"/>
                  </a:lnTo>
                  <a:lnTo>
                    <a:pt x="283" y="378"/>
                  </a:lnTo>
                  <a:lnTo>
                    <a:pt x="278" y="378"/>
                  </a:lnTo>
                  <a:lnTo>
                    <a:pt x="272" y="378"/>
                  </a:lnTo>
                  <a:lnTo>
                    <a:pt x="266" y="378"/>
                  </a:lnTo>
                  <a:lnTo>
                    <a:pt x="262" y="378"/>
                  </a:lnTo>
                  <a:lnTo>
                    <a:pt x="257" y="378"/>
                  </a:lnTo>
                  <a:lnTo>
                    <a:pt x="251" y="378"/>
                  </a:lnTo>
                  <a:lnTo>
                    <a:pt x="245" y="378"/>
                  </a:lnTo>
                  <a:lnTo>
                    <a:pt x="241" y="378"/>
                  </a:lnTo>
                  <a:lnTo>
                    <a:pt x="238" y="378"/>
                  </a:lnTo>
                  <a:lnTo>
                    <a:pt x="232" y="378"/>
                  </a:lnTo>
                  <a:lnTo>
                    <a:pt x="228" y="378"/>
                  </a:lnTo>
                  <a:lnTo>
                    <a:pt x="224" y="378"/>
                  </a:lnTo>
                  <a:lnTo>
                    <a:pt x="221" y="378"/>
                  </a:lnTo>
                  <a:lnTo>
                    <a:pt x="213" y="378"/>
                  </a:lnTo>
                  <a:lnTo>
                    <a:pt x="205" y="378"/>
                  </a:lnTo>
                  <a:lnTo>
                    <a:pt x="198" y="378"/>
                  </a:lnTo>
                  <a:lnTo>
                    <a:pt x="190" y="380"/>
                  </a:lnTo>
                  <a:lnTo>
                    <a:pt x="183" y="380"/>
                  </a:lnTo>
                  <a:lnTo>
                    <a:pt x="177" y="380"/>
                  </a:lnTo>
                  <a:lnTo>
                    <a:pt x="171" y="380"/>
                  </a:lnTo>
                  <a:lnTo>
                    <a:pt x="163" y="380"/>
                  </a:lnTo>
                  <a:lnTo>
                    <a:pt x="156" y="380"/>
                  </a:lnTo>
                  <a:lnTo>
                    <a:pt x="150" y="380"/>
                  </a:lnTo>
                  <a:lnTo>
                    <a:pt x="143" y="380"/>
                  </a:lnTo>
                  <a:lnTo>
                    <a:pt x="135" y="380"/>
                  </a:lnTo>
                  <a:lnTo>
                    <a:pt x="127" y="380"/>
                  </a:lnTo>
                  <a:lnTo>
                    <a:pt x="122" y="382"/>
                  </a:lnTo>
                  <a:lnTo>
                    <a:pt x="116" y="382"/>
                  </a:lnTo>
                  <a:lnTo>
                    <a:pt x="112" y="382"/>
                  </a:lnTo>
                  <a:lnTo>
                    <a:pt x="106" y="382"/>
                  </a:lnTo>
                  <a:lnTo>
                    <a:pt x="103" y="382"/>
                  </a:lnTo>
                  <a:lnTo>
                    <a:pt x="99" y="382"/>
                  </a:lnTo>
                  <a:lnTo>
                    <a:pt x="93" y="382"/>
                  </a:lnTo>
                  <a:lnTo>
                    <a:pt x="89" y="382"/>
                  </a:lnTo>
                  <a:lnTo>
                    <a:pt x="86" y="382"/>
                  </a:lnTo>
                  <a:lnTo>
                    <a:pt x="80" y="382"/>
                  </a:lnTo>
                  <a:lnTo>
                    <a:pt x="74" y="382"/>
                  </a:lnTo>
                  <a:lnTo>
                    <a:pt x="68" y="382"/>
                  </a:lnTo>
                  <a:lnTo>
                    <a:pt x="65" y="382"/>
                  </a:lnTo>
                  <a:lnTo>
                    <a:pt x="59" y="382"/>
                  </a:lnTo>
                  <a:lnTo>
                    <a:pt x="53" y="382"/>
                  </a:lnTo>
                  <a:lnTo>
                    <a:pt x="48" y="382"/>
                  </a:lnTo>
                  <a:lnTo>
                    <a:pt x="42" y="382"/>
                  </a:lnTo>
                  <a:lnTo>
                    <a:pt x="36" y="380"/>
                  </a:lnTo>
                  <a:lnTo>
                    <a:pt x="32" y="378"/>
                  </a:lnTo>
                  <a:lnTo>
                    <a:pt x="27" y="375"/>
                  </a:lnTo>
                  <a:lnTo>
                    <a:pt x="23" y="373"/>
                  </a:lnTo>
                  <a:lnTo>
                    <a:pt x="19" y="367"/>
                  </a:lnTo>
                  <a:lnTo>
                    <a:pt x="15" y="363"/>
                  </a:lnTo>
                  <a:lnTo>
                    <a:pt x="11" y="358"/>
                  </a:lnTo>
                  <a:lnTo>
                    <a:pt x="10" y="352"/>
                  </a:lnTo>
                  <a:lnTo>
                    <a:pt x="6" y="344"/>
                  </a:lnTo>
                  <a:lnTo>
                    <a:pt x="4" y="335"/>
                  </a:lnTo>
                  <a:lnTo>
                    <a:pt x="2" y="327"/>
                  </a:lnTo>
                  <a:lnTo>
                    <a:pt x="2" y="320"/>
                  </a:lnTo>
                  <a:lnTo>
                    <a:pt x="2" y="314"/>
                  </a:lnTo>
                  <a:lnTo>
                    <a:pt x="0" y="308"/>
                  </a:lnTo>
                  <a:lnTo>
                    <a:pt x="0" y="304"/>
                  </a:lnTo>
                  <a:lnTo>
                    <a:pt x="0" y="301"/>
                  </a:lnTo>
                  <a:lnTo>
                    <a:pt x="0" y="295"/>
                  </a:lnTo>
                  <a:lnTo>
                    <a:pt x="0" y="291"/>
                  </a:lnTo>
                  <a:lnTo>
                    <a:pt x="0" y="285"/>
                  </a:lnTo>
                  <a:lnTo>
                    <a:pt x="2" y="282"/>
                  </a:lnTo>
                  <a:lnTo>
                    <a:pt x="2" y="276"/>
                  </a:lnTo>
                  <a:lnTo>
                    <a:pt x="2" y="272"/>
                  </a:lnTo>
                  <a:lnTo>
                    <a:pt x="2" y="266"/>
                  </a:lnTo>
                  <a:lnTo>
                    <a:pt x="4" y="263"/>
                  </a:lnTo>
                  <a:lnTo>
                    <a:pt x="4" y="257"/>
                  </a:lnTo>
                  <a:lnTo>
                    <a:pt x="6" y="253"/>
                  </a:lnTo>
                  <a:lnTo>
                    <a:pt x="6" y="247"/>
                  </a:lnTo>
                  <a:lnTo>
                    <a:pt x="10" y="242"/>
                  </a:lnTo>
                  <a:lnTo>
                    <a:pt x="10" y="238"/>
                  </a:lnTo>
                  <a:lnTo>
                    <a:pt x="11" y="232"/>
                  </a:lnTo>
                  <a:lnTo>
                    <a:pt x="13" y="228"/>
                  </a:lnTo>
                  <a:lnTo>
                    <a:pt x="15" y="223"/>
                  </a:lnTo>
                  <a:lnTo>
                    <a:pt x="21" y="215"/>
                  </a:lnTo>
                  <a:lnTo>
                    <a:pt x="27" y="208"/>
                  </a:lnTo>
                  <a:lnTo>
                    <a:pt x="32" y="198"/>
                  </a:lnTo>
                  <a:lnTo>
                    <a:pt x="40" y="190"/>
                  </a:lnTo>
                  <a:lnTo>
                    <a:pt x="44" y="187"/>
                  </a:lnTo>
                  <a:lnTo>
                    <a:pt x="48" y="183"/>
                  </a:lnTo>
                  <a:lnTo>
                    <a:pt x="53" y="179"/>
                  </a:lnTo>
                  <a:lnTo>
                    <a:pt x="57" y="177"/>
                  </a:lnTo>
                  <a:lnTo>
                    <a:pt x="63" y="175"/>
                  </a:lnTo>
                  <a:lnTo>
                    <a:pt x="67" y="170"/>
                  </a:lnTo>
                  <a:lnTo>
                    <a:pt x="72" y="168"/>
                  </a:lnTo>
                  <a:lnTo>
                    <a:pt x="76" y="166"/>
                  </a:lnTo>
                  <a:lnTo>
                    <a:pt x="82" y="164"/>
                  </a:lnTo>
                  <a:lnTo>
                    <a:pt x="89" y="160"/>
                  </a:lnTo>
                  <a:lnTo>
                    <a:pt x="95" y="158"/>
                  </a:lnTo>
                  <a:lnTo>
                    <a:pt x="101" y="158"/>
                  </a:lnTo>
                  <a:lnTo>
                    <a:pt x="95" y="162"/>
                  </a:lnTo>
                  <a:lnTo>
                    <a:pt x="91" y="166"/>
                  </a:lnTo>
                  <a:lnTo>
                    <a:pt x="87" y="170"/>
                  </a:lnTo>
                  <a:lnTo>
                    <a:pt x="84" y="175"/>
                  </a:lnTo>
                  <a:lnTo>
                    <a:pt x="78" y="183"/>
                  </a:lnTo>
                  <a:lnTo>
                    <a:pt x="76" y="190"/>
                  </a:lnTo>
                  <a:lnTo>
                    <a:pt x="72" y="196"/>
                  </a:lnTo>
                  <a:lnTo>
                    <a:pt x="72" y="204"/>
                  </a:lnTo>
                  <a:lnTo>
                    <a:pt x="72" y="209"/>
                  </a:lnTo>
                  <a:lnTo>
                    <a:pt x="76" y="215"/>
                  </a:lnTo>
                  <a:lnTo>
                    <a:pt x="80" y="219"/>
                  </a:lnTo>
                  <a:lnTo>
                    <a:pt x="84" y="225"/>
                  </a:lnTo>
                  <a:lnTo>
                    <a:pt x="89" y="228"/>
                  </a:lnTo>
                  <a:lnTo>
                    <a:pt x="95" y="234"/>
                  </a:lnTo>
                  <a:lnTo>
                    <a:pt x="103" y="238"/>
                  </a:lnTo>
                  <a:lnTo>
                    <a:pt x="110" y="242"/>
                  </a:lnTo>
                  <a:lnTo>
                    <a:pt x="116" y="244"/>
                  </a:lnTo>
                  <a:lnTo>
                    <a:pt x="120" y="245"/>
                  </a:lnTo>
                  <a:lnTo>
                    <a:pt x="124" y="249"/>
                  </a:lnTo>
                  <a:lnTo>
                    <a:pt x="129" y="251"/>
                  </a:lnTo>
                  <a:lnTo>
                    <a:pt x="133" y="251"/>
                  </a:lnTo>
                  <a:lnTo>
                    <a:pt x="139" y="251"/>
                  </a:lnTo>
                  <a:lnTo>
                    <a:pt x="143" y="251"/>
                  </a:lnTo>
                  <a:lnTo>
                    <a:pt x="148" y="251"/>
                  </a:lnTo>
                  <a:lnTo>
                    <a:pt x="152" y="249"/>
                  </a:lnTo>
                  <a:lnTo>
                    <a:pt x="156" y="249"/>
                  </a:lnTo>
                  <a:lnTo>
                    <a:pt x="162" y="249"/>
                  </a:lnTo>
                  <a:lnTo>
                    <a:pt x="165" y="249"/>
                  </a:lnTo>
                  <a:lnTo>
                    <a:pt x="173" y="247"/>
                  </a:lnTo>
                  <a:lnTo>
                    <a:pt x="181" y="245"/>
                  </a:lnTo>
                  <a:lnTo>
                    <a:pt x="190" y="245"/>
                  </a:lnTo>
                  <a:lnTo>
                    <a:pt x="198" y="245"/>
                  </a:lnTo>
                  <a:lnTo>
                    <a:pt x="203" y="242"/>
                  </a:lnTo>
                  <a:lnTo>
                    <a:pt x="211" y="240"/>
                  </a:lnTo>
                  <a:lnTo>
                    <a:pt x="217" y="238"/>
                  </a:lnTo>
                  <a:lnTo>
                    <a:pt x="224" y="236"/>
                  </a:lnTo>
                  <a:lnTo>
                    <a:pt x="228" y="234"/>
                  </a:lnTo>
                  <a:lnTo>
                    <a:pt x="234" y="232"/>
                  </a:lnTo>
                  <a:lnTo>
                    <a:pt x="238" y="230"/>
                  </a:lnTo>
                  <a:lnTo>
                    <a:pt x="243" y="228"/>
                  </a:lnTo>
                  <a:lnTo>
                    <a:pt x="251" y="221"/>
                  </a:lnTo>
                  <a:lnTo>
                    <a:pt x="259" y="215"/>
                  </a:lnTo>
                  <a:lnTo>
                    <a:pt x="264" y="206"/>
                  </a:lnTo>
                  <a:lnTo>
                    <a:pt x="268" y="200"/>
                  </a:lnTo>
                  <a:lnTo>
                    <a:pt x="268" y="194"/>
                  </a:lnTo>
                  <a:lnTo>
                    <a:pt x="268" y="190"/>
                  </a:lnTo>
                  <a:lnTo>
                    <a:pt x="268" y="185"/>
                  </a:lnTo>
                  <a:lnTo>
                    <a:pt x="268" y="181"/>
                  </a:lnTo>
                  <a:lnTo>
                    <a:pt x="268" y="175"/>
                  </a:lnTo>
                  <a:lnTo>
                    <a:pt x="268" y="170"/>
                  </a:lnTo>
                  <a:lnTo>
                    <a:pt x="266" y="164"/>
                  </a:lnTo>
                  <a:lnTo>
                    <a:pt x="266" y="160"/>
                  </a:lnTo>
                  <a:lnTo>
                    <a:pt x="264" y="154"/>
                  </a:lnTo>
                  <a:lnTo>
                    <a:pt x="260" y="151"/>
                  </a:lnTo>
                  <a:lnTo>
                    <a:pt x="255" y="147"/>
                  </a:lnTo>
                  <a:lnTo>
                    <a:pt x="251" y="143"/>
                  </a:lnTo>
                  <a:lnTo>
                    <a:pt x="245" y="143"/>
                  </a:lnTo>
                  <a:lnTo>
                    <a:pt x="241" y="141"/>
                  </a:lnTo>
                  <a:lnTo>
                    <a:pt x="238" y="139"/>
                  </a:lnTo>
                  <a:lnTo>
                    <a:pt x="234" y="139"/>
                  </a:lnTo>
                  <a:lnTo>
                    <a:pt x="228" y="137"/>
                  </a:lnTo>
                  <a:lnTo>
                    <a:pt x="224" y="137"/>
                  </a:lnTo>
                  <a:lnTo>
                    <a:pt x="219" y="135"/>
                  </a:lnTo>
                  <a:lnTo>
                    <a:pt x="215" y="135"/>
                  </a:lnTo>
                  <a:lnTo>
                    <a:pt x="211" y="133"/>
                  </a:lnTo>
                  <a:lnTo>
                    <a:pt x="205" y="133"/>
                  </a:lnTo>
                  <a:lnTo>
                    <a:pt x="200" y="133"/>
                  </a:lnTo>
                  <a:lnTo>
                    <a:pt x="196" y="133"/>
                  </a:lnTo>
                  <a:lnTo>
                    <a:pt x="190" y="132"/>
                  </a:lnTo>
                  <a:lnTo>
                    <a:pt x="184" y="130"/>
                  </a:lnTo>
                  <a:lnTo>
                    <a:pt x="179" y="130"/>
                  </a:lnTo>
                  <a:lnTo>
                    <a:pt x="175" y="130"/>
                  </a:lnTo>
                  <a:lnTo>
                    <a:pt x="171" y="128"/>
                  </a:lnTo>
                  <a:lnTo>
                    <a:pt x="165" y="128"/>
                  </a:lnTo>
                  <a:lnTo>
                    <a:pt x="162" y="126"/>
                  </a:lnTo>
                  <a:lnTo>
                    <a:pt x="158" y="126"/>
                  </a:lnTo>
                  <a:lnTo>
                    <a:pt x="150" y="122"/>
                  </a:lnTo>
                  <a:lnTo>
                    <a:pt x="144" y="120"/>
                  </a:lnTo>
                  <a:lnTo>
                    <a:pt x="146" y="116"/>
                  </a:lnTo>
                  <a:lnTo>
                    <a:pt x="150" y="111"/>
                  </a:lnTo>
                  <a:lnTo>
                    <a:pt x="154" y="107"/>
                  </a:lnTo>
                  <a:lnTo>
                    <a:pt x="158" y="103"/>
                  </a:lnTo>
                  <a:lnTo>
                    <a:pt x="162" y="97"/>
                  </a:lnTo>
                  <a:lnTo>
                    <a:pt x="165" y="94"/>
                  </a:lnTo>
                  <a:lnTo>
                    <a:pt x="171" y="90"/>
                  </a:lnTo>
                  <a:lnTo>
                    <a:pt x="175" y="88"/>
                  </a:lnTo>
                  <a:lnTo>
                    <a:pt x="179" y="84"/>
                  </a:lnTo>
                  <a:lnTo>
                    <a:pt x="184" y="80"/>
                  </a:lnTo>
                  <a:lnTo>
                    <a:pt x="190" y="76"/>
                  </a:lnTo>
                  <a:lnTo>
                    <a:pt x="196" y="75"/>
                  </a:lnTo>
                  <a:lnTo>
                    <a:pt x="200" y="71"/>
                  </a:lnTo>
                  <a:lnTo>
                    <a:pt x="207" y="67"/>
                  </a:lnTo>
                  <a:lnTo>
                    <a:pt x="211" y="65"/>
                  </a:lnTo>
                  <a:lnTo>
                    <a:pt x="219" y="63"/>
                  </a:lnTo>
                  <a:lnTo>
                    <a:pt x="222" y="59"/>
                  </a:lnTo>
                  <a:lnTo>
                    <a:pt x="228" y="57"/>
                  </a:lnTo>
                  <a:lnTo>
                    <a:pt x="234" y="54"/>
                  </a:lnTo>
                  <a:lnTo>
                    <a:pt x="241" y="52"/>
                  </a:lnTo>
                  <a:lnTo>
                    <a:pt x="245" y="50"/>
                  </a:lnTo>
                  <a:lnTo>
                    <a:pt x="253" y="48"/>
                  </a:lnTo>
                  <a:lnTo>
                    <a:pt x="259" y="46"/>
                  </a:lnTo>
                  <a:lnTo>
                    <a:pt x="266" y="44"/>
                  </a:lnTo>
                  <a:lnTo>
                    <a:pt x="274" y="40"/>
                  </a:lnTo>
                  <a:lnTo>
                    <a:pt x="279" y="38"/>
                  </a:lnTo>
                  <a:lnTo>
                    <a:pt x="287" y="37"/>
                  </a:lnTo>
                  <a:lnTo>
                    <a:pt x="293" y="37"/>
                  </a:lnTo>
                  <a:lnTo>
                    <a:pt x="300" y="35"/>
                  </a:lnTo>
                  <a:lnTo>
                    <a:pt x="308" y="33"/>
                  </a:lnTo>
                  <a:lnTo>
                    <a:pt x="314" y="31"/>
                  </a:lnTo>
                  <a:lnTo>
                    <a:pt x="321" y="31"/>
                  </a:lnTo>
                  <a:lnTo>
                    <a:pt x="327" y="27"/>
                  </a:lnTo>
                  <a:lnTo>
                    <a:pt x="336" y="27"/>
                  </a:lnTo>
                  <a:lnTo>
                    <a:pt x="342" y="23"/>
                  </a:lnTo>
                  <a:lnTo>
                    <a:pt x="350" y="23"/>
                  </a:lnTo>
                  <a:lnTo>
                    <a:pt x="357" y="21"/>
                  </a:lnTo>
                  <a:lnTo>
                    <a:pt x="363" y="21"/>
                  </a:lnTo>
                  <a:lnTo>
                    <a:pt x="371" y="19"/>
                  </a:lnTo>
                  <a:lnTo>
                    <a:pt x="378" y="18"/>
                  </a:lnTo>
                  <a:lnTo>
                    <a:pt x="386" y="18"/>
                  </a:lnTo>
                  <a:lnTo>
                    <a:pt x="394" y="16"/>
                  </a:lnTo>
                  <a:lnTo>
                    <a:pt x="399" y="14"/>
                  </a:lnTo>
                  <a:lnTo>
                    <a:pt x="407" y="14"/>
                  </a:lnTo>
                  <a:lnTo>
                    <a:pt x="414" y="14"/>
                  </a:lnTo>
                  <a:lnTo>
                    <a:pt x="422" y="12"/>
                  </a:lnTo>
                  <a:lnTo>
                    <a:pt x="430" y="12"/>
                  </a:lnTo>
                  <a:lnTo>
                    <a:pt x="437" y="12"/>
                  </a:lnTo>
                  <a:lnTo>
                    <a:pt x="445" y="10"/>
                  </a:lnTo>
                  <a:lnTo>
                    <a:pt x="451" y="10"/>
                  </a:lnTo>
                  <a:lnTo>
                    <a:pt x="458" y="8"/>
                  </a:lnTo>
                  <a:lnTo>
                    <a:pt x="466" y="8"/>
                  </a:lnTo>
                  <a:lnTo>
                    <a:pt x="473" y="8"/>
                  </a:lnTo>
                  <a:lnTo>
                    <a:pt x="481" y="6"/>
                  </a:lnTo>
                  <a:lnTo>
                    <a:pt x="487" y="6"/>
                  </a:lnTo>
                  <a:lnTo>
                    <a:pt x="494" y="6"/>
                  </a:lnTo>
                  <a:lnTo>
                    <a:pt x="500" y="4"/>
                  </a:lnTo>
                  <a:lnTo>
                    <a:pt x="508" y="4"/>
                  </a:lnTo>
                  <a:lnTo>
                    <a:pt x="515" y="4"/>
                  </a:lnTo>
                  <a:lnTo>
                    <a:pt x="523" y="4"/>
                  </a:lnTo>
                  <a:lnTo>
                    <a:pt x="528" y="4"/>
                  </a:lnTo>
                  <a:lnTo>
                    <a:pt x="536" y="2"/>
                  </a:lnTo>
                  <a:lnTo>
                    <a:pt x="542" y="2"/>
                  </a:lnTo>
                  <a:lnTo>
                    <a:pt x="549" y="2"/>
                  </a:lnTo>
                  <a:lnTo>
                    <a:pt x="553" y="2"/>
                  </a:lnTo>
                  <a:lnTo>
                    <a:pt x="561" y="0"/>
                  </a:lnTo>
                  <a:lnTo>
                    <a:pt x="568" y="0"/>
                  </a:lnTo>
                  <a:lnTo>
                    <a:pt x="578" y="0"/>
                  </a:lnTo>
                  <a:lnTo>
                    <a:pt x="589" y="0"/>
                  </a:lnTo>
                  <a:lnTo>
                    <a:pt x="601" y="0"/>
                  </a:lnTo>
                  <a:lnTo>
                    <a:pt x="614" y="0"/>
                  </a:lnTo>
                  <a:lnTo>
                    <a:pt x="631" y="0"/>
                  </a:lnTo>
                  <a:lnTo>
                    <a:pt x="646" y="0"/>
                  </a:lnTo>
                  <a:lnTo>
                    <a:pt x="663" y="0"/>
                  </a:lnTo>
                  <a:lnTo>
                    <a:pt x="681" y="0"/>
                  </a:lnTo>
                  <a:lnTo>
                    <a:pt x="701" y="0"/>
                  </a:lnTo>
                  <a:lnTo>
                    <a:pt x="722" y="0"/>
                  </a:lnTo>
                  <a:lnTo>
                    <a:pt x="743" y="0"/>
                  </a:lnTo>
                  <a:lnTo>
                    <a:pt x="766" y="0"/>
                  </a:lnTo>
                  <a:lnTo>
                    <a:pt x="791" y="0"/>
                  </a:lnTo>
                  <a:lnTo>
                    <a:pt x="814" y="0"/>
                  </a:lnTo>
                  <a:lnTo>
                    <a:pt x="838" y="0"/>
                  </a:lnTo>
                  <a:lnTo>
                    <a:pt x="863" y="0"/>
                  </a:lnTo>
                  <a:lnTo>
                    <a:pt x="890" y="0"/>
                  </a:lnTo>
                  <a:lnTo>
                    <a:pt x="916" y="0"/>
                  </a:lnTo>
                  <a:lnTo>
                    <a:pt x="945" y="0"/>
                  </a:lnTo>
                  <a:lnTo>
                    <a:pt x="971" y="0"/>
                  </a:lnTo>
                  <a:lnTo>
                    <a:pt x="1002" y="0"/>
                  </a:lnTo>
                  <a:lnTo>
                    <a:pt x="1030" y="0"/>
                  </a:lnTo>
                  <a:lnTo>
                    <a:pt x="1057" y="0"/>
                  </a:lnTo>
                  <a:lnTo>
                    <a:pt x="1087" y="0"/>
                  </a:lnTo>
                  <a:lnTo>
                    <a:pt x="1118" y="2"/>
                  </a:lnTo>
                  <a:lnTo>
                    <a:pt x="1146" y="2"/>
                  </a:lnTo>
                  <a:lnTo>
                    <a:pt x="1177" y="2"/>
                  </a:lnTo>
                  <a:lnTo>
                    <a:pt x="1205" y="2"/>
                  </a:lnTo>
                  <a:lnTo>
                    <a:pt x="1236" y="4"/>
                  </a:lnTo>
                  <a:lnTo>
                    <a:pt x="1266" y="4"/>
                  </a:lnTo>
                  <a:lnTo>
                    <a:pt x="1295" y="4"/>
                  </a:lnTo>
                  <a:lnTo>
                    <a:pt x="1325" y="4"/>
                  </a:lnTo>
                  <a:lnTo>
                    <a:pt x="1354" y="4"/>
                  </a:lnTo>
                  <a:lnTo>
                    <a:pt x="1382" y="4"/>
                  </a:lnTo>
                  <a:lnTo>
                    <a:pt x="1411" y="4"/>
                  </a:lnTo>
                  <a:lnTo>
                    <a:pt x="1439" y="4"/>
                  </a:lnTo>
                  <a:lnTo>
                    <a:pt x="1466" y="6"/>
                  </a:lnTo>
                  <a:lnTo>
                    <a:pt x="1492" y="6"/>
                  </a:lnTo>
                  <a:lnTo>
                    <a:pt x="1521" y="6"/>
                  </a:lnTo>
                  <a:lnTo>
                    <a:pt x="1546" y="6"/>
                  </a:lnTo>
                  <a:lnTo>
                    <a:pt x="1570" y="6"/>
                  </a:lnTo>
                  <a:lnTo>
                    <a:pt x="1597" y="6"/>
                  </a:lnTo>
                  <a:lnTo>
                    <a:pt x="1620" y="8"/>
                  </a:lnTo>
                  <a:lnTo>
                    <a:pt x="1643" y="8"/>
                  </a:lnTo>
                  <a:lnTo>
                    <a:pt x="1667" y="8"/>
                  </a:lnTo>
                  <a:lnTo>
                    <a:pt x="1686" y="8"/>
                  </a:lnTo>
                  <a:lnTo>
                    <a:pt x="1707" y="8"/>
                  </a:lnTo>
                  <a:lnTo>
                    <a:pt x="1726" y="8"/>
                  </a:lnTo>
                  <a:lnTo>
                    <a:pt x="1745" y="8"/>
                  </a:lnTo>
                  <a:lnTo>
                    <a:pt x="1760" y="8"/>
                  </a:lnTo>
                  <a:lnTo>
                    <a:pt x="1778" y="8"/>
                  </a:lnTo>
                  <a:lnTo>
                    <a:pt x="1793" y="8"/>
                  </a:lnTo>
                  <a:lnTo>
                    <a:pt x="1806" y="10"/>
                  </a:lnTo>
                  <a:lnTo>
                    <a:pt x="1817" y="10"/>
                  </a:lnTo>
                  <a:lnTo>
                    <a:pt x="1829" y="10"/>
                  </a:lnTo>
                  <a:lnTo>
                    <a:pt x="1836" y="10"/>
                  </a:lnTo>
                  <a:lnTo>
                    <a:pt x="1846" y="10"/>
                  </a:lnTo>
                  <a:lnTo>
                    <a:pt x="1850" y="10"/>
                  </a:lnTo>
                  <a:lnTo>
                    <a:pt x="1855" y="10"/>
                  </a:lnTo>
                  <a:lnTo>
                    <a:pt x="1857" y="10"/>
                  </a:lnTo>
                  <a:lnTo>
                    <a:pt x="1859" y="10"/>
                  </a:lnTo>
                  <a:lnTo>
                    <a:pt x="1871" y="10"/>
                  </a:lnTo>
                  <a:lnTo>
                    <a:pt x="1882" y="10"/>
                  </a:lnTo>
                  <a:lnTo>
                    <a:pt x="1895" y="10"/>
                  </a:lnTo>
                  <a:lnTo>
                    <a:pt x="1907" y="10"/>
                  </a:lnTo>
                  <a:lnTo>
                    <a:pt x="1916" y="10"/>
                  </a:lnTo>
                  <a:lnTo>
                    <a:pt x="1928" y="12"/>
                  </a:lnTo>
                  <a:lnTo>
                    <a:pt x="1939" y="12"/>
                  </a:lnTo>
                  <a:lnTo>
                    <a:pt x="1952" y="14"/>
                  </a:lnTo>
                  <a:lnTo>
                    <a:pt x="1962" y="14"/>
                  </a:lnTo>
                  <a:lnTo>
                    <a:pt x="1971" y="14"/>
                  </a:lnTo>
                  <a:lnTo>
                    <a:pt x="1983" y="16"/>
                  </a:lnTo>
                  <a:lnTo>
                    <a:pt x="1992" y="18"/>
                  </a:lnTo>
                  <a:lnTo>
                    <a:pt x="2002" y="18"/>
                  </a:lnTo>
                  <a:lnTo>
                    <a:pt x="2013" y="19"/>
                  </a:lnTo>
                  <a:lnTo>
                    <a:pt x="2023" y="19"/>
                  </a:lnTo>
                  <a:lnTo>
                    <a:pt x="2032" y="23"/>
                  </a:lnTo>
                  <a:lnTo>
                    <a:pt x="2042" y="23"/>
                  </a:lnTo>
                  <a:lnTo>
                    <a:pt x="2051" y="25"/>
                  </a:lnTo>
                  <a:lnTo>
                    <a:pt x="2059" y="27"/>
                  </a:lnTo>
                  <a:lnTo>
                    <a:pt x="2068" y="29"/>
                  </a:lnTo>
                  <a:lnTo>
                    <a:pt x="2078" y="33"/>
                  </a:lnTo>
                  <a:lnTo>
                    <a:pt x="2087" y="35"/>
                  </a:lnTo>
                  <a:lnTo>
                    <a:pt x="2095" y="37"/>
                  </a:lnTo>
                  <a:lnTo>
                    <a:pt x="2104" y="38"/>
                  </a:lnTo>
                  <a:lnTo>
                    <a:pt x="2110" y="40"/>
                  </a:lnTo>
                  <a:lnTo>
                    <a:pt x="2118" y="44"/>
                  </a:lnTo>
                  <a:lnTo>
                    <a:pt x="2127" y="46"/>
                  </a:lnTo>
                  <a:lnTo>
                    <a:pt x="2135" y="50"/>
                  </a:lnTo>
                  <a:lnTo>
                    <a:pt x="2141" y="52"/>
                  </a:lnTo>
                  <a:lnTo>
                    <a:pt x="2148" y="54"/>
                  </a:lnTo>
                  <a:lnTo>
                    <a:pt x="2156" y="57"/>
                  </a:lnTo>
                  <a:lnTo>
                    <a:pt x="2163" y="61"/>
                  </a:lnTo>
                  <a:lnTo>
                    <a:pt x="2171" y="63"/>
                  </a:lnTo>
                  <a:lnTo>
                    <a:pt x="2177" y="67"/>
                  </a:lnTo>
                  <a:lnTo>
                    <a:pt x="2182" y="71"/>
                  </a:lnTo>
                  <a:lnTo>
                    <a:pt x="2188" y="75"/>
                  </a:lnTo>
                  <a:lnTo>
                    <a:pt x="2194" y="76"/>
                  </a:lnTo>
                  <a:lnTo>
                    <a:pt x="2201" y="80"/>
                  </a:lnTo>
                  <a:lnTo>
                    <a:pt x="2205" y="84"/>
                  </a:lnTo>
                  <a:lnTo>
                    <a:pt x="2213" y="90"/>
                  </a:lnTo>
                  <a:lnTo>
                    <a:pt x="2217" y="94"/>
                  </a:lnTo>
                  <a:lnTo>
                    <a:pt x="2220" y="97"/>
                  </a:lnTo>
                  <a:lnTo>
                    <a:pt x="2226" y="101"/>
                  </a:lnTo>
                  <a:lnTo>
                    <a:pt x="2232" y="107"/>
                  </a:lnTo>
                  <a:lnTo>
                    <a:pt x="2236" y="111"/>
                  </a:lnTo>
                  <a:lnTo>
                    <a:pt x="2241" y="116"/>
                  </a:lnTo>
                  <a:lnTo>
                    <a:pt x="2245" y="120"/>
                  </a:lnTo>
                  <a:lnTo>
                    <a:pt x="2251" y="126"/>
                  </a:lnTo>
                  <a:lnTo>
                    <a:pt x="2253" y="130"/>
                  </a:lnTo>
                  <a:lnTo>
                    <a:pt x="2257" y="133"/>
                  </a:lnTo>
                  <a:lnTo>
                    <a:pt x="2260" y="139"/>
                  </a:lnTo>
                  <a:lnTo>
                    <a:pt x="2264" y="143"/>
                  </a:lnTo>
                  <a:lnTo>
                    <a:pt x="2268" y="149"/>
                  </a:lnTo>
                  <a:lnTo>
                    <a:pt x="2272" y="154"/>
                  </a:lnTo>
                  <a:lnTo>
                    <a:pt x="2274" y="160"/>
                  </a:lnTo>
                  <a:lnTo>
                    <a:pt x="2277" y="166"/>
                  </a:lnTo>
                  <a:lnTo>
                    <a:pt x="2279" y="170"/>
                  </a:lnTo>
                  <a:lnTo>
                    <a:pt x="2281" y="177"/>
                  </a:lnTo>
                  <a:lnTo>
                    <a:pt x="2285" y="183"/>
                  </a:lnTo>
                  <a:lnTo>
                    <a:pt x="2287" y="189"/>
                  </a:lnTo>
                  <a:lnTo>
                    <a:pt x="2289" y="194"/>
                  </a:lnTo>
                  <a:lnTo>
                    <a:pt x="2291" y="200"/>
                  </a:lnTo>
                  <a:lnTo>
                    <a:pt x="2291" y="206"/>
                  </a:lnTo>
                  <a:lnTo>
                    <a:pt x="2295" y="213"/>
                  </a:lnTo>
                  <a:lnTo>
                    <a:pt x="2295" y="221"/>
                  </a:lnTo>
                  <a:lnTo>
                    <a:pt x="2296" y="228"/>
                  </a:lnTo>
                  <a:lnTo>
                    <a:pt x="2296" y="234"/>
                  </a:lnTo>
                  <a:lnTo>
                    <a:pt x="2298" y="242"/>
                  </a:lnTo>
                  <a:lnTo>
                    <a:pt x="2298" y="249"/>
                  </a:lnTo>
                  <a:lnTo>
                    <a:pt x="2300" y="255"/>
                  </a:lnTo>
                  <a:lnTo>
                    <a:pt x="2300" y="261"/>
                  </a:lnTo>
                  <a:lnTo>
                    <a:pt x="2302" y="268"/>
                  </a:lnTo>
                  <a:lnTo>
                    <a:pt x="2302" y="272"/>
                  </a:lnTo>
                  <a:lnTo>
                    <a:pt x="2302" y="278"/>
                  </a:lnTo>
                  <a:lnTo>
                    <a:pt x="2302" y="282"/>
                  </a:lnTo>
                  <a:lnTo>
                    <a:pt x="2304" y="287"/>
                  </a:lnTo>
                  <a:lnTo>
                    <a:pt x="2304" y="293"/>
                  </a:lnTo>
                  <a:lnTo>
                    <a:pt x="2304" y="297"/>
                  </a:lnTo>
                  <a:lnTo>
                    <a:pt x="2304" y="302"/>
                  </a:lnTo>
                  <a:lnTo>
                    <a:pt x="2306" y="306"/>
                  </a:lnTo>
                  <a:lnTo>
                    <a:pt x="2304" y="314"/>
                  </a:lnTo>
                  <a:lnTo>
                    <a:pt x="2304" y="323"/>
                  </a:lnTo>
                  <a:lnTo>
                    <a:pt x="2302" y="331"/>
                  </a:lnTo>
                  <a:lnTo>
                    <a:pt x="2302" y="339"/>
                  </a:lnTo>
                  <a:lnTo>
                    <a:pt x="2302" y="346"/>
                  </a:lnTo>
                  <a:lnTo>
                    <a:pt x="2302" y="352"/>
                  </a:lnTo>
                  <a:lnTo>
                    <a:pt x="2302" y="359"/>
                  </a:lnTo>
                  <a:lnTo>
                    <a:pt x="2302" y="367"/>
                  </a:lnTo>
                  <a:lnTo>
                    <a:pt x="2302" y="36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80"/>
            <p:cNvSpPr/>
            <p:nvPr/>
          </p:nvSpPr>
          <p:spPr bwMode="auto">
            <a:xfrm>
              <a:off x="-264" y="1540"/>
              <a:ext cx="679" cy="179"/>
            </a:xfrm>
            <a:custGeom>
              <a:avLst/>
              <a:gdLst>
                <a:gd name="T0" fmla="*/ 361 w 1359"/>
                <a:gd name="T1" fmla="*/ 136 h 357"/>
                <a:gd name="T2" fmla="*/ 382 w 1359"/>
                <a:gd name="T3" fmla="*/ 138 h 357"/>
                <a:gd name="T4" fmla="*/ 401 w 1359"/>
                <a:gd name="T5" fmla="*/ 142 h 357"/>
                <a:gd name="T6" fmla="*/ 422 w 1359"/>
                <a:gd name="T7" fmla="*/ 144 h 357"/>
                <a:gd name="T8" fmla="*/ 445 w 1359"/>
                <a:gd name="T9" fmla="*/ 146 h 357"/>
                <a:gd name="T10" fmla="*/ 472 w 1359"/>
                <a:gd name="T11" fmla="*/ 148 h 357"/>
                <a:gd name="T12" fmla="*/ 496 w 1359"/>
                <a:gd name="T13" fmla="*/ 150 h 357"/>
                <a:gd name="T14" fmla="*/ 525 w 1359"/>
                <a:gd name="T15" fmla="*/ 152 h 357"/>
                <a:gd name="T16" fmla="*/ 553 w 1359"/>
                <a:gd name="T17" fmla="*/ 154 h 357"/>
                <a:gd name="T18" fmla="*/ 580 w 1359"/>
                <a:gd name="T19" fmla="*/ 154 h 357"/>
                <a:gd name="T20" fmla="*/ 608 w 1359"/>
                <a:gd name="T21" fmla="*/ 154 h 357"/>
                <a:gd name="T22" fmla="*/ 639 w 1359"/>
                <a:gd name="T23" fmla="*/ 155 h 357"/>
                <a:gd name="T24" fmla="*/ 664 w 1359"/>
                <a:gd name="T25" fmla="*/ 157 h 357"/>
                <a:gd name="T26" fmla="*/ 692 w 1359"/>
                <a:gd name="T27" fmla="*/ 157 h 357"/>
                <a:gd name="T28" fmla="*/ 717 w 1359"/>
                <a:gd name="T29" fmla="*/ 159 h 357"/>
                <a:gd name="T30" fmla="*/ 742 w 1359"/>
                <a:gd name="T31" fmla="*/ 159 h 357"/>
                <a:gd name="T32" fmla="*/ 764 w 1359"/>
                <a:gd name="T33" fmla="*/ 159 h 357"/>
                <a:gd name="T34" fmla="*/ 787 w 1359"/>
                <a:gd name="T35" fmla="*/ 159 h 357"/>
                <a:gd name="T36" fmla="*/ 808 w 1359"/>
                <a:gd name="T37" fmla="*/ 157 h 357"/>
                <a:gd name="T38" fmla="*/ 829 w 1359"/>
                <a:gd name="T39" fmla="*/ 157 h 357"/>
                <a:gd name="T40" fmla="*/ 850 w 1359"/>
                <a:gd name="T41" fmla="*/ 157 h 357"/>
                <a:gd name="T42" fmla="*/ 869 w 1359"/>
                <a:gd name="T43" fmla="*/ 155 h 357"/>
                <a:gd name="T44" fmla="*/ 888 w 1359"/>
                <a:gd name="T45" fmla="*/ 155 h 357"/>
                <a:gd name="T46" fmla="*/ 909 w 1359"/>
                <a:gd name="T47" fmla="*/ 154 h 357"/>
                <a:gd name="T48" fmla="*/ 926 w 1359"/>
                <a:gd name="T49" fmla="*/ 154 h 357"/>
                <a:gd name="T50" fmla="*/ 943 w 1359"/>
                <a:gd name="T51" fmla="*/ 152 h 357"/>
                <a:gd name="T52" fmla="*/ 972 w 1359"/>
                <a:gd name="T53" fmla="*/ 150 h 357"/>
                <a:gd name="T54" fmla="*/ 1004 w 1359"/>
                <a:gd name="T55" fmla="*/ 144 h 357"/>
                <a:gd name="T56" fmla="*/ 1032 w 1359"/>
                <a:gd name="T57" fmla="*/ 140 h 357"/>
                <a:gd name="T58" fmla="*/ 1190 w 1359"/>
                <a:gd name="T59" fmla="*/ 97 h 357"/>
                <a:gd name="T60" fmla="*/ 1173 w 1359"/>
                <a:gd name="T61" fmla="*/ 79 h 357"/>
                <a:gd name="T62" fmla="*/ 1150 w 1359"/>
                <a:gd name="T63" fmla="*/ 68 h 357"/>
                <a:gd name="T64" fmla="*/ 1131 w 1359"/>
                <a:gd name="T65" fmla="*/ 59 h 357"/>
                <a:gd name="T66" fmla="*/ 1107 w 1359"/>
                <a:gd name="T67" fmla="*/ 51 h 357"/>
                <a:gd name="T68" fmla="*/ 1082 w 1359"/>
                <a:gd name="T69" fmla="*/ 43 h 357"/>
                <a:gd name="T70" fmla="*/ 1051 w 1359"/>
                <a:gd name="T71" fmla="*/ 34 h 357"/>
                <a:gd name="T72" fmla="*/ 1021 w 1359"/>
                <a:gd name="T73" fmla="*/ 28 h 357"/>
                <a:gd name="T74" fmla="*/ 989 w 1359"/>
                <a:gd name="T75" fmla="*/ 21 h 357"/>
                <a:gd name="T76" fmla="*/ 954 w 1359"/>
                <a:gd name="T77" fmla="*/ 15 h 357"/>
                <a:gd name="T78" fmla="*/ 918 w 1359"/>
                <a:gd name="T79" fmla="*/ 9 h 357"/>
                <a:gd name="T80" fmla="*/ 880 w 1359"/>
                <a:gd name="T81" fmla="*/ 5 h 357"/>
                <a:gd name="T82" fmla="*/ 844 w 1359"/>
                <a:gd name="T83" fmla="*/ 2 h 357"/>
                <a:gd name="T84" fmla="*/ 806 w 1359"/>
                <a:gd name="T85" fmla="*/ 0 h 357"/>
                <a:gd name="T86" fmla="*/ 768 w 1359"/>
                <a:gd name="T87" fmla="*/ 0 h 357"/>
                <a:gd name="T88" fmla="*/ 726 w 1359"/>
                <a:gd name="T89" fmla="*/ 0 h 357"/>
                <a:gd name="T90" fmla="*/ 686 w 1359"/>
                <a:gd name="T91" fmla="*/ 0 h 357"/>
                <a:gd name="T92" fmla="*/ 648 w 1359"/>
                <a:gd name="T93" fmla="*/ 0 h 357"/>
                <a:gd name="T94" fmla="*/ 610 w 1359"/>
                <a:gd name="T95" fmla="*/ 3 h 357"/>
                <a:gd name="T96" fmla="*/ 576 w 1359"/>
                <a:gd name="T97" fmla="*/ 5 h 357"/>
                <a:gd name="T98" fmla="*/ 542 w 1359"/>
                <a:gd name="T99" fmla="*/ 9 h 357"/>
                <a:gd name="T100" fmla="*/ 512 w 1359"/>
                <a:gd name="T101" fmla="*/ 15 h 357"/>
                <a:gd name="T102" fmla="*/ 483 w 1359"/>
                <a:gd name="T103" fmla="*/ 19 h 357"/>
                <a:gd name="T104" fmla="*/ 454 w 1359"/>
                <a:gd name="T105" fmla="*/ 24 h 357"/>
                <a:gd name="T106" fmla="*/ 430 w 1359"/>
                <a:gd name="T107" fmla="*/ 30 h 357"/>
                <a:gd name="T108" fmla="*/ 409 w 1359"/>
                <a:gd name="T109" fmla="*/ 36 h 357"/>
                <a:gd name="T110" fmla="*/ 390 w 1359"/>
                <a:gd name="T111" fmla="*/ 43 h 357"/>
                <a:gd name="T112" fmla="*/ 371 w 1359"/>
                <a:gd name="T113" fmla="*/ 55 h 357"/>
                <a:gd name="T114" fmla="*/ 354 w 1359"/>
                <a:gd name="T115" fmla="*/ 7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59" h="357">
                  <a:moveTo>
                    <a:pt x="0" y="338"/>
                  </a:moveTo>
                  <a:lnTo>
                    <a:pt x="145" y="342"/>
                  </a:lnTo>
                  <a:lnTo>
                    <a:pt x="356" y="135"/>
                  </a:lnTo>
                  <a:lnTo>
                    <a:pt x="361" y="136"/>
                  </a:lnTo>
                  <a:lnTo>
                    <a:pt x="369" y="136"/>
                  </a:lnTo>
                  <a:lnTo>
                    <a:pt x="373" y="136"/>
                  </a:lnTo>
                  <a:lnTo>
                    <a:pt x="377" y="138"/>
                  </a:lnTo>
                  <a:lnTo>
                    <a:pt x="382" y="138"/>
                  </a:lnTo>
                  <a:lnTo>
                    <a:pt x="386" y="140"/>
                  </a:lnTo>
                  <a:lnTo>
                    <a:pt x="392" y="140"/>
                  </a:lnTo>
                  <a:lnTo>
                    <a:pt x="396" y="140"/>
                  </a:lnTo>
                  <a:lnTo>
                    <a:pt x="401" y="142"/>
                  </a:lnTo>
                  <a:lnTo>
                    <a:pt x="407" y="142"/>
                  </a:lnTo>
                  <a:lnTo>
                    <a:pt x="411" y="142"/>
                  </a:lnTo>
                  <a:lnTo>
                    <a:pt x="416" y="144"/>
                  </a:lnTo>
                  <a:lnTo>
                    <a:pt x="422" y="144"/>
                  </a:lnTo>
                  <a:lnTo>
                    <a:pt x="428" y="146"/>
                  </a:lnTo>
                  <a:lnTo>
                    <a:pt x="434" y="146"/>
                  </a:lnTo>
                  <a:lnTo>
                    <a:pt x="439" y="146"/>
                  </a:lnTo>
                  <a:lnTo>
                    <a:pt x="445" y="146"/>
                  </a:lnTo>
                  <a:lnTo>
                    <a:pt x="451" y="146"/>
                  </a:lnTo>
                  <a:lnTo>
                    <a:pt x="458" y="146"/>
                  </a:lnTo>
                  <a:lnTo>
                    <a:pt x="464" y="148"/>
                  </a:lnTo>
                  <a:lnTo>
                    <a:pt x="472" y="148"/>
                  </a:lnTo>
                  <a:lnTo>
                    <a:pt x="477" y="150"/>
                  </a:lnTo>
                  <a:lnTo>
                    <a:pt x="485" y="150"/>
                  </a:lnTo>
                  <a:lnTo>
                    <a:pt x="491" y="150"/>
                  </a:lnTo>
                  <a:lnTo>
                    <a:pt x="496" y="150"/>
                  </a:lnTo>
                  <a:lnTo>
                    <a:pt x="504" y="150"/>
                  </a:lnTo>
                  <a:lnTo>
                    <a:pt x="512" y="150"/>
                  </a:lnTo>
                  <a:lnTo>
                    <a:pt x="517" y="152"/>
                  </a:lnTo>
                  <a:lnTo>
                    <a:pt x="525" y="152"/>
                  </a:lnTo>
                  <a:lnTo>
                    <a:pt x="532" y="154"/>
                  </a:lnTo>
                  <a:lnTo>
                    <a:pt x="538" y="154"/>
                  </a:lnTo>
                  <a:lnTo>
                    <a:pt x="546" y="154"/>
                  </a:lnTo>
                  <a:lnTo>
                    <a:pt x="553" y="154"/>
                  </a:lnTo>
                  <a:lnTo>
                    <a:pt x="559" y="154"/>
                  </a:lnTo>
                  <a:lnTo>
                    <a:pt x="567" y="154"/>
                  </a:lnTo>
                  <a:lnTo>
                    <a:pt x="574" y="154"/>
                  </a:lnTo>
                  <a:lnTo>
                    <a:pt x="580" y="154"/>
                  </a:lnTo>
                  <a:lnTo>
                    <a:pt x="588" y="154"/>
                  </a:lnTo>
                  <a:lnTo>
                    <a:pt x="595" y="154"/>
                  </a:lnTo>
                  <a:lnTo>
                    <a:pt x="603" y="154"/>
                  </a:lnTo>
                  <a:lnTo>
                    <a:pt x="608" y="154"/>
                  </a:lnTo>
                  <a:lnTo>
                    <a:pt x="616" y="155"/>
                  </a:lnTo>
                  <a:lnTo>
                    <a:pt x="624" y="155"/>
                  </a:lnTo>
                  <a:lnTo>
                    <a:pt x="631" y="155"/>
                  </a:lnTo>
                  <a:lnTo>
                    <a:pt x="639" y="155"/>
                  </a:lnTo>
                  <a:lnTo>
                    <a:pt x="645" y="157"/>
                  </a:lnTo>
                  <a:lnTo>
                    <a:pt x="650" y="157"/>
                  </a:lnTo>
                  <a:lnTo>
                    <a:pt x="658" y="157"/>
                  </a:lnTo>
                  <a:lnTo>
                    <a:pt x="664" y="157"/>
                  </a:lnTo>
                  <a:lnTo>
                    <a:pt x="671" y="157"/>
                  </a:lnTo>
                  <a:lnTo>
                    <a:pt x="677" y="157"/>
                  </a:lnTo>
                  <a:lnTo>
                    <a:pt x="685" y="157"/>
                  </a:lnTo>
                  <a:lnTo>
                    <a:pt x="692" y="157"/>
                  </a:lnTo>
                  <a:lnTo>
                    <a:pt x="700" y="159"/>
                  </a:lnTo>
                  <a:lnTo>
                    <a:pt x="705" y="159"/>
                  </a:lnTo>
                  <a:lnTo>
                    <a:pt x="711" y="159"/>
                  </a:lnTo>
                  <a:lnTo>
                    <a:pt x="717" y="159"/>
                  </a:lnTo>
                  <a:lnTo>
                    <a:pt x="724" y="159"/>
                  </a:lnTo>
                  <a:lnTo>
                    <a:pt x="730" y="159"/>
                  </a:lnTo>
                  <a:lnTo>
                    <a:pt x="736" y="159"/>
                  </a:lnTo>
                  <a:lnTo>
                    <a:pt x="742" y="159"/>
                  </a:lnTo>
                  <a:lnTo>
                    <a:pt x="749" y="159"/>
                  </a:lnTo>
                  <a:lnTo>
                    <a:pt x="753" y="159"/>
                  </a:lnTo>
                  <a:lnTo>
                    <a:pt x="759" y="159"/>
                  </a:lnTo>
                  <a:lnTo>
                    <a:pt x="764" y="159"/>
                  </a:lnTo>
                  <a:lnTo>
                    <a:pt x="772" y="159"/>
                  </a:lnTo>
                  <a:lnTo>
                    <a:pt x="776" y="159"/>
                  </a:lnTo>
                  <a:lnTo>
                    <a:pt x="781" y="159"/>
                  </a:lnTo>
                  <a:lnTo>
                    <a:pt x="787" y="159"/>
                  </a:lnTo>
                  <a:lnTo>
                    <a:pt x="793" y="159"/>
                  </a:lnTo>
                  <a:lnTo>
                    <a:pt x="799" y="157"/>
                  </a:lnTo>
                  <a:lnTo>
                    <a:pt x="802" y="157"/>
                  </a:lnTo>
                  <a:lnTo>
                    <a:pt x="808" y="157"/>
                  </a:lnTo>
                  <a:lnTo>
                    <a:pt x="814" y="157"/>
                  </a:lnTo>
                  <a:lnTo>
                    <a:pt x="818" y="157"/>
                  </a:lnTo>
                  <a:lnTo>
                    <a:pt x="823" y="157"/>
                  </a:lnTo>
                  <a:lnTo>
                    <a:pt x="829" y="157"/>
                  </a:lnTo>
                  <a:lnTo>
                    <a:pt x="835" y="157"/>
                  </a:lnTo>
                  <a:lnTo>
                    <a:pt x="840" y="157"/>
                  </a:lnTo>
                  <a:lnTo>
                    <a:pt x="844" y="157"/>
                  </a:lnTo>
                  <a:lnTo>
                    <a:pt x="850" y="157"/>
                  </a:lnTo>
                  <a:lnTo>
                    <a:pt x="856" y="157"/>
                  </a:lnTo>
                  <a:lnTo>
                    <a:pt x="859" y="155"/>
                  </a:lnTo>
                  <a:lnTo>
                    <a:pt x="865" y="155"/>
                  </a:lnTo>
                  <a:lnTo>
                    <a:pt x="869" y="155"/>
                  </a:lnTo>
                  <a:lnTo>
                    <a:pt x="875" y="155"/>
                  </a:lnTo>
                  <a:lnTo>
                    <a:pt x="880" y="155"/>
                  </a:lnTo>
                  <a:lnTo>
                    <a:pt x="884" y="155"/>
                  </a:lnTo>
                  <a:lnTo>
                    <a:pt x="888" y="155"/>
                  </a:lnTo>
                  <a:lnTo>
                    <a:pt x="894" y="155"/>
                  </a:lnTo>
                  <a:lnTo>
                    <a:pt x="897" y="154"/>
                  </a:lnTo>
                  <a:lnTo>
                    <a:pt x="903" y="154"/>
                  </a:lnTo>
                  <a:lnTo>
                    <a:pt x="909" y="154"/>
                  </a:lnTo>
                  <a:lnTo>
                    <a:pt x="913" y="154"/>
                  </a:lnTo>
                  <a:lnTo>
                    <a:pt x="916" y="154"/>
                  </a:lnTo>
                  <a:lnTo>
                    <a:pt x="920" y="154"/>
                  </a:lnTo>
                  <a:lnTo>
                    <a:pt x="926" y="154"/>
                  </a:lnTo>
                  <a:lnTo>
                    <a:pt x="930" y="154"/>
                  </a:lnTo>
                  <a:lnTo>
                    <a:pt x="934" y="152"/>
                  </a:lnTo>
                  <a:lnTo>
                    <a:pt x="937" y="152"/>
                  </a:lnTo>
                  <a:lnTo>
                    <a:pt x="943" y="152"/>
                  </a:lnTo>
                  <a:lnTo>
                    <a:pt x="947" y="152"/>
                  </a:lnTo>
                  <a:lnTo>
                    <a:pt x="954" y="150"/>
                  </a:lnTo>
                  <a:lnTo>
                    <a:pt x="964" y="150"/>
                  </a:lnTo>
                  <a:lnTo>
                    <a:pt x="972" y="150"/>
                  </a:lnTo>
                  <a:lnTo>
                    <a:pt x="981" y="148"/>
                  </a:lnTo>
                  <a:lnTo>
                    <a:pt x="989" y="146"/>
                  </a:lnTo>
                  <a:lnTo>
                    <a:pt x="996" y="146"/>
                  </a:lnTo>
                  <a:lnTo>
                    <a:pt x="1004" y="144"/>
                  </a:lnTo>
                  <a:lnTo>
                    <a:pt x="1012" y="144"/>
                  </a:lnTo>
                  <a:lnTo>
                    <a:pt x="1019" y="142"/>
                  </a:lnTo>
                  <a:lnTo>
                    <a:pt x="1025" y="140"/>
                  </a:lnTo>
                  <a:lnTo>
                    <a:pt x="1032" y="140"/>
                  </a:lnTo>
                  <a:lnTo>
                    <a:pt x="1040" y="138"/>
                  </a:lnTo>
                  <a:lnTo>
                    <a:pt x="1223" y="347"/>
                  </a:lnTo>
                  <a:lnTo>
                    <a:pt x="1359" y="357"/>
                  </a:lnTo>
                  <a:lnTo>
                    <a:pt x="1190" y="97"/>
                  </a:lnTo>
                  <a:lnTo>
                    <a:pt x="1188" y="91"/>
                  </a:lnTo>
                  <a:lnTo>
                    <a:pt x="1185" y="87"/>
                  </a:lnTo>
                  <a:lnTo>
                    <a:pt x="1179" y="83"/>
                  </a:lnTo>
                  <a:lnTo>
                    <a:pt x="1173" y="79"/>
                  </a:lnTo>
                  <a:lnTo>
                    <a:pt x="1167" y="76"/>
                  </a:lnTo>
                  <a:lnTo>
                    <a:pt x="1160" y="72"/>
                  </a:lnTo>
                  <a:lnTo>
                    <a:pt x="1154" y="70"/>
                  </a:lnTo>
                  <a:lnTo>
                    <a:pt x="1150" y="68"/>
                  </a:lnTo>
                  <a:lnTo>
                    <a:pt x="1146" y="66"/>
                  </a:lnTo>
                  <a:lnTo>
                    <a:pt x="1141" y="64"/>
                  </a:lnTo>
                  <a:lnTo>
                    <a:pt x="1137" y="60"/>
                  </a:lnTo>
                  <a:lnTo>
                    <a:pt x="1131" y="59"/>
                  </a:lnTo>
                  <a:lnTo>
                    <a:pt x="1124" y="57"/>
                  </a:lnTo>
                  <a:lnTo>
                    <a:pt x="1118" y="55"/>
                  </a:lnTo>
                  <a:lnTo>
                    <a:pt x="1112" y="53"/>
                  </a:lnTo>
                  <a:lnTo>
                    <a:pt x="1107" y="51"/>
                  </a:lnTo>
                  <a:lnTo>
                    <a:pt x="1101" y="49"/>
                  </a:lnTo>
                  <a:lnTo>
                    <a:pt x="1095" y="47"/>
                  </a:lnTo>
                  <a:lnTo>
                    <a:pt x="1088" y="45"/>
                  </a:lnTo>
                  <a:lnTo>
                    <a:pt x="1082" y="43"/>
                  </a:lnTo>
                  <a:lnTo>
                    <a:pt x="1074" y="41"/>
                  </a:lnTo>
                  <a:lnTo>
                    <a:pt x="1069" y="38"/>
                  </a:lnTo>
                  <a:lnTo>
                    <a:pt x="1061" y="36"/>
                  </a:lnTo>
                  <a:lnTo>
                    <a:pt x="1051" y="34"/>
                  </a:lnTo>
                  <a:lnTo>
                    <a:pt x="1046" y="34"/>
                  </a:lnTo>
                  <a:lnTo>
                    <a:pt x="1038" y="32"/>
                  </a:lnTo>
                  <a:lnTo>
                    <a:pt x="1031" y="30"/>
                  </a:lnTo>
                  <a:lnTo>
                    <a:pt x="1021" y="28"/>
                  </a:lnTo>
                  <a:lnTo>
                    <a:pt x="1013" y="26"/>
                  </a:lnTo>
                  <a:lnTo>
                    <a:pt x="1006" y="24"/>
                  </a:lnTo>
                  <a:lnTo>
                    <a:pt x="996" y="22"/>
                  </a:lnTo>
                  <a:lnTo>
                    <a:pt x="989" y="21"/>
                  </a:lnTo>
                  <a:lnTo>
                    <a:pt x="979" y="19"/>
                  </a:lnTo>
                  <a:lnTo>
                    <a:pt x="972" y="19"/>
                  </a:lnTo>
                  <a:lnTo>
                    <a:pt x="962" y="17"/>
                  </a:lnTo>
                  <a:lnTo>
                    <a:pt x="954" y="15"/>
                  </a:lnTo>
                  <a:lnTo>
                    <a:pt x="945" y="13"/>
                  </a:lnTo>
                  <a:lnTo>
                    <a:pt x="937" y="11"/>
                  </a:lnTo>
                  <a:lnTo>
                    <a:pt x="928" y="11"/>
                  </a:lnTo>
                  <a:lnTo>
                    <a:pt x="918" y="9"/>
                  </a:lnTo>
                  <a:lnTo>
                    <a:pt x="909" y="7"/>
                  </a:lnTo>
                  <a:lnTo>
                    <a:pt x="899" y="7"/>
                  </a:lnTo>
                  <a:lnTo>
                    <a:pt x="890" y="7"/>
                  </a:lnTo>
                  <a:lnTo>
                    <a:pt x="880" y="5"/>
                  </a:lnTo>
                  <a:lnTo>
                    <a:pt x="873" y="3"/>
                  </a:lnTo>
                  <a:lnTo>
                    <a:pt x="861" y="3"/>
                  </a:lnTo>
                  <a:lnTo>
                    <a:pt x="854" y="3"/>
                  </a:lnTo>
                  <a:lnTo>
                    <a:pt x="844" y="2"/>
                  </a:lnTo>
                  <a:lnTo>
                    <a:pt x="833" y="2"/>
                  </a:lnTo>
                  <a:lnTo>
                    <a:pt x="825" y="2"/>
                  </a:lnTo>
                  <a:lnTo>
                    <a:pt x="816" y="0"/>
                  </a:lnTo>
                  <a:lnTo>
                    <a:pt x="806" y="0"/>
                  </a:lnTo>
                  <a:lnTo>
                    <a:pt x="797" y="0"/>
                  </a:lnTo>
                  <a:lnTo>
                    <a:pt x="787" y="0"/>
                  </a:lnTo>
                  <a:lnTo>
                    <a:pt x="778" y="0"/>
                  </a:lnTo>
                  <a:lnTo>
                    <a:pt x="768" y="0"/>
                  </a:lnTo>
                  <a:lnTo>
                    <a:pt x="759" y="0"/>
                  </a:lnTo>
                  <a:lnTo>
                    <a:pt x="749" y="0"/>
                  </a:lnTo>
                  <a:lnTo>
                    <a:pt x="738" y="0"/>
                  </a:lnTo>
                  <a:lnTo>
                    <a:pt x="726" y="0"/>
                  </a:lnTo>
                  <a:lnTo>
                    <a:pt x="717" y="0"/>
                  </a:lnTo>
                  <a:lnTo>
                    <a:pt x="707" y="0"/>
                  </a:lnTo>
                  <a:lnTo>
                    <a:pt x="698" y="0"/>
                  </a:lnTo>
                  <a:lnTo>
                    <a:pt x="686" y="0"/>
                  </a:lnTo>
                  <a:lnTo>
                    <a:pt x="677" y="0"/>
                  </a:lnTo>
                  <a:lnTo>
                    <a:pt x="669" y="0"/>
                  </a:lnTo>
                  <a:lnTo>
                    <a:pt x="658" y="0"/>
                  </a:lnTo>
                  <a:lnTo>
                    <a:pt x="648" y="0"/>
                  </a:lnTo>
                  <a:lnTo>
                    <a:pt x="639" y="2"/>
                  </a:lnTo>
                  <a:lnTo>
                    <a:pt x="629" y="2"/>
                  </a:lnTo>
                  <a:lnTo>
                    <a:pt x="620" y="2"/>
                  </a:lnTo>
                  <a:lnTo>
                    <a:pt x="610" y="3"/>
                  </a:lnTo>
                  <a:lnTo>
                    <a:pt x="603" y="3"/>
                  </a:lnTo>
                  <a:lnTo>
                    <a:pt x="593" y="5"/>
                  </a:lnTo>
                  <a:lnTo>
                    <a:pt x="584" y="5"/>
                  </a:lnTo>
                  <a:lnTo>
                    <a:pt x="576" y="5"/>
                  </a:lnTo>
                  <a:lnTo>
                    <a:pt x="567" y="7"/>
                  </a:lnTo>
                  <a:lnTo>
                    <a:pt x="559" y="7"/>
                  </a:lnTo>
                  <a:lnTo>
                    <a:pt x="550" y="7"/>
                  </a:lnTo>
                  <a:lnTo>
                    <a:pt x="542" y="9"/>
                  </a:lnTo>
                  <a:lnTo>
                    <a:pt x="534" y="11"/>
                  </a:lnTo>
                  <a:lnTo>
                    <a:pt x="527" y="11"/>
                  </a:lnTo>
                  <a:lnTo>
                    <a:pt x="519" y="13"/>
                  </a:lnTo>
                  <a:lnTo>
                    <a:pt x="512" y="15"/>
                  </a:lnTo>
                  <a:lnTo>
                    <a:pt x="504" y="15"/>
                  </a:lnTo>
                  <a:lnTo>
                    <a:pt x="496" y="17"/>
                  </a:lnTo>
                  <a:lnTo>
                    <a:pt x="489" y="17"/>
                  </a:lnTo>
                  <a:lnTo>
                    <a:pt x="483" y="19"/>
                  </a:lnTo>
                  <a:lnTo>
                    <a:pt x="475" y="21"/>
                  </a:lnTo>
                  <a:lnTo>
                    <a:pt x="468" y="22"/>
                  </a:lnTo>
                  <a:lnTo>
                    <a:pt x="462" y="22"/>
                  </a:lnTo>
                  <a:lnTo>
                    <a:pt x="454" y="24"/>
                  </a:lnTo>
                  <a:lnTo>
                    <a:pt x="449" y="24"/>
                  </a:lnTo>
                  <a:lnTo>
                    <a:pt x="443" y="26"/>
                  </a:lnTo>
                  <a:lnTo>
                    <a:pt x="435" y="28"/>
                  </a:lnTo>
                  <a:lnTo>
                    <a:pt x="430" y="30"/>
                  </a:lnTo>
                  <a:lnTo>
                    <a:pt x="424" y="30"/>
                  </a:lnTo>
                  <a:lnTo>
                    <a:pt x="420" y="34"/>
                  </a:lnTo>
                  <a:lnTo>
                    <a:pt x="415" y="34"/>
                  </a:lnTo>
                  <a:lnTo>
                    <a:pt x="409" y="36"/>
                  </a:lnTo>
                  <a:lnTo>
                    <a:pt x="405" y="38"/>
                  </a:lnTo>
                  <a:lnTo>
                    <a:pt x="401" y="41"/>
                  </a:lnTo>
                  <a:lnTo>
                    <a:pt x="396" y="43"/>
                  </a:lnTo>
                  <a:lnTo>
                    <a:pt x="390" y="43"/>
                  </a:lnTo>
                  <a:lnTo>
                    <a:pt x="386" y="45"/>
                  </a:lnTo>
                  <a:lnTo>
                    <a:pt x="384" y="47"/>
                  </a:lnTo>
                  <a:lnTo>
                    <a:pt x="375" y="51"/>
                  </a:lnTo>
                  <a:lnTo>
                    <a:pt x="371" y="55"/>
                  </a:lnTo>
                  <a:lnTo>
                    <a:pt x="365" y="59"/>
                  </a:lnTo>
                  <a:lnTo>
                    <a:pt x="361" y="62"/>
                  </a:lnTo>
                  <a:lnTo>
                    <a:pt x="356" y="70"/>
                  </a:lnTo>
                  <a:lnTo>
                    <a:pt x="354" y="79"/>
                  </a:lnTo>
                  <a:lnTo>
                    <a:pt x="0" y="338"/>
                  </a:lnTo>
                  <a:lnTo>
                    <a:pt x="0" y="33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81"/>
            <p:cNvSpPr/>
            <p:nvPr/>
          </p:nvSpPr>
          <p:spPr bwMode="auto">
            <a:xfrm>
              <a:off x="304" y="1817"/>
              <a:ext cx="160" cy="159"/>
            </a:xfrm>
            <a:custGeom>
              <a:avLst/>
              <a:gdLst>
                <a:gd name="T0" fmla="*/ 175 w 319"/>
                <a:gd name="T1" fmla="*/ 318 h 320"/>
                <a:gd name="T2" fmla="*/ 198 w 319"/>
                <a:gd name="T3" fmla="*/ 314 h 320"/>
                <a:gd name="T4" fmla="*/ 222 w 319"/>
                <a:gd name="T5" fmla="*/ 306 h 320"/>
                <a:gd name="T6" fmla="*/ 241 w 319"/>
                <a:gd name="T7" fmla="*/ 295 h 320"/>
                <a:gd name="T8" fmla="*/ 260 w 319"/>
                <a:gd name="T9" fmla="*/ 282 h 320"/>
                <a:gd name="T10" fmla="*/ 278 w 319"/>
                <a:gd name="T11" fmla="*/ 266 h 320"/>
                <a:gd name="T12" fmla="*/ 293 w 319"/>
                <a:gd name="T13" fmla="*/ 247 h 320"/>
                <a:gd name="T14" fmla="*/ 302 w 319"/>
                <a:gd name="T15" fmla="*/ 228 h 320"/>
                <a:gd name="T16" fmla="*/ 312 w 319"/>
                <a:gd name="T17" fmla="*/ 206 h 320"/>
                <a:gd name="T18" fmla="*/ 316 w 319"/>
                <a:gd name="T19" fmla="*/ 183 h 320"/>
                <a:gd name="T20" fmla="*/ 319 w 319"/>
                <a:gd name="T21" fmla="*/ 160 h 320"/>
                <a:gd name="T22" fmla="*/ 316 w 319"/>
                <a:gd name="T23" fmla="*/ 133 h 320"/>
                <a:gd name="T24" fmla="*/ 312 w 319"/>
                <a:gd name="T25" fmla="*/ 111 h 320"/>
                <a:gd name="T26" fmla="*/ 302 w 319"/>
                <a:gd name="T27" fmla="*/ 90 h 320"/>
                <a:gd name="T28" fmla="*/ 293 w 319"/>
                <a:gd name="T29" fmla="*/ 69 h 320"/>
                <a:gd name="T30" fmla="*/ 278 w 319"/>
                <a:gd name="T31" fmla="*/ 52 h 320"/>
                <a:gd name="T32" fmla="*/ 260 w 319"/>
                <a:gd name="T33" fmla="*/ 35 h 320"/>
                <a:gd name="T34" fmla="*/ 241 w 319"/>
                <a:gd name="T35" fmla="*/ 21 h 320"/>
                <a:gd name="T36" fmla="*/ 222 w 319"/>
                <a:gd name="T37" fmla="*/ 12 h 320"/>
                <a:gd name="T38" fmla="*/ 198 w 319"/>
                <a:gd name="T39" fmla="*/ 4 h 320"/>
                <a:gd name="T40" fmla="*/ 175 w 319"/>
                <a:gd name="T41" fmla="*/ 0 h 320"/>
                <a:gd name="T42" fmla="*/ 152 w 319"/>
                <a:gd name="T43" fmla="*/ 0 h 320"/>
                <a:gd name="T44" fmla="*/ 127 w 319"/>
                <a:gd name="T45" fmla="*/ 2 h 320"/>
                <a:gd name="T46" fmla="*/ 105 w 319"/>
                <a:gd name="T47" fmla="*/ 8 h 320"/>
                <a:gd name="T48" fmla="*/ 82 w 319"/>
                <a:gd name="T49" fmla="*/ 17 h 320"/>
                <a:gd name="T50" fmla="*/ 63 w 319"/>
                <a:gd name="T51" fmla="*/ 31 h 320"/>
                <a:gd name="T52" fmla="*/ 46 w 319"/>
                <a:gd name="T53" fmla="*/ 46 h 320"/>
                <a:gd name="T54" fmla="*/ 30 w 319"/>
                <a:gd name="T55" fmla="*/ 63 h 320"/>
                <a:gd name="T56" fmla="*/ 17 w 319"/>
                <a:gd name="T57" fmla="*/ 84 h 320"/>
                <a:gd name="T58" fmla="*/ 9 w 319"/>
                <a:gd name="T59" fmla="*/ 105 h 320"/>
                <a:gd name="T60" fmla="*/ 2 w 319"/>
                <a:gd name="T61" fmla="*/ 128 h 320"/>
                <a:gd name="T62" fmla="*/ 0 w 319"/>
                <a:gd name="T63" fmla="*/ 150 h 320"/>
                <a:gd name="T64" fmla="*/ 0 w 319"/>
                <a:gd name="T65" fmla="*/ 175 h 320"/>
                <a:gd name="T66" fmla="*/ 4 w 319"/>
                <a:gd name="T67" fmla="*/ 198 h 320"/>
                <a:gd name="T68" fmla="*/ 11 w 319"/>
                <a:gd name="T69" fmla="*/ 221 h 320"/>
                <a:gd name="T70" fmla="*/ 21 w 319"/>
                <a:gd name="T71" fmla="*/ 242 h 320"/>
                <a:gd name="T72" fmla="*/ 36 w 319"/>
                <a:gd name="T73" fmla="*/ 261 h 320"/>
                <a:gd name="T74" fmla="*/ 51 w 319"/>
                <a:gd name="T75" fmla="*/ 278 h 320"/>
                <a:gd name="T76" fmla="*/ 70 w 319"/>
                <a:gd name="T77" fmla="*/ 293 h 320"/>
                <a:gd name="T78" fmla="*/ 89 w 319"/>
                <a:gd name="T79" fmla="*/ 302 h 320"/>
                <a:gd name="T80" fmla="*/ 110 w 319"/>
                <a:gd name="T81" fmla="*/ 312 h 320"/>
                <a:gd name="T82" fmla="*/ 133 w 319"/>
                <a:gd name="T83" fmla="*/ 316 h 320"/>
                <a:gd name="T84" fmla="*/ 160 w 319"/>
                <a:gd name="T85" fmla="*/ 32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9" h="320">
                  <a:moveTo>
                    <a:pt x="160" y="320"/>
                  </a:moveTo>
                  <a:lnTo>
                    <a:pt x="167" y="320"/>
                  </a:lnTo>
                  <a:lnTo>
                    <a:pt x="175" y="318"/>
                  </a:lnTo>
                  <a:lnTo>
                    <a:pt x="182" y="316"/>
                  </a:lnTo>
                  <a:lnTo>
                    <a:pt x="192" y="316"/>
                  </a:lnTo>
                  <a:lnTo>
                    <a:pt x="198" y="314"/>
                  </a:lnTo>
                  <a:lnTo>
                    <a:pt x="205" y="312"/>
                  </a:lnTo>
                  <a:lnTo>
                    <a:pt x="215" y="310"/>
                  </a:lnTo>
                  <a:lnTo>
                    <a:pt x="222" y="306"/>
                  </a:lnTo>
                  <a:lnTo>
                    <a:pt x="228" y="302"/>
                  </a:lnTo>
                  <a:lnTo>
                    <a:pt x="236" y="299"/>
                  </a:lnTo>
                  <a:lnTo>
                    <a:pt x="241" y="295"/>
                  </a:lnTo>
                  <a:lnTo>
                    <a:pt x="249" y="293"/>
                  </a:lnTo>
                  <a:lnTo>
                    <a:pt x="253" y="287"/>
                  </a:lnTo>
                  <a:lnTo>
                    <a:pt x="260" y="282"/>
                  </a:lnTo>
                  <a:lnTo>
                    <a:pt x="266" y="278"/>
                  </a:lnTo>
                  <a:lnTo>
                    <a:pt x="272" y="272"/>
                  </a:lnTo>
                  <a:lnTo>
                    <a:pt x="278" y="266"/>
                  </a:lnTo>
                  <a:lnTo>
                    <a:pt x="283" y="261"/>
                  </a:lnTo>
                  <a:lnTo>
                    <a:pt x="287" y="253"/>
                  </a:lnTo>
                  <a:lnTo>
                    <a:pt x="293" y="247"/>
                  </a:lnTo>
                  <a:lnTo>
                    <a:pt x="295" y="242"/>
                  </a:lnTo>
                  <a:lnTo>
                    <a:pt x="298" y="234"/>
                  </a:lnTo>
                  <a:lnTo>
                    <a:pt x="302" y="228"/>
                  </a:lnTo>
                  <a:lnTo>
                    <a:pt x="308" y="221"/>
                  </a:lnTo>
                  <a:lnTo>
                    <a:pt x="310" y="213"/>
                  </a:lnTo>
                  <a:lnTo>
                    <a:pt x="312" y="206"/>
                  </a:lnTo>
                  <a:lnTo>
                    <a:pt x="314" y="198"/>
                  </a:lnTo>
                  <a:lnTo>
                    <a:pt x="316" y="190"/>
                  </a:lnTo>
                  <a:lnTo>
                    <a:pt x="316" y="183"/>
                  </a:lnTo>
                  <a:lnTo>
                    <a:pt x="317" y="175"/>
                  </a:lnTo>
                  <a:lnTo>
                    <a:pt x="319" y="168"/>
                  </a:lnTo>
                  <a:lnTo>
                    <a:pt x="319" y="160"/>
                  </a:lnTo>
                  <a:lnTo>
                    <a:pt x="319" y="150"/>
                  </a:lnTo>
                  <a:lnTo>
                    <a:pt x="317" y="143"/>
                  </a:lnTo>
                  <a:lnTo>
                    <a:pt x="316" y="133"/>
                  </a:lnTo>
                  <a:lnTo>
                    <a:pt x="316" y="128"/>
                  </a:lnTo>
                  <a:lnTo>
                    <a:pt x="314" y="118"/>
                  </a:lnTo>
                  <a:lnTo>
                    <a:pt x="312" y="111"/>
                  </a:lnTo>
                  <a:lnTo>
                    <a:pt x="310" y="105"/>
                  </a:lnTo>
                  <a:lnTo>
                    <a:pt x="308" y="97"/>
                  </a:lnTo>
                  <a:lnTo>
                    <a:pt x="302" y="90"/>
                  </a:lnTo>
                  <a:lnTo>
                    <a:pt x="298" y="84"/>
                  </a:lnTo>
                  <a:lnTo>
                    <a:pt x="295" y="76"/>
                  </a:lnTo>
                  <a:lnTo>
                    <a:pt x="293" y="69"/>
                  </a:lnTo>
                  <a:lnTo>
                    <a:pt x="287" y="63"/>
                  </a:lnTo>
                  <a:lnTo>
                    <a:pt x="283" y="57"/>
                  </a:lnTo>
                  <a:lnTo>
                    <a:pt x="278" y="52"/>
                  </a:lnTo>
                  <a:lnTo>
                    <a:pt x="272" y="46"/>
                  </a:lnTo>
                  <a:lnTo>
                    <a:pt x="266" y="40"/>
                  </a:lnTo>
                  <a:lnTo>
                    <a:pt x="260" y="35"/>
                  </a:lnTo>
                  <a:lnTo>
                    <a:pt x="253" y="31"/>
                  </a:lnTo>
                  <a:lnTo>
                    <a:pt x="249" y="25"/>
                  </a:lnTo>
                  <a:lnTo>
                    <a:pt x="241" y="21"/>
                  </a:lnTo>
                  <a:lnTo>
                    <a:pt x="236" y="17"/>
                  </a:lnTo>
                  <a:lnTo>
                    <a:pt x="228" y="14"/>
                  </a:lnTo>
                  <a:lnTo>
                    <a:pt x="222" y="12"/>
                  </a:lnTo>
                  <a:lnTo>
                    <a:pt x="215" y="8"/>
                  </a:lnTo>
                  <a:lnTo>
                    <a:pt x="205" y="6"/>
                  </a:lnTo>
                  <a:lnTo>
                    <a:pt x="198" y="4"/>
                  </a:lnTo>
                  <a:lnTo>
                    <a:pt x="192" y="2"/>
                  </a:lnTo>
                  <a:lnTo>
                    <a:pt x="182" y="0"/>
                  </a:lnTo>
                  <a:lnTo>
                    <a:pt x="175" y="0"/>
                  </a:lnTo>
                  <a:lnTo>
                    <a:pt x="167" y="0"/>
                  </a:lnTo>
                  <a:lnTo>
                    <a:pt x="160" y="0"/>
                  </a:lnTo>
                  <a:lnTo>
                    <a:pt x="152" y="0"/>
                  </a:lnTo>
                  <a:lnTo>
                    <a:pt x="143" y="0"/>
                  </a:lnTo>
                  <a:lnTo>
                    <a:pt x="133" y="0"/>
                  </a:lnTo>
                  <a:lnTo>
                    <a:pt x="127" y="2"/>
                  </a:lnTo>
                  <a:lnTo>
                    <a:pt x="118" y="4"/>
                  </a:lnTo>
                  <a:lnTo>
                    <a:pt x="110" y="6"/>
                  </a:lnTo>
                  <a:lnTo>
                    <a:pt x="105" y="8"/>
                  </a:lnTo>
                  <a:lnTo>
                    <a:pt x="97" y="12"/>
                  </a:lnTo>
                  <a:lnTo>
                    <a:pt x="89" y="14"/>
                  </a:lnTo>
                  <a:lnTo>
                    <a:pt x="82" y="17"/>
                  </a:lnTo>
                  <a:lnTo>
                    <a:pt x="76" y="21"/>
                  </a:lnTo>
                  <a:lnTo>
                    <a:pt x="70" y="25"/>
                  </a:lnTo>
                  <a:lnTo>
                    <a:pt x="63" y="31"/>
                  </a:lnTo>
                  <a:lnTo>
                    <a:pt x="57" y="35"/>
                  </a:lnTo>
                  <a:lnTo>
                    <a:pt x="51" y="40"/>
                  </a:lnTo>
                  <a:lnTo>
                    <a:pt x="46" y="46"/>
                  </a:lnTo>
                  <a:lnTo>
                    <a:pt x="40" y="52"/>
                  </a:lnTo>
                  <a:lnTo>
                    <a:pt x="36" y="57"/>
                  </a:lnTo>
                  <a:lnTo>
                    <a:pt x="30" y="63"/>
                  </a:lnTo>
                  <a:lnTo>
                    <a:pt x="27" y="69"/>
                  </a:lnTo>
                  <a:lnTo>
                    <a:pt x="21" y="76"/>
                  </a:lnTo>
                  <a:lnTo>
                    <a:pt x="17" y="84"/>
                  </a:lnTo>
                  <a:lnTo>
                    <a:pt x="13" y="90"/>
                  </a:lnTo>
                  <a:lnTo>
                    <a:pt x="11" y="97"/>
                  </a:lnTo>
                  <a:lnTo>
                    <a:pt x="9" y="105"/>
                  </a:lnTo>
                  <a:lnTo>
                    <a:pt x="6" y="111"/>
                  </a:lnTo>
                  <a:lnTo>
                    <a:pt x="4" y="118"/>
                  </a:lnTo>
                  <a:lnTo>
                    <a:pt x="2" y="128"/>
                  </a:lnTo>
                  <a:lnTo>
                    <a:pt x="0" y="133"/>
                  </a:lnTo>
                  <a:lnTo>
                    <a:pt x="0" y="143"/>
                  </a:lnTo>
                  <a:lnTo>
                    <a:pt x="0" y="150"/>
                  </a:lnTo>
                  <a:lnTo>
                    <a:pt x="0" y="160"/>
                  </a:lnTo>
                  <a:lnTo>
                    <a:pt x="0" y="168"/>
                  </a:lnTo>
                  <a:lnTo>
                    <a:pt x="0" y="175"/>
                  </a:lnTo>
                  <a:lnTo>
                    <a:pt x="0" y="183"/>
                  </a:lnTo>
                  <a:lnTo>
                    <a:pt x="2" y="190"/>
                  </a:lnTo>
                  <a:lnTo>
                    <a:pt x="4" y="198"/>
                  </a:lnTo>
                  <a:lnTo>
                    <a:pt x="6" y="206"/>
                  </a:lnTo>
                  <a:lnTo>
                    <a:pt x="9" y="213"/>
                  </a:lnTo>
                  <a:lnTo>
                    <a:pt x="11" y="221"/>
                  </a:lnTo>
                  <a:lnTo>
                    <a:pt x="13" y="228"/>
                  </a:lnTo>
                  <a:lnTo>
                    <a:pt x="17" y="234"/>
                  </a:lnTo>
                  <a:lnTo>
                    <a:pt x="21" y="242"/>
                  </a:lnTo>
                  <a:lnTo>
                    <a:pt x="27" y="247"/>
                  </a:lnTo>
                  <a:lnTo>
                    <a:pt x="30" y="253"/>
                  </a:lnTo>
                  <a:lnTo>
                    <a:pt x="36" y="261"/>
                  </a:lnTo>
                  <a:lnTo>
                    <a:pt x="40" y="266"/>
                  </a:lnTo>
                  <a:lnTo>
                    <a:pt x="46" y="272"/>
                  </a:lnTo>
                  <a:lnTo>
                    <a:pt x="51" y="278"/>
                  </a:lnTo>
                  <a:lnTo>
                    <a:pt x="57" y="282"/>
                  </a:lnTo>
                  <a:lnTo>
                    <a:pt x="63" y="287"/>
                  </a:lnTo>
                  <a:lnTo>
                    <a:pt x="70" y="293"/>
                  </a:lnTo>
                  <a:lnTo>
                    <a:pt x="76" y="295"/>
                  </a:lnTo>
                  <a:lnTo>
                    <a:pt x="82" y="299"/>
                  </a:lnTo>
                  <a:lnTo>
                    <a:pt x="89" y="302"/>
                  </a:lnTo>
                  <a:lnTo>
                    <a:pt x="97" y="306"/>
                  </a:lnTo>
                  <a:lnTo>
                    <a:pt x="105" y="310"/>
                  </a:lnTo>
                  <a:lnTo>
                    <a:pt x="110" y="312"/>
                  </a:lnTo>
                  <a:lnTo>
                    <a:pt x="118" y="314"/>
                  </a:lnTo>
                  <a:lnTo>
                    <a:pt x="127" y="316"/>
                  </a:lnTo>
                  <a:lnTo>
                    <a:pt x="133" y="316"/>
                  </a:lnTo>
                  <a:lnTo>
                    <a:pt x="143" y="318"/>
                  </a:lnTo>
                  <a:lnTo>
                    <a:pt x="152" y="320"/>
                  </a:lnTo>
                  <a:lnTo>
                    <a:pt x="160" y="320"/>
                  </a:lnTo>
                  <a:lnTo>
                    <a:pt x="160" y="32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82"/>
            <p:cNvSpPr/>
            <p:nvPr/>
          </p:nvSpPr>
          <p:spPr bwMode="auto">
            <a:xfrm>
              <a:off x="-367" y="1821"/>
              <a:ext cx="160" cy="160"/>
            </a:xfrm>
            <a:custGeom>
              <a:avLst/>
              <a:gdLst>
                <a:gd name="T0" fmla="*/ 175 w 319"/>
                <a:gd name="T1" fmla="*/ 317 h 319"/>
                <a:gd name="T2" fmla="*/ 198 w 319"/>
                <a:gd name="T3" fmla="*/ 313 h 319"/>
                <a:gd name="T4" fmla="*/ 220 w 319"/>
                <a:gd name="T5" fmla="*/ 306 h 319"/>
                <a:gd name="T6" fmla="*/ 241 w 319"/>
                <a:gd name="T7" fmla="*/ 296 h 319"/>
                <a:gd name="T8" fmla="*/ 260 w 319"/>
                <a:gd name="T9" fmla="*/ 283 h 319"/>
                <a:gd name="T10" fmla="*/ 277 w 319"/>
                <a:gd name="T11" fmla="*/ 266 h 319"/>
                <a:gd name="T12" fmla="*/ 291 w 319"/>
                <a:gd name="T13" fmla="*/ 247 h 319"/>
                <a:gd name="T14" fmla="*/ 302 w 319"/>
                <a:gd name="T15" fmla="*/ 228 h 319"/>
                <a:gd name="T16" fmla="*/ 312 w 319"/>
                <a:gd name="T17" fmla="*/ 205 h 319"/>
                <a:gd name="T18" fmla="*/ 315 w 319"/>
                <a:gd name="T19" fmla="*/ 182 h 319"/>
                <a:gd name="T20" fmla="*/ 319 w 319"/>
                <a:gd name="T21" fmla="*/ 159 h 319"/>
                <a:gd name="T22" fmla="*/ 315 w 319"/>
                <a:gd name="T23" fmla="*/ 135 h 319"/>
                <a:gd name="T24" fmla="*/ 312 w 319"/>
                <a:gd name="T25" fmla="*/ 110 h 319"/>
                <a:gd name="T26" fmla="*/ 302 w 319"/>
                <a:gd name="T27" fmla="*/ 89 h 319"/>
                <a:gd name="T28" fmla="*/ 291 w 319"/>
                <a:gd name="T29" fmla="*/ 68 h 319"/>
                <a:gd name="T30" fmla="*/ 277 w 319"/>
                <a:gd name="T31" fmla="*/ 51 h 319"/>
                <a:gd name="T32" fmla="*/ 260 w 319"/>
                <a:gd name="T33" fmla="*/ 34 h 319"/>
                <a:gd name="T34" fmla="*/ 241 w 319"/>
                <a:gd name="T35" fmla="*/ 21 h 319"/>
                <a:gd name="T36" fmla="*/ 220 w 319"/>
                <a:gd name="T37" fmla="*/ 11 h 319"/>
                <a:gd name="T38" fmla="*/ 198 w 319"/>
                <a:gd name="T39" fmla="*/ 4 h 319"/>
                <a:gd name="T40" fmla="*/ 175 w 319"/>
                <a:gd name="T41" fmla="*/ 0 h 319"/>
                <a:gd name="T42" fmla="*/ 156 w 319"/>
                <a:gd name="T43" fmla="*/ 0 h 319"/>
                <a:gd name="T44" fmla="*/ 142 w 319"/>
                <a:gd name="T45" fmla="*/ 0 h 319"/>
                <a:gd name="T46" fmla="*/ 118 w 319"/>
                <a:gd name="T47" fmla="*/ 4 h 319"/>
                <a:gd name="T48" fmla="*/ 97 w 319"/>
                <a:gd name="T49" fmla="*/ 11 h 319"/>
                <a:gd name="T50" fmla="*/ 76 w 319"/>
                <a:gd name="T51" fmla="*/ 21 h 319"/>
                <a:gd name="T52" fmla="*/ 57 w 319"/>
                <a:gd name="T53" fmla="*/ 34 h 319"/>
                <a:gd name="T54" fmla="*/ 40 w 319"/>
                <a:gd name="T55" fmla="*/ 51 h 319"/>
                <a:gd name="T56" fmla="*/ 26 w 319"/>
                <a:gd name="T57" fmla="*/ 68 h 319"/>
                <a:gd name="T58" fmla="*/ 13 w 319"/>
                <a:gd name="T59" fmla="*/ 89 h 319"/>
                <a:gd name="T60" fmla="*/ 6 w 319"/>
                <a:gd name="T61" fmla="*/ 110 h 319"/>
                <a:gd name="T62" fmla="*/ 0 w 319"/>
                <a:gd name="T63" fmla="*/ 135 h 319"/>
                <a:gd name="T64" fmla="*/ 0 w 319"/>
                <a:gd name="T65" fmla="*/ 159 h 319"/>
                <a:gd name="T66" fmla="*/ 0 w 319"/>
                <a:gd name="T67" fmla="*/ 182 h 319"/>
                <a:gd name="T68" fmla="*/ 6 w 319"/>
                <a:gd name="T69" fmla="*/ 205 h 319"/>
                <a:gd name="T70" fmla="*/ 13 w 319"/>
                <a:gd name="T71" fmla="*/ 228 h 319"/>
                <a:gd name="T72" fmla="*/ 26 w 319"/>
                <a:gd name="T73" fmla="*/ 247 h 319"/>
                <a:gd name="T74" fmla="*/ 40 w 319"/>
                <a:gd name="T75" fmla="*/ 266 h 319"/>
                <a:gd name="T76" fmla="*/ 57 w 319"/>
                <a:gd name="T77" fmla="*/ 283 h 319"/>
                <a:gd name="T78" fmla="*/ 76 w 319"/>
                <a:gd name="T79" fmla="*/ 296 h 319"/>
                <a:gd name="T80" fmla="*/ 97 w 319"/>
                <a:gd name="T81" fmla="*/ 306 h 319"/>
                <a:gd name="T82" fmla="*/ 118 w 319"/>
                <a:gd name="T83" fmla="*/ 313 h 319"/>
                <a:gd name="T84" fmla="*/ 142 w 319"/>
                <a:gd name="T85" fmla="*/ 317 h 319"/>
                <a:gd name="T86" fmla="*/ 156 w 319"/>
                <a:gd name="T87" fmla="*/ 319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19" h="319">
                  <a:moveTo>
                    <a:pt x="160" y="319"/>
                  </a:moveTo>
                  <a:lnTo>
                    <a:pt x="167" y="319"/>
                  </a:lnTo>
                  <a:lnTo>
                    <a:pt x="175" y="317"/>
                  </a:lnTo>
                  <a:lnTo>
                    <a:pt x="184" y="317"/>
                  </a:lnTo>
                  <a:lnTo>
                    <a:pt x="192" y="315"/>
                  </a:lnTo>
                  <a:lnTo>
                    <a:pt x="198" y="313"/>
                  </a:lnTo>
                  <a:lnTo>
                    <a:pt x="205" y="311"/>
                  </a:lnTo>
                  <a:lnTo>
                    <a:pt x="213" y="310"/>
                  </a:lnTo>
                  <a:lnTo>
                    <a:pt x="220" y="306"/>
                  </a:lnTo>
                  <a:lnTo>
                    <a:pt x="228" y="302"/>
                  </a:lnTo>
                  <a:lnTo>
                    <a:pt x="234" y="300"/>
                  </a:lnTo>
                  <a:lnTo>
                    <a:pt x="241" y="296"/>
                  </a:lnTo>
                  <a:lnTo>
                    <a:pt x="249" y="292"/>
                  </a:lnTo>
                  <a:lnTo>
                    <a:pt x="255" y="287"/>
                  </a:lnTo>
                  <a:lnTo>
                    <a:pt x="260" y="283"/>
                  </a:lnTo>
                  <a:lnTo>
                    <a:pt x="266" y="277"/>
                  </a:lnTo>
                  <a:lnTo>
                    <a:pt x="272" y="272"/>
                  </a:lnTo>
                  <a:lnTo>
                    <a:pt x="277" y="266"/>
                  </a:lnTo>
                  <a:lnTo>
                    <a:pt x="281" y="260"/>
                  </a:lnTo>
                  <a:lnTo>
                    <a:pt x="285" y="253"/>
                  </a:lnTo>
                  <a:lnTo>
                    <a:pt x="291" y="247"/>
                  </a:lnTo>
                  <a:lnTo>
                    <a:pt x="294" y="241"/>
                  </a:lnTo>
                  <a:lnTo>
                    <a:pt x="298" y="234"/>
                  </a:lnTo>
                  <a:lnTo>
                    <a:pt x="302" y="228"/>
                  </a:lnTo>
                  <a:lnTo>
                    <a:pt x="306" y="220"/>
                  </a:lnTo>
                  <a:lnTo>
                    <a:pt x="308" y="213"/>
                  </a:lnTo>
                  <a:lnTo>
                    <a:pt x="312" y="205"/>
                  </a:lnTo>
                  <a:lnTo>
                    <a:pt x="313" y="197"/>
                  </a:lnTo>
                  <a:lnTo>
                    <a:pt x="315" y="190"/>
                  </a:lnTo>
                  <a:lnTo>
                    <a:pt x="315" y="182"/>
                  </a:lnTo>
                  <a:lnTo>
                    <a:pt x="317" y="175"/>
                  </a:lnTo>
                  <a:lnTo>
                    <a:pt x="317" y="167"/>
                  </a:lnTo>
                  <a:lnTo>
                    <a:pt x="319" y="159"/>
                  </a:lnTo>
                  <a:lnTo>
                    <a:pt x="317" y="150"/>
                  </a:lnTo>
                  <a:lnTo>
                    <a:pt x="317" y="142"/>
                  </a:lnTo>
                  <a:lnTo>
                    <a:pt x="315" y="135"/>
                  </a:lnTo>
                  <a:lnTo>
                    <a:pt x="315" y="127"/>
                  </a:lnTo>
                  <a:lnTo>
                    <a:pt x="313" y="118"/>
                  </a:lnTo>
                  <a:lnTo>
                    <a:pt x="312" y="110"/>
                  </a:lnTo>
                  <a:lnTo>
                    <a:pt x="308" y="104"/>
                  </a:lnTo>
                  <a:lnTo>
                    <a:pt x="306" y="97"/>
                  </a:lnTo>
                  <a:lnTo>
                    <a:pt x="302" y="89"/>
                  </a:lnTo>
                  <a:lnTo>
                    <a:pt x="298" y="82"/>
                  </a:lnTo>
                  <a:lnTo>
                    <a:pt x="294" y="76"/>
                  </a:lnTo>
                  <a:lnTo>
                    <a:pt x="291" y="68"/>
                  </a:lnTo>
                  <a:lnTo>
                    <a:pt x="285" y="63"/>
                  </a:lnTo>
                  <a:lnTo>
                    <a:pt x="281" y="57"/>
                  </a:lnTo>
                  <a:lnTo>
                    <a:pt x="277" y="51"/>
                  </a:lnTo>
                  <a:lnTo>
                    <a:pt x="272" y="45"/>
                  </a:lnTo>
                  <a:lnTo>
                    <a:pt x="266" y="40"/>
                  </a:lnTo>
                  <a:lnTo>
                    <a:pt x="260" y="34"/>
                  </a:lnTo>
                  <a:lnTo>
                    <a:pt x="255" y="30"/>
                  </a:lnTo>
                  <a:lnTo>
                    <a:pt x="249" y="26"/>
                  </a:lnTo>
                  <a:lnTo>
                    <a:pt x="241" y="21"/>
                  </a:lnTo>
                  <a:lnTo>
                    <a:pt x="234" y="19"/>
                  </a:lnTo>
                  <a:lnTo>
                    <a:pt x="228" y="15"/>
                  </a:lnTo>
                  <a:lnTo>
                    <a:pt x="220" y="11"/>
                  </a:lnTo>
                  <a:lnTo>
                    <a:pt x="213" y="9"/>
                  </a:lnTo>
                  <a:lnTo>
                    <a:pt x="205" y="7"/>
                  </a:lnTo>
                  <a:lnTo>
                    <a:pt x="198" y="4"/>
                  </a:lnTo>
                  <a:lnTo>
                    <a:pt x="192" y="2"/>
                  </a:lnTo>
                  <a:lnTo>
                    <a:pt x="184" y="2"/>
                  </a:lnTo>
                  <a:lnTo>
                    <a:pt x="175" y="0"/>
                  </a:lnTo>
                  <a:lnTo>
                    <a:pt x="167" y="0"/>
                  </a:lnTo>
                  <a:lnTo>
                    <a:pt x="160" y="0"/>
                  </a:lnTo>
                  <a:lnTo>
                    <a:pt x="156" y="0"/>
                  </a:lnTo>
                  <a:lnTo>
                    <a:pt x="150" y="0"/>
                  </a:lnTo>
                  <a:lnTo>
                    <a:pt x="146" y="0"/>
                  </a:lnTo>
                  <a:lnTo>
                    <a:pt x="142" y="0"/>
                  </a:lnTo>
                  <a:lnTo>
                    <a:pt x="135" y="2"/>
                  </a:lnTo>
                  <a:lnTo>
                    <a:pt x="127" y="2"/>
                  </a:lnTo>
                  <a:lnTo>
                    <a:pt x="118" y="4"/>
                  </a:lnTo>
                  <a:lnTo>
                    <a:pt x="112" y="7"/>
                  </a:lnTo>
                  <a:lnTo>
                    <a:pt x="104" y="9"/>
                  </a:lnTo>
                  <a:lnTo>
                    <a:pt x="97" y="11"/>
                  </a:lnTo>
                  <a:lnTo>
                    <a:pt x="89" y="15"/>
                  </a:lnTo>
                  <a:lnTo>
                    <a:pt x="82" y="19"/>
                  </a:lnTo>
                  <a:lnTo>
                    <a:pt x="76" y="21"/>
                  </a:lnTo>
                  <a:lnTo>
                    <a:pt x="68" y="26"/>
                  </a:lnTo>
                  <a:lnTo>
                    <a:pt x="63" y="30"/>
                  </a:lnTo>
                  <a:lnTo>
                    <a:pt x="57" y="34"/>
                  </a:lnTo>
                  <a:lnTo>
                    <a:pt x="51" y="40"/>
                  </a:lnTo>
                  <a:lnTo>
                    <a:pt x="45" y="45"/>
                  </a:lnTo>
                  <a:lnTo>
                    <a:pt x="40" y="51"/>
                  </a:lnTo>
                  <a:lnTo>
                    <a:pt x="36" y="57"/>
                  </a:lnTo>
                  <a:lnTo>
                    <a:pt x="30" y="63"/>
                  </a:lnTo>
                  <a:lnTo>
                    <a:pt x="26" y="68"/>
                  </a:lnTo>
                  <a:lnTo>
                    <a:pt x="21" y="76"/>
                  </a:lnTo>
                  <a:lnTo>
                    <a:pt x="19" y="82"/>
                  </a:lnTo>
                  <a:lnTo>
                    <a:pt x="13" y="89"/>
                  </a:lnTo>
                  <a:lnTo>
                    <a:pt x="11" y="97"/>
                  </a:lnTo>
                  <a:lnTo>
                    <a:pt x="7" y="104"/>
                  </a:lnTo>
                  <a:lnTo>
                    <a:pt x="6" y="110"/>
                  </a:lnTo>
                  <a:lnTo>
                    <a:pt x="4" y="118"/>
                  </a:lnTo>
                  <a:lnTo>
                    <a:pt x="2" y="127"/>
                  </a:lnTo>
                  <a:lnTo>
                    <a:pt x="0" y="135"/>
                  </a:lnTo>
                  <a:lnTo>
                    <a:pt x="0" y="142"/>
                  </a:lnTo>
                  <a:lnTo>
                    <a:pt x="0" y="150"/>
                  </a:lnTo>
                  <a:lnTo>
                    <a:pt x="0" y="159"/>
                  </a:lnTo>
                  <a:lnTo>
                    <a:pt x="0" y="167"/>
                  </a:lnTo>
                  <a:lnTo>
                    <a:pt x="0" y="175"/>
                  </a:lnTo>
                  <a:lnTo>
                    <a:pt x="0" y="182"/>
                  </a:lnTo>
                  <a:lnTo>
                    <a:pt x="2" y="190"/>
                  </a:lnTo>
                  <a:lnTo>
                    <a:pt x="4" y="197"/>
                  </a:lnTo>
                  <a:lnTo>
                    <a:pt x="6" y="205"/>
                  </a:lnTo>
                  <a:lnTo>
                    <a:pt x="7" y="213"/>
                  </a:lnTo>
                  <a:lnTo>
                    <a:pt x="11" y="220"/>
                  </a:lnTo>
                  <a:lnTo>
                    <a:pt x="13" y="228"/>
                  </a:lnTo>
                  <a:lnTo>
                    <a:pt x="19" y="234"/>
                  </a:lnTo>
                  <a:lnTo>
                    <a:pt x="21" y="241"/>
                  </a:lnTo>
                  <a:lnTo>
                    <a:pt x="26" y="247"/>
                  </a:lnTo>
                  <a:lnTo>
                    <a:pt x="30" y="253"/>
                  </a:lnTo>
                  <a:lnTo>
                    <a:pt x="36" y="260"/>
                  </a:lnTo>
                  <a:lnTo>
                    <a:pt x="40" y="266"/>
                  </a:lnTo>
                  <a:lnTo>
                    <a:pt x="45" y="272"/>
                  </a:lnTo>
                  <a:lnTo>
                    <a:pt x="51" y="277"/>
                  </a:lnTo>
                  <a:lnTo>
                    <a:pt x="57" y="283"/>
                  </a:lnTo>
                  <a:lnTo>
                    <a:pt x="63" y="287"/>
                  </a:lnTo>
                  <a:lnTo>
                    <a:pt x="68" y="292"/>
                  </a:lnTo>
                  <a:lnTo>
                    <a:pt x="76" y="296"/>
                  </a:lnTo>
                  <a:lnTo>
                    <a:pt x="82" y="300"/>
                  </a:lnTo>
                  <a:lnTo>
                    <a:pt x="89" y="302"/>
                  </a:lnTo>
                  <a:lnTo>
                    <a:pt x="97" y="306"/>
                  </a:lnTo>
                  <a:lnTo>
                    <a:pt x="104" y="310"/>
                  </a:lnTo>
                  <a:lnTo>
                    <a:pt x="112" y="311"/>
                  </a:lnTo>
                  <a:lnTo>
                    <a:pt x="118" y="313"/>
                  </a:lnTo>
                  <a:lnTo>
                    <a:pt x="127" y="315"/>
                  </a:lnTo>
                  <a:lnTo>
                    <a:pt x="135" y="317"/>
                  </a:lnTo>
                  <a:lnTo>
                    <a:pt x="142" y="317"/>
                  </a:lnTo>
                  <a:lnTo>
                    <a:pt x="146" y="317"/>
                  </a:lnTo>
                  <a:lnTo>
                    <a:pt x="150" y="319"/>
                  </a:lnTo>
                  <a:lnTo>
                    <a:pt x="156" y="319"/>
                  </a:lnTo>
                  <a:lnTo>
                    <a:pt x="160" y="319"/>
                  </a:lnTo>
                  <a:lnTo>
                    <a:pt x="160" y="31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83"/>
            <p:cNvSpPr/>
            <p:nvPr/>
          </p:nvSpPr>
          <p:spPr bwMode="auto">
            <a:xfrm>
              <a:off x="60" y="1602"/>
              <a:ext cx="57" cy="118"/>
            </a:xfrm>
            <a:custGeom>
              <a:avLst/>
              <a:gdLst>
                <a:gd name="T0" fmla="*/ 16 w 114"/>
                <a:gd name="T1" fmla="*/ 6 h 236"/>
                <a:gd name="T2" fmla="*/ 0 w 114"/>
                <a:gd name="T3" fmla="*/ 236 h 236"/>
                <a:gd name="T4" fmla="*/ 114 w 114"/>
                <a:gd name="T5" fmla="*/ 232 h 236"/>
                <a:gd name="T6" fmla="*/ 92 w 114"/>
                <a:gd name="T7" fmla="*/ 0 h 236"/>
                <a:gd name="T8" fmla="*/ 16 w 114"/>
                <a:gd name="T9" fmla="*/ 6 h 236"/>
                <a:gd name="T10" fmla="*/ 16 w 114"/>
                <a:gd name="T11" fmla="*/ 6 h 236"/>
              </a:gdLst>
              <a:ahLst/>
              <a:cxnLst>
                <a:cxn ang="0">
                  <a:pos x="T0" y="T1"/>
                </a:cxn>
                <a:cxn ang="0">
                  <a:pos x="T2" y="T3"/>
                </a:cxn>
                <a:cxn ang="0">
                  <a:pos x="T4" y="T5"/>
                </a:cxn>
                <a:cxn ang="0">
                  <a:pos x="T6" y="T7"/>
                </a:cxn>
                <a:cxn ang="0">
                  <a:pos x="T8" y="T9"/>
                </a:cxn>
                <a:cxn ang="0">
                  <a:pos x="T10" y="T11"/>
                </a:cxn>
              </a:cxnLst>
              <a:rect l="0" t="0" r="r" b="b"/>
              <a:pathLst>
                <a:path w="114" h="236">
                  <a:moveTo>
                    <a:pt x="16" y="6"/>
                  </a:moveTo>
                  <a:lnTo>
                    <a:pt x="0" y="236"/>
                  </a:lnTo>
                  <a:lnTo>
                    <a:pt x="114" y="232"/>
                  </a:lnTo>
                  <a:lnTo>
                    <a:pt x="92" y="0"/>
                  </a:lnTo>
                  <a:lnTo>
                    <a:pt x="16" y="6"/>
                  </a:lnTo>
                  <a:lnTo>
                    <a:pt x="16" y="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84"/>
            <p:cNvSpPr/>
            <p:nvPr/>
          </p:nvSpPr>
          <p:spPr bwMode="auto">
            <a:xfrm>
              <a:off x="46" y="1471"/>
              <a:ext cx="114" cy="80"/>
            </a:xfrm>
            <a:custGeom>
              <a:avLst/>
              <a:gdLst>
                <a:gd name="T0" fmla="*/ 0 w 226"/>
                <a:gd name="T1" fmla="*/ 160 h 160"/>
                <a:gd name="T2" fmla="*/ 83 w 226"/>
                <a:gd name="T3" fmla="*/ 0 h 160"/>
                <a:gd name="T4" fmla="*/ 163 w 226"/>
                <a:gd name="T5" fmla="*/ 0 h 160"/>
                <a:gd name="T6" fmla="*/ 226 w 226"/>
                <a:gd name="T7" fmla="*/ 158 h 160"/>
                <a:gd name="T8" fmla="*/ 0 w 226"/>
                <a:gd name="T9" fmla="*/ 160 h 160"/>
                <a:gd name="T10" fmla="*/ 0 w 226"/>
                <a:gd name="T11" fmla="*/ 160 h 160"/>
              </a:gdLst>
              <a:ahLst/>
              <a:cxnLst>
                <a:cxn ang="0">
                  <a:pos x="T0" y="T1"/>
                </a:cxn>
                <a:cxn ang="0">
                  <a:pos x="T2" y="T3"/>
                </a:cxn>
                <a:cxn ang="0">
                  <a:pos x="T4" y="T5"/>
                </a:cxn>
                <a:cxn ang="0">
                  <a:pos x="T6" y="T7"/>
                </a:cxn>
                <a:cxn ang="0">
                  <a:pos x="T8" y="T9"/>
                </a:cxn>
                <a:cxn ang="0">
                  <a:pos x="T10" y="T11"/>
                </a:cxn>
              </a:cxnLst>
              <a:rect l="0" t="0" r="r" b="b"/>
              <a:pathLst>
                <a:path w="226" h="160">
                  <a:moveTo>
                    <a:pt x="0" y="160"/>
                  </a:moveTo>
                  <a:lnTo>
                    <a:pt x="83" y="0"/>
                  </a:lnTo>
                  <a:lnTo>
                    <a:pt x="163" y="0"/>
                  </a:lnTo>
                  <a:lnTo>
                    <a:pt x="226" y="158"/>
                  </a:lnTo>
                  <a:lnTo>
                    <a:pt x="0" y="160"/>
                  </a:lnTo>
                  <a:lnTo>
                    <a:pt x="0" y="16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85"/>
            <p:cNvSpPr/>
            <p:nvPr/>
          </p:nvSpPr>
          <p:spPr bwMode="auto">
            <a:xfrm>
              <a:off x="-158" y="1758"/>
              <a:ext cx="29" cy="29"/>
            </a:xfrm>
            <a:custGeom>
              <a:avLst/>
              <a:gdLst>
                <a:gd name="T0" fmla="*/ 0 w 59"/>
                <a:gd name="T1" fmla="*/ 59 h 59"/>
                <a:gd name="T2" fmla="*/ 59 w 59"/>
                <a:gd name="T3" fmla="*/ 59 h 59"/>
                <a:gd name="T4" fmla="*/ 59 w 59"/>
                <a:gd name="T5" fmla="*/ 0 h 59"/>
                <a:gd name="T6" fmla="*/ 0 w 59"/>
                <a:gd name="T7" fmla="*/ 0 h 59"/>
                <a:gd name="T8" fmla="*/ 0 w 59"/>
                <a:gd name="T9" fmla="*/ 59 h 59"/>
                <a:gd name="T10" fmla="*/ 0 w 59"/>
                <a:gd name="T11" fmla="*/ 59 h 59"/>
              </a:gdLst>
              <a:ahLst/>
              <a:cxnLst>
                <a:cxn ang="0">
                  <a:pos x="T0" y="T1"/>
                </a:cxn>
                <a:cxn ang="0">
                  <a:pos x="T2" y="T3"/>
                </a:cxn>
                <a:cxn ang="0">
                  <a:pos x="T4" y="T5"/>
                </a:cxn>
                <a:cxn ang="0">
                  <a:pos x="T6" y="T7"/>
                </a:cxn>
                <a:cxn ang="0">
                  <a:pos x="T8" y="T9"/>
                </a:cxn>
                <a:cxn ang="0">
                  <a:pos x="T10" y="T11"/>
                </a:cxn>
              </a:cxnLst>
              <a:rect l="0" t="0" r="r" b="b"/>
              <a:pathLst>
                <a:path w="59" h="59">
                  <a:moveTo>
                    <a:pt x="0" y="59"/>
                  </a:moveTo>
                  <a:lnTo>
                    <a:pt x="59" y="59"/>
                  </a:lnTo>
                  <a:lnTo>
                    <a:pt x="59"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86"/>
            <p:cNvSpPr/>
            <p:nvPr/>
          </p:nvSpPr>
          <p:spPr bwMode="auto">
            <a:xfrm>
              <a:off x="-129" y="1787"/>
              <a:ext cx="28" cy="30"/>
            </a:xfrm>
            <a:custGeom>
              <a:avLst/>
              <a:gdLst>
                <a:gd name="T0" fmla="*/ 0 w 57"/>
                <a:gd name="T1" fmla="*/ 58 h 58"/>
                <a:gd name="T2" fmla="*/ 57 w 57"/>
                <a:gd name="T3" fmla="*/ 58 h 58"/>
                <a:gd name="T4" fmla="*/ 57 w 57"/>
                <a:gd name="T5" fmla="*/ 0 h 58"/>
                <a:gd name="T6" fmla="*/ 0 w 57"/>
                <a:gd name="T7" fmla="*/ 0 h 58"/>
                <a:gd name="T8" fmla="*/ 0 w 57"/>
                <a:gd name="T9" fmla="*/ 58 h 58"/>
                <a:gd name="T10" fmla="*/ 0 w 57"/>
                <a:gd name="T11" fmla="*/ 58 h 58"/>
              </a:gdLst>
              <a:ahLst/>
              <a:cxnLst>
                <a:cxn ang="0">
                  <a:pos x="T0" y="T1"/>
                </a:cxn>
                <a:cxn ang="0">
                  <a:pos x="T2" y="T3"/>
                </a:cxn>
                <a:cxn ang="0">
                  <a:pos x="T4" y="T5"/>
                </a:cxn>
                <a:cxn ang="0">
                  <a:pos x="T6" y="T7"/>
                </a:cxn>
                <a:cxn ang="0">
                  <a:pos x="T8" y="T9"/>
                </a:cxn>
                <a:cxn ang="0">
                  <a:pos x="T10" y="T11"/>
                </a:cxn>
              </a:cxnLst>
              <a:rect l="0" t="0" r="r" b="b"/>
              <a:pathLst>
                <a:path w="57" h="58">
                  <a:moveTo>
                    <a:pt x="0" y="58"/>
                  </a:moveTo>
                  <a:lnTo>
                    <a:pt x="57" y="58"/>
                  </a:lnTo>
                  <a:lnTo>
                    <a:pt x="57"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87"/>
            <p:cNvSpPr/>
            <p:nvPr/>
          </p:nvSpPr>
          <p:spPr bwMode="auto">
            <a:xfrm>
              <a:off x="-101"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88"/>
            <p:cNvSpPr/>
            <p:nvPr/>
          </p:nvSpPr>
          <p:spPr bwMode="auto">
            <a:xfrm>
              <a:off x="-73" y="1787"/>
              <a:ext cx="29" cy="30"/>
            </a:xfrm>
            <a:custGeom>
              <a:avLst/>
              <a:gdLst>
                <a:gd name="T0" fmla="*/ 0 w 59"/>
                <a:gd name="T1" fmla="*/ 58 h 58"/>
                <a:gd name="T2" fmla="*/ 59 w 59"/>
                <a:gd name="T3" fmla="*/ 58 h 58"/>
                <a:gd name="T4" fmla="*/ 59 w 59"/>
                <a:gd name="T5" fmla="*/ 0 h 58"/>
                <a:gd name="T6" fmla="*/ 0 w 59"/>
                <a:gd name="T7" fmla="*/ 0 h 58"/>
                <a:gd name="T8" fmla="*/ 0 w 59"/>
                <a:gd name="T9" fmla="*/ 58 h 58"/>
                <a:gd name="T10" fmla="*/ 0 w 59"/>
                <a:gd name="T11" fmla="*/ 58 h 58"/>
              </a:gdLst>
              <a:ahLst/>
              <a:cxnLst>
                <a:cxn ang="0">
                  <a:pos x="T0" y="T1"/>
                </a:cxn>
                <a:cxn ang="0">
                  <a:pos x="T2" y="T3"/>
                </a:cxn>
                <a:cxn ang="0">
                  <a:pos x="T4" y="T5"/>
                </a:cxn>
                <a:cxn ang="0">
                  <a:pos x="T6" y="T7"/>
                </a:cxn>
                <a:cxn ang="0">
                  <a:pos x="T8" y="T9"/>
                </a:cxn>
                <a:cxn ang="0">
                  <a:pos x="T10" y="T11"/>
                </a:cxn>
              </a:cxnLst>
              <a:rect l="0" t="0" r="r" b="b"/>
              <a:pathLst>
                <a:path w="59" h="58">
                  <a:moveTo>
                    <a:pt x="0" y="58"/>
                  </a:moveTo>
                  <a:lnTo>
                    <a:pt x="59" y="58"/>
                  </a:lnTo>
                  <a:lnTo>
                    <a:pt x="59"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89"/>
            <p:cNvSpPr/>
            <p:nvPr/>
          </p:nvSpPr>
          <p:spPr bwMode="auto">
            <a:xfrm>
              <a:off x="-45"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90"/>
            <p:cNvSpPr/>
            <p:nvPr/>
          </p:nvSpPr>
          <p:spPr bwMode="auto">
            <a:xfrm>
              <a:off x="-16" y="1787"/>
              <a:ext cx="28" cy="30"/>
            </a:xfrm>
            <a:custGeom>
              <a:avLst/>
              <a:gdLst>
                <a:gd name="T0" fmla="*/ 0 w 57"/>
                <a:gd name="T1" fmla="*/ 58 h 58"/>
                <a:gd name="T2" fmla="*/ 57 w 57"/>
                <a:gd name="T3" fmla="*/ 58 h 58"/>
                <a:gd name="T4" fmla="*/ 57 w 57"/>
                <a:gd name="T5" fmla="*/ 0 h 58"/>
                <a:gd name="T6" fmla="*/ 0 w 57"/>
                <a:gd name="T7" fmla="*/ 0 h 58"/>
                <a:gd name="T8" fmla="*/ 0 w 57"/>
                <a:gd name="T9" fmla="*/ 58 h 58"/>
                <a:gd name="T10" fmla="*/ 0 w 57"/>
                <a:gd name="T11" fmla="*/ 58 h 58"/>
              </a:gdLst>
              <a:ahLst/>
              <a:cxnLst>
                <a:cxn ang="0">
                  <a:pos x="T0" y="T1"/>
                </a:cxn>
                <a:cxn ang="0">
                  <a:pos x="T2" y="T3"/>
                </a:cxn>
                <a:cxn ang="0">
                  <a:pos x="T4" y="T5"/>
                </a:cxn>
                <a:cxn ang="0">
                  <a:pos x="T6" y="T7"/>
                </a:cxn>
                <a:cxn ang="0">
                  <a:pos x="T8" y="T9"/>
                </a:cxn>
                <a:cxn ang="0">
                  <a:pos x="T10" y="T11"/>
                </a:cxn>
              </a:cxnLst>
              <a:rect l="0" t="0" r="r" b="b"/>
              <a:pathLst>
                <a:path w="57" h="58">
                  <a:moveTo>
                    <a:pt x="0" y="58"/>
                  </a:moveTo>
                  <a:lnTo>
                    <a:pt x="57" y="58"/>
                  </a:lnTo>
                  <a:lnTo>
                    <a:pt x="57"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91"/>
            <p:cNvSpPr/>
            <p:nvPr/>
          </p:nvSpPr>
          <p:spPr bwMode="auto">
            <a:xfrm>
              <a:off x="12"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92"/>
            <p:cNvSpPr/>
            <p:nvPr/>
          </p:nvSpPr>
          <p:spPr bwMode="auto">
            <a:xfrm>
              <a:off x="40" y="1787"/>
              <a:ext cx="28" cy="30"/>
            </a:xfrm>
            <a:custGeom>
              <a:avLst/>
              <a:gdLst>
                <a:gd name="T0" fmla="*/ 0 w 58"/>
                <a:gd name="T1" fmla="*/ 58 h 58"/>
                <a:gd name="T2" fmla="*/ 58 w 58"/>
                <a:gd name="T3" fmla="*/ 58 h 58"/>
                <a:gd name="T4" fmla="*/ 58 w 58"/>
                <a:gd name="T5" fmla="*/ 0 h 58"/>
                <a:gd name="T6" fmla="*/ 0 w 58"/>
                <a:gd name="T7" fmla="*/ 0 h 58"/>
                <a:gd name="T8" fmla="*/ 0 w 58"/>
                <a:gd name="T9" fmla="*/ 58 h 58"/>
                <a:gd name="T10" fmla="*/ 0 w 58"/>
                <a:gd name="T11" fmla="*/ 58 h 58"/>
              </a:gdLst>
              <a:ahLst/>
              <a:cxnLst>
                <a:cxn ang="0">
                  <a:pos x="T0" y="T1"/>
                </a:cxn>
                <a:cxn ang="0">
                  <a:pos x="T2" y="T3"/>
                </a:cxn>
                <a:cxn ang="0">
                  <a:pos x="T4" y="T5"/>
                </a:cxn>
                <a:cxn ang="0">
                  <a:pos x="T6" y="T7"/>
                </a:cxn>
                <a:cxn ang="0">
                  <a:pos x="T8" y="T9"/>
                </a:cxn>
                <a:cxn ang="0">
                  <a:pos x="T10" y="T11"/>
                </a:cxn>
              </a:cxnLst>
              <a:rect l="0" t="0" r="r" b="b"/>
              <a:pathLst>
                <a:path w="58" h="58">
                  <a:moveTo>
                    <a:pt x="0" y="58"/>
                  </a:moveTo>
                  <a:lnTo>
                    <a:pt x="58" y="58"/>
                  </a:lnTo>
                  <a:lnTo>
                    <a:pt x="58"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93"/>
            <p:cNvSpPr/>
            <p:nvPr/>
          </p:nvSpPr>
          <p:spPr bwMode="auto">
            <a:xfrm>
              <a:off x="-174" y="1656"/>
              <a:ext cx="124" cy="55"/>
            </a:xfrm>
            <a:custGeom>
              <a:avLst/>
              <a:gdLst>
                <a:gd name="T0" fmla="*/ 118 w 249"/>
                <a:gd name="T1" fmla="*/ 0 h 111"/>
                <a:gd name="T2" fmla="*/ 249 w 249"/>
                <a:gd name="T3" fmla="*/ 111 h 111"/>
                <a:gd name="T4" fmla="*/ 0 w 249"/>
                <a:gd name="T5" fmla="*/ 107 h 111"/>
                <a:gd name="T6" fmla="*/ 118 w 249"/>
                <a:gd name="T7" fmla="*/ 0 h 111"/>
                <a:gd name="T8" fmla="*/ 118 w 249"/>
                <a:gd name="T9" fmla="*/ 0 h 111"/>
              </a:gdLst>
              <a:ahLst/>
              <a:cxnLst>
                <a:cxn ang="0">
                  <a:pos x="T0" y="T1"/>
                </a:cxn>
                <a:cxn ang="0">
                  <a:pos x="T2" y="T3"/>
                </a:cxn>
                <a:cxn ang="0">
                  <a:pos x="T4" y="T5"/>
                </a:cxn>
                <a:cxn ang="0">
                  <a:pos x="T6" y="T7"/>
                </a:cxn>
                <a:cxn ang="0">
                  <a:pos x="T8" y="T9"/>
                </a:cxn>
              </a:cxnLst>
              <a:rect l="0" t="0" r="r" b="b"/>
              <a:pathLst>
                <a:path w="249" h="111">
                  <a:moveTo>
                    <a:pt x="118" y="0"/>
                  </a:moveTo>
                  <a:lnTo>
                    <a:pt x="249" y="111"/>
                  </a:lnTo>
                  <a:lnTo>
                    <a:pt x="0" y="107"/>
                  </a:lnTo>
                  <a:lnTo>
                    <a:pt x="118" y="0"/>
                  </a:lnTo>
                  <a:lnTo>
                    <a:pt x="118"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3" name="图片 2" descr="logo012jpg"/>
          <p:cNvPicPr>
            <a:picLocks noChangeAspect="1"/>
          </p:cNvPicPr>
          <p:nvPr/>
        </p:nvPicPr>
        <p:blipFill>
          <a:blip r:embed="rId6"/>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a:t>车载监控系统环境特点</a:t>
            </a:r>
            <a:endParaRPr lang="zh-CN" altLang="en-US" sz="2800" dirty="0"/>
          </a:p>
        </p:txBody>
      </p:sp>
      <p:sp>
        <p:nvSpPr>
          <p:cNvPr id="4" name="Freeform 25"/>
          <p:cNvSpPr/>
          <p:nvPr>
            <p:custDataLst>
              <p:tags r:id="rId1"/>
            </p:custDataLst>
          </p:nvPr>
        </p:nvSpPr>
        <p:spPr>
          <a:xfrm rot="10800000" flipV="1">
            <a:off x="5079999" y="3272656"/>
            <a:ext cx="3542602" cy="1817155"/>
          </a:xfrm>
          <a:prstGeom prst="rect">
            <a:avLst/>
          </a:prstGeom>
          <a:solidFill>
            <a:schemeClr val="accent2"/>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37172" tIns="68586" rIns="137172" bIns="68586" numCol="1" spcCol="953" anchor="b" anchorCtr="0">
            <a:noAutofit/>
          </a:bodyPr>
          <a:lstStyle/>
          <a:p>
            <a:pPr algn="r" defTabSz="800100">
              <a:lnSpc>
                <a:spcPct val="90000"/>
              </a:lnSpc>
              <a:spcBef>
                <a:spcPct val="0"/>
              </a:spcBef>
              <a:spcAft>
                <a:spcPct val="35000"/>
              </a:spcAft>
            </a:pPr>
            <a:r>
              <a:rPr lang="zh-CN" altLang="en-US" sz="3600" dirty="0">
                <a:solidFill>
                  <a:schemeClr val="tx1"/>
                </a:solidFill>
              </a:rPr>
              <a:t>温度</a:t>
            </a:r>
            <a:endParaRPr lang="en-US" dirty="0">
              <a:solidFill>
                <a:schemeClr val="tx1"/>
              </a:solidFill>
            </a:endParaRPr>
          </a:p>
        </p:txBody>
      </p:sp>
      <p:sp>
        <p:nvSpPr>
          <p:cNvPr id="5" name="Freeform 27"/>
          <p:cNvSpPr/>
          <p:nvPr>
            <p:custDataLst>
              <p:tags r:id="rId2"/>
            </p:custDataLst>
          </p:nvPr>
        </p:nvSpPr>
        <p:spPr>
          <a:xfrm>
            <a:off x="5080000" y="1449609"/>
            <a:ext cx="3542602" cy="1823047"/>
          </a:xfrm>
          <a:prstGeom prst="rect">
            <a:avLst/>
          </a:prstGeom>
          <a:solidFill>
            <a:schemeClr val="accent3"/>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137172" tIns="68586" rIns="137172" bIns="68586" numCol="1" spcCol="953" anchor="t" anchorCtr="0">
            <a:noAutofit/>
          </a:bodyPr>
          <a:lstStyle/>
          <a:p>
            <a:pPr algn="r">
              <a:buClr>
                <a:srgbClr val="FF0066"/>
              </a:buClr>
              <a:buSzPct val="75000"/>
            </a:pPr>
            <a:r>
              <a:rPr lang="zh-CN" altLang="en-US" sz="3600" dirty="0">
                <a:solidFill>
                  <a:schemeClr val="tx1"/>
                </a:solidFill>
              </a:rPr>
              <a:t>电压</a:t>
            </a:r>
            <a:endParaRPr lang="en-US" altLang="zh-CN" sz="3600" dirty="0">
              <a:solidFill>
                <a:schemeClr val="tx1"/>
              </a:solidFill>
            </a:endParaRPr>
          </a:p>
        </p:txBody>
      </p:sp>
      <p:sp>
        <p:nvSpPr>
          <p:cNvPr id="6" name="Freeform 29"/>
          <p:cNvSpPr/>
          <p:nvPr>
            <p:custDataLst>
              <p:tags r:id="rId3"/>
            </p:custDataLst>
          </p:nvPr>
        </p:nvSpPr>
        <p:spPr>
          <a:xfrm>
            <a:off x="1551512" y="3272654"/>
            <a:ext cx="3528486" cy="1817156"/>
          </a:xfrm>
          <a:prstGeom prst="rect">
            <a:avLst/>
          </a:prstGeom>
          <a:solidFill>
            <a:schemeClr val="accent4"/>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137172" tIns="68586" rIns="137172" bIns="68586" numCol="1" spcCol="953" anchor="b" anchorCtr="0">
            <a:noAutofit/>
          </a:bodyPr>
          <a:lstStyle/>
          <a:p>
            <a:pPr defTabSz="800100">
              <a:lnSpc>
                <a:spcPct val="90000"/>
              </a:lnSpc>
              <a:spcBef>
                <a:spcPct val="0"/>
              </a:spcBef>
              <a:spcAft>
                <a:spcPct val="35000"/>
              </a:spcAft>
            </a:pPr>
            <a:r>
              <a:rPr lang="zh-CN" altLang="en-US" sz="3600" dirty="0">
                <a:solidFill>
                  <a:schemeClr val="tx1"/>
                </a:solidFill>
              </a:rPr>
              <a:t>空间</a:t>
            </a:r>
            <a:endParaRPr lang="en-US" sz="3600" dirty="0">
              <a:solidFill>
                <a:schemeClr val="tx1"/>
              </a:solidFill>
            </a:endParaRPr>
          </a:p>
        </p:txBody>
      </p:sp>
      <p:sp>
        <p:nvSpPr>
          <p:cNvPr id="7" name="Rectangle 31"/>
          <p:cNvSpPr/>
          <p:nvPr>
            <p:custDataLst>
              <p:tags r:id="rId4"/>
            </p:custDataLst>
          </p:nvPr>
        </p:nvSpPr>
        <p:spPr>
          <a:xfrm rot="10800000" flipV="1">
            <a:off x="1551510" y="1449609"/>
            <a:ext cx="3528490" cy="1823047"/>
          </a:xfrm>
          <a:prstGeom prst="rect">
            <a:avLst/>
          </a:prstGeom>
          <a:solidFill>
            <a:schemeClr val="accent5"/>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137172" tIns="68586" rIns="137172" bIns="68586" numCol="1" spcCol="953" anchor="t" anchorCtr="0">
            <a:noAutofit/>
          </a:bodyPr>
          <a:lstStyle/>
          <a:p>
            <a:pPr defTabSz="800100">
              <a:lnSpc>
                <a:spcPct val="90000"/>
              </a:lnSpc>
              <a:spcBef>
                <a:spcPct val="0"/>
              </a:spcBef>
              <a:spcAft>
                <a:spcPct val="35000"/>
              </a:spcAft>
            </a:pPr>
            <a:r>
              <a:rPr lang="zh-CN" altLang="en-US" sz="3600" dirty="0">
                <a:solidFill>
                  <a:schemeClr val="tx1"/>
                </a:solidFill>
              </a:rPr>
              <a:t>震动</a:t>
            </a:r>
            <a:endParaRPr lang="en-US" sz="3600" dirty="0">
              <a:solidFill>
                <a:schemeClr val="tx1"/>
              </a:solidFill>
            </a:endParaRPr>
          </a:p>
        </p:txBody>
      </p:sp>
      <p:sp>
        <p:nvSpPr>
          <p:cNvPr id="8" name="Freeform 32"/>
          <p:cNvSpPr/>
          <p:nvPr>
            <p:custDataLst>
              <p:tags r:id="rId5"/>
            </p:custDataLst>
          </p:nvPr>
        </p:nvSpPr>
        <p:spPr>
          <a:xfrm>
            <a:off x="3807570" y="2593212"/>
            <a:ext cx="2528150" cy="1358889"/>
          </a:xfrm>
          <a:prstGeom prst="rect">
            <a:avLst/>
          </a:prstGeom>
          <a:solidFill>
            <a:schemeClr val="accent6"/>
          </a:solidFill>
          <a:scene3d>
            <a:camera prst="orthographicFront"/>
            <a:lightRig rig="threePt" dir="t"/>
          </a:scene3d>
          <a:sp3d z="190500" prstMaterial="plastic">
            <a:bevelB w="88900" h="31750" prst="angle"/>
          </a:sp3d>
        </p:spPr>
        <p:style>
          <a:lnRef idx="0">
            <a:schemeClr val="lt1">
              <a:hueOff val="0"/>
              <a:satOff val="0"/>
              <a:lumOff val="0"/>
              <a:alphaOff val="0"/>
            </a:schemeClr>
          </a:lnRef>
          <a:fillRef idx="1">
            <a:schemeClr val="accent2">
              <a:tint val="40000"/>
              <a:hueOff val="0"/>
              <a:satOff val="0"/>
              <a:lumOff val="0"/>
              <a:alphaOff val="0"/>
            </a:schemeClr>
          </a:fillRef>
          <a:effectRef idx="3">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148422" tIns="148422" rIns="148422" bIns="148422" numCol="1" spcCol="953" anchor="ctr" anchorCtr="0">
            <a:noAutofit/>
          </a:bodyPr>
          <a:lstStyle/>
          <a:p>
            <a:pPr algn="ctr" defTabSz="1299845">
              <a:lnSpc>
                <a:spcPct val="90000"/>
              </a:lnSpc>
              <a:spcBef>
                <a:spcPct val="0"/>
              </a:spcBef>
              <a:spcAft>
                <a:spcPct val="35000"/>
              </a:spcAft>
            </a:pPr>
            <a:r>
              <a:rPr lang="zh-CN" altLang="en-US" sz="2900" b="1" dirty="0">
                <a:solidFill>
                  <a:schemeClr val="tx1"/>
                </a:solidFill>
              </a:rPr>
              <a:t>环境特点</a:t>
            </a:r>
            <a:endParaRPr lang="en-US" sz="2900" b="1" dirty="0">
              <a:solidFill>
                <a:schemeClr val="tx1"/>
              </a:solidFill>
            </a:endParaRPr>
          </a:p>
        </p:txBody>
      </p:sp>
      <p:sp>
        <p:nvSpPr>
          <p:cNvPr id="29" name="矩形 28"/>
          <p:cNvSpPr/>
          <p:nvPr/>
        </p:nvSpPr>
        <p:spPr>
          <a:xfrm>
            <a:off x="3351519" y="1417300"/>
            <a:ext cx="1800493" cy="452432"/>
          </a:xfrm>
          <a:prstGeom prst="rect">
            <a:avLst/>
          </a:prstGeom>
        </p:spPr>
        <p:txBody>
          <a:bodyPr wrap="none">
            <a:spAutoFit/>
          </a:bodyPr>
          <a:lstStyle/>
          <a:p>
            <a:pPr>
              <a:lnSpc>
                <a:spcPct val="130000"/>
              </a:lnSpc>
            </a:pPr>
            <a:r>
              <a:rPr lang="zh-CN" altLang="en-US" dirty="0">
                <a:latin typeface="微软雅黑" panose="020B0503020204020204" pitchFamily="34" charset="-122"/>
                <a:ea typeface="微软雅黑" panose="020B0503020204020204" pitchFamily="34" charset="-122"/>
                <a:cs typeface="Arial" panose="020B0604020202020204" pitchFamily="34" charset="0"/>
              </a:rPr>
              <a:t>不规则连续震动</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30" name="矩形 29"/>
          <p:cNvSpPr/>
          <p:nvPr/>
        </p:nvSpPr>
        <p:spPr>
          <a:xfrm>
            <a:off x="5080000" y="1417300"/>
            <a:ext cx="2153154" cy="452432"/>
          </a:xfrm>
          <a:prstGeom prst="rect">
            <a:avLst/>
          </a:prstGeom>
        </p:spPr>
        <p:txBody>
          <a:bodyPr wrap="none">
            <a:spAutoFit/>
          </a:bodyPr>
          <a:lstStyle/>
          <a:p>
            <a:pPr>
              <a:lnSpc>
                <a:spcPct val="130000"/>
              </a:lnSpc>
            </a:pPr>
            <a:r>
              <a:rPr lang="en-US" altLang="zh-CN" dirty="0">
                <a:latin typeface="微软雅黑" panose="020B0503020204020204" pitchFamily="34" charset="-122"/>
                <a:ea typeface="微软雅黑" panose="020B0503020204020204" pitchFamily="34" charset="-122"/>
                <a:cs typeface="Arial" panose="020B0604020202020204" pitchFamily="34" charset="0"/>
              </a:rPr>
              <a:t>8V-32V</a:t>
            </a:r>
            <a:r>
              <a:rPr lang="zh-CN" altLang="en-US" dirty="0">
                <a:latin typeface="微软雅黑" panose="020B0503020204020204" pitchFamily="34" charset="-122"/>
                <a:ea typeface="微软雅黑" panose="020B0503020204020204" pitchFamily="34" charset="-122"/>
                <a:cs typeface="Arial" panose="020B0604020202020204" pitchFamily="34" charset="0"/>
              </a:rPr>
              <a:t>极度不稳定</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31" name="矩形 30"/>
          <p:cNvSpPr/>
          <p:nvPr/>
        </p:nvSpPr>
        <p:spPr>
          <a:xfrm>
            <a:off x="2919700" y="4709388"/>
            <a:ext cx="2262158" cy="452432"/>
          </a:xfrm>
          <a:prstGeom prst="rect">
            <a:avLst/>
          </a:prstGeom>
        </p:spPr>
        <p:txBody>
          <a:bodyPr wrap="none">
            <a:spAutoFit/>
          </a:bodyPr>
          <a:lstStyle/>
          <a:p>
            <a:pPr>
              <a:lnSpc>
                <a:spcPct val="130000"/>
              </a:lnSpc>
            </a:pPr>
            <a:r>
              <a:rPr lang="zh-CN" altLang="en-US" dirty="0">
                <a:latin typeface="微软雅黑" panose="020B0503020204020204" pitchFamily="34" charset="-122"/>
                <a:ea typeface="微软雅黑" panose="020B0503020204020204" pitchFamily="34" charset="-122"/>
                <a:cs typeface="Arial" panose="020B0604020202020204" pitchFamily="34" charset="0"/>
              </a:rPr>
              <a:t>允许设备摆放空间小</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矩形 31"/>
          <p:cNvSpPr/>
          <p:nvPr/>
        </p:nvSpPr>
        <p:spPr>
          <a:xfrm>
            <a:off x="5062190" y="4709388"/>
            <a:ext cx="3330270" cy="452432"/>
          </a:xfrm>
          <a:prstGeom prst="rect">
            <a:avLst/>
          </a:prstGeom>
        </p:spPr>
        <p:txBody>
          <a:bodyPr wrap="square">
            <a:spAutoFit/>
          </a:bodyPr>
          <a:lstStyle/>
          <a:p>
            <a:pPr>
              <a:lnSpc>
                <a:spcPct val="130000"/>
              </a:lnSpc>
            </a:pPr>
            <a:r>
              <a:rPr lang="zh-CN" altLang="en-US" dirty="0">
                <a:latin typeface="微软雅黑" panose="020B0503020204020204" pitchFamily="34" charset="-122"/>
                <a:ea typeface="微软雅黑" panose="020B0503020204020204" pitchFamily="34" charset="-122"/>
                <a:cs typeface="Arial" panose="020B0604020202020204" pitchFamily="34" charset="0"/>
              </a:rPr>
              <a:t>车厢内</a:t>
            </a:r>
            <a:r>
              <a:rPr lang="en-US" altLang="zh-CN" dirty="0">
                <a:latin typeface="微软雅黑" panose="020B0503020204020204" pitchFamily="34" charset="-122"/>
                <a:ea typeface="微软雅黑" panose="020B0503020204020204" pitchFamily="34" charset="-122"/>
                <a:cs typeface="Arial" panose="020B0604020202020204" pitchFamily="34" charset="0"/>
              </a:rPr>
              <a:t>-20°C-60°C</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3" name="组合 15"/>
          <p:cNvGrpSpPr/>
          <p:nvPr/>
        </p:nvGrpSpPr>
        <p:grpSpPr bwMode="auto">
          <a:xfrm>
            <a:off x="6579160" y="3569239"/>
            <a:ext cx="900000" cy="903111"/>
            <a:chOff x="2430" y="1692"/>
            <a:chExt cx="339" cy="339"/>
          </a:xfrm>
        </p:grpSpPr>
        <p:sp>
          <p:nvSpPr>
            <p:cNvPr id="34" name="任意多边形 16"/>
            <p:cNvSpPr>
              <a:spLocks noEditPoints="1"/>
            </p:cNvSpPr>
            <p:nvPr/>
          </p:nvSpPr>
          <p:spPr bwMode="gray">
            <a:xfrm>
              <a:off x="2430" y="1692"/>
              <a:ext cx="339" cy="339"/>
            </a:xfrm>
            <a:custGeom>
              <a:avLst/>
              <a:gdLst>
                <a:gd name="T0" fmla="*/ 170 w 339"/>
                <a:gd name="T1" fmla="*/ 0 h 339"/>
                <a:gd name="T2" fmla="*/ 131 w 339"/>
                <a:gd name="T3" fmla="*/ 5 h 339"/>
                <a:gd name="T4" fmla="*/ 95 w 339"/>
                <a:gd name="T5" fmla="*/ 17 h 339"/>
                <a:gd name="T6" fmla="*/ 63 w 339"/>
                <a:gd name="T7" fmla="*/ 38 h 339"/>
                <a:gd name="T8" fmla="*/ 38 w 339"/>
                <a:gd name="T9" fmla="*/ 63 h 339"/>
                <a:gd name="T10" fmla="*/ 18 w 339"/>
                <a:gd name="T11" fmla="*/ 95 h 339"/>
                <a:gd name="T12" fmla="*/ 5 w 339"/>
                <a:gd name="T13" fmla="*/ 131 h 339"/>
                <a:gd name="T14" fmla="*/ 0 w 339"/>
                <a:gd name="T15" fmla="*/ 170 h 339"/>
                <a:gd name="T16" fmla="*/ 5 w 339"/>
                <a:gd name="T17" fmla="*/ 209 h 339"/>
                <a:gd name="T18" fmla="*/ 18 w 339"/>
                <a:gd name="T19" fmla="*/ 245 h 339"/>
                <a:gd name="T20" fmla="*/ 38 w 339"/>
                <a:gd name="T21" fmla="*/ 276 h 339"/>
                <a:gd name="T22" fmla="*/ 63 w 339"/>
                <a:gd name="T23" fmla="*/ 302 h 339"/>
                <a:gd name="T24" fmla="*/ 95 w 339"/>
                <a:gd name="T25" fmla="*/ 323 h 339"/>
                <a:gd name="T26" fmla="*/ 131 w 339"/>
                <a:gd name="T27" fmla="*/ 335 h 339"/>
                <a:gd name="T28" fmla="*/ 170 w 339"/>
                <a:gd name="T29" fmla="*/ 339 h 339"/>
                <a:gd name="T30" fmla="*/ 209 w 339"/>
                <a:gd name="T31" fmla="*/ 335 h 339"/>
                <a:gd name="T32" fmla="*/ 245 w 339"/>
                <a:gd name="T33" fmla="*/ 323 h 339"/>
                <a:gd name="T34" fmla="*/ 276 w 339"/>
                <a:gd name="T35" fmla="*/ 302 h 339"/>
                <a:gd name="T36" fmla="*/ 303 w 339"/>
                <a:gd name="T37" fmla="*/ 276 h 339"/>
                <a:gd name="T38" fmla="*/ 323 w 339"/>
                <a:gd name="T39" fmla="*/ 245 h 339"/>
                <a:gd name="T40" fmla="*/ 335 w 339"/>
                <a:gd name="T41" fmla="*/ 209 h 339"/>
                <a:gd name="T42" fmla="*/ 339 w 339"/>
                <a:gd name="T43" fmla="*/ 170 h 339"/>
                <a:gd name="T44" fmla="*/ 335 w 339"/>
                <a:gd name="T45" fmla="*/ 131 h 339"/>
                <a:gd name="T46" fmla="*/ 323 w 339"/>
                <a:gd name="T47" fmla="*/ 95 h 339"/>
                <a:gd name="T48" fmla="*/ 303 w 339"/>
                <a:gd name="T49" fmla="*/ 63 h 339"/>
                <a:gd name="T50" fmla="*/ 276 w 339"/>
                <a:gd name="T51" fmla="*/ 38 h 339"/>
                <a:gd name="T52" fmla="*/ 245 w 339"/>
                <a:gd name="T53" fmla="*/ 17 h 339"/>
                <a:gd name="T54" fmla="*/ 209 w 339"/>
                <a:gd name="T55" fmla="*/ 5 h 339"/>
                <a:gd name="T56" fmla="*/ 170 w 339"/>
                <a:gd name="T57" fmla="*/ 0 h 339"/>
                <a:gd name="T58" fmla="*/ 170 w 339"/>
                <a:gd name="T59" fmla="*/ 294 h 339"/>
                <a:gd name="T60" fmla="*/ 137 w 339"/>
                <a:gd name="T61" fmla="*/ 291 h 339"/>
                <a:gd name="T62" fmla="*/ 107 w 339"/>
                <a:gd name="T63" fmla="*/ 278 h 339"/>
                <a:gd name="T64" fmla="*/ 81 w 339"/>
                <a:gd name="T65" fmla="*/ 258 h 339"/>
                <a:gd name="T66" fmla="*/ 62 w 339"/>
                <a:gd name="T67" fmla="*/ 233 h 339"/>
                <a:gd name="T68" fmla="*/ 50 w 339"/>
                <a:gd name="T69" fmla="*/ 203 h 339"/>
                <a:gd name="T70" fmla="*/ 45 w 339"/>
                <a:gd name="T71" fmla="*/ 170 h 339"/>
                <a:gd name="T72" fmla="*/ 50 w 339"/>
                <a:gd name="T73" fmla="*/ 137 h 339"/>
                <a:gd name="T74" fmla="*/ 62 w 339"/>
                <a:gd name="T75" fmla="*/ 107 h 339"/>
                <a:gd name="T76" fmla="*/ 81 w 339"/>
                <a:gd name="T77" fmla="*/ 81 h 339"/>
                <a:gd name="T78" fmla="*/ 107 w 339"/>
                <a:gd name="T79" fmla="*/ 62 h 339"/>
                <a:gd name="T80" fmla="*/ 137 w 339"/>
                <a:gd name="T81" fmla="*/ 48 h 339"/>
                <a:gd name="T82" fmla="*/ 170 w 339"/>
                <a:gd name="T83" fmla="*/ 44 h 339"/>
                <a:gd name="T84" fmla="*/ 203 w 339"/>
                <a:gd name="T85" fmla="*/ 48 h 339"/>
                <a:gd name="T86" fmla="*/ 233 w 339"/>
                <a:gd name="T87" fmla="*/ 62 h 339"/>
                <a:gd name="T88" fmla="*/ 258 w 339"/>
                <a:gd name="T89" fmla="*/ 81 h 339"/>
                <a:gd name="T90" fmla="*/ 278 w 339"/>
                <a:gd name="T91" fmla="*/ 107 h 339"/>
                <a:gd name="T92" fmla="*/ 291 w 339"/>
                <a:gd name="T93" fmla="*/ 137 h 339"/>
                <a:gd name="T94" fmla="*/ 296 w 339"/>
                <a:gd name="T95" fmla="*/ 170 h 339"/>
                <a:gd name="T96" fmla="*/ 291 w 339"/>
                <a:gd name="T97" fmla="*/ 203 h 339"/>
                <a:gd name="T98" fmla="*/ 278 w 339"/>
                <a:gd name="T99" fmla="*/ 233 h 339"/>
                <a:gd name="T100" fmla="*/ 258 w 339"/>
                <a:gd name="T101" fmla="*/ 258 h 339"/>
                <a:gd name="T102" fmla="*/ 233 w 339"/>
                <a:gd name="T103" fmla="*/ 278 h 339"/>
                <a:gd name="T104" fmla="*/ 203 w 339"/>
                <a:gd name="T105" fmla="*/ 291 h 339"/>
                <a:gd name="T106" fmla="*/ 170 w 339"/>
                <a:gd name="T107" fmla="*/ 294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9" h="339">
                  <a:moveTo>
                    <a:pt x="170" y="0"/>
                  </a:moveTo>
                  <a:lnTo>
                    <a:pt x="131" y="5"/>
                  </a:lnTo>
                  <a:lnTo>
                    <a:pt x="95" y="17"/>
                  </a:lnTo>
                  <a:lnTo>
                    <a:pt x="63" y="38"/>
                  </a:lnTo>
                  <a:lnTo>
                    <a:pt x="38" y="63"/>
                  </a:lnTo>
                  <a:lnTo>
                    <a:pt x="18" y="95"/>
                  </a:lnTo>
                  <a:lnTo>
                    <a:pt x="5" y="131"/>
                  </a:lnTo>
                  <a:lnTo>
                    <a:pt x="0" y="170"/>
                  </a:lnTo>
                  <a:lnTo>
                    <a:pt x="5" y="209"/>
                  </a:lnTo>
                  <a:lnTo>
                    <a:pt x="18" y="245"/>
                  </a:lnTo>
                  <a:lnTo>
                    <a:pt x="38" y="276"/>
                  </a:lnTo>
                  <a:lnTo>
                    <a:pt x="63" y="302"/>
                  </a:lnTo>
                  <a:lnTo>
                    <a:pt x="95" y="323"/>
                  </a:lnTo>
                  <a:lnTo>
                    <a:pt x="131" y="335"/>
                  </a:lnTo>
                  <a:lnTo>
                    <a:pt x="170" y="339"/>
                  </a:lnTo>
                  <a:lnTo>
                    <a:pt x="209" y="335"/>
                  </a:lnTo>
                  <a:lnTo>
                    <a:pt x="245" y="323"/>
                  </a:lnTo>
                  <a:lnTo>
                    <a:pt x="276" y="302"/>
                  </a:lnTo>
                  <a:lnTo>
                    <a:pt x="303" y="276"/>
                  </a:lnTo>
                  <a:lnTo>
                    <a:pt x="323" y="245"/>
                  </a:lnTo>
                  <a:lnTo>
                    <a:pt x="335" y="209"/>
                  </a:lnTo>
                  <a:lnTo>
                    <a:pt x="339" y="170"/>
                  </a:lnTo>
                  <a:lnTo>
                    <a:pt x="335" y="131"/>
                  </a:lnTo>
                  <a:lnTo>
                    <a:pt x="323" y="95"/>
                  </a:lnTo>
                  <a:lnTo>
                    <a:pt x="303" y="63"/>
                  </a:lnTo>
                  <a:lnTo>
                    <a:pt x="276" y="38"/>
                  </a:lnTo>
                  <a:lnTo>
                    <a:pt x="245" y="17"/>
                  </a:lnTo>
                  <a:lnTo>
                    <a:pt x="209" y="5"/>
                  </a:lnTo>
                  <a:lnTo>
                    <a:pt x="170" y="0"/>
                  </a:lnTo>
                  <a:close/>
                  <a:moveTo>
                    <a:pt x="170" y="294"/>
                  </a:moveTo>
                  <a:lnTo>
                    <a:pt x="137" y="291"/>
                  </a:lnTo>
                  <a:lnTo>
                    <a:pt x="107" y="278"/>
                  </a:lnTo>
                  <a:lnTo>
                    <a:pt x="81" y="258"/>
                  </a:lnTo>
                  <a:lnTo>
                    <a:pt x="62" y="233"/>
                  </a:lnTo>
                  <a:lnTo>
                    <a:pt x="50" y="203"/>
                  </a:lnTo>
                  <a:lnTo>
                    <a:pt x="45" y="170"/>
                  </a:lnTo>
                  <a:lnTo>
                    <a:pt x="50" y="137"/>
                  </a:lnTo>
                  <a:lnTo>
                    <a:pt x="62" y="107"/>
                  </a:lnTo>
                  <a:lnTo>
                    <a:pt x="81" y="81"/>
                  </a:lnTo>
                  <a:lnTo>
                    <a:pt x="107" y="62"/>
                  </a:lnTo>
                  <a:lnTo>
                    <a:pt x="137" y="48"/>
                  </a:lnTo>
                  <a:lnTo>
                    <a:pt x="170" y="44"/>
                  </a:lnTo>
                  <a:lnTo>
                    <a:pt x="203" y="48"/>
                  </a:lnTo>
                  <a:lnTo>
                    <a:pt x="233" y="62"/>
                  </a:lnTo>
                  <a:lnTo>
                    <a:pt x="258" y="81"/>
                  </a:lnTo>
                  <a:lnTo>
                    <a:pt x="278" y="107"/>
                  </a:lnTo>
                  <a:lnTo>
                    <a:pt x="291" y="137"/>
                  </a:lnTo>
                  <a:lnTo>
                    <a:pt x="296" y="170"/>
                  </a:lnTo>
                  <a:lnTo>
                    <a:pt x="291" y="203"/>
                  </a:lnTo>
                  <a:lnTo>
                    <a:pt x="278" y="233"/>
                  </a:lnTo>
                  <a:lnTo>
                    <a:pt x="258" y="258"/>
                  </a:lnTo>
                  <a:lnTo>
                    <a:pt x="233" y="278"/>
                  </a:lnTo>
                  <a:lnTo>
                    <a:pt x="203" y="291"/>
                  </a:lnTo>
                  <a:lnTo>
                    <a:pt x="170" y="294"/>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35" name="任意多边形 17"/>
            <p:cNvSpPr>
              <a:spLocks noEditPoints="1"/>
            </p:cNvSpPr>
            <p:nvPr/>
          </p:nvSpPr>
          <p:spPr bwMode="gray">
            <a:xfrm>
              <a:off x="2516" y="1799"/>
              <a:ext cx="168" cy="157"/>
            </a:xfrm>
            <a:custGeom>
              <a:avLst/>
              <a:gdLst>
                <a:gd name="T0" fmla="*/ 12 w 168"/>
                <a:gd name="T1" fmla="*/ 76 h 157"/>
                <a:gd name="T2" fmla="*/ 30 w 168"/>
                <a:gd name="T3" fmla="*/ 114 h 157"/>
                <a:gd name="T4" fmla="*/ 63 w 168"/>
                <a:gd name="T5" fmla="*/ 132 h 157"/>
                <a:gd name="T6" fmla="*/ 106 w 168"/>
                <a:gd name="T7" fmla="*/ 132 h 157"/>
                <a:gd name="T8" fmla="*/ 139 w 168"/>
                <a:gd name="T9" fmla="*/ 114 h 157"/>
                <a:gd name="T10" fmla="*/ 157 w 168"/>
                <a:gd name="T11" fmla="*/ 76 h 157"/>
                <a:gd name="T12" fmla="*/ 163 w 168"/>
                <a:gd name="T13" fmla="*/ 100 h 157"/>
                <a:gd name="T14" fmla="*/ 142 w 168"/>
                <a:gd name="T15" fmla="*/ 136 h 157"/>
                <a:gd name="T16" fmla="*/ 106 w 168"/>
                <a:gd name="T17" fmla="*/ 156 h 157"/>
                <a:gd name="T18" fmla="*/ 61 w 168"/>
                <a:gd name="T19" fmla="*/ 156 h 157"/>
                <a:gd name="T20" fmla="*/ 27 w 168"/>
                <a:gd name="T21" fmla="*/ 136 h 157"/>
                <a:gd name="T22" fmla="*/ 4 w 168"/>
                <a:gd name="T23" fmla="*/ 100 h 157"/>
                <a:gd name="T24" fmla="*/ 39 w 168"/>
                <a:gd name="T25" fmla="*/ 45 h 157"/>
                <a:gd name="T26" fmla="*/ 27 w 168"/>
                <a:gd name="T27" fmla="*/ 42 h 157"/>
                <a:gd name="T28" fmla="*/ 19 w 168"/>
                <a:gd name="T29" fmla="*/ 34 h 157"/>
                <a:gd name="T30" fmla="*/ 16 w 168"/>
                <a:gd name="T31" fmla="*/ 22 h 157"/>
                <a:gd name="T32" fmla="*/ 19 w 168"/>
                <a:gd name="T33" fmla="*/ 12 h 157"/>
                <a:gd name="T34" fmla="*/ 27 w 168"/>
                <a:gd name="T35" fmla="*/ 3 h 157"/>
                <a:gd name="T36" fmla="*/ 39 w 168"/>
                <a:gd name="T37" fmla="*/ 0 h 157"/>
                <a:gd name="T38" fmla="*/ 49 w 168"/>
                <a:gd name="T39" fmla="*/ 3 h 157"/>
                <a:gd name="T40" fmla="*/ 58 w 168"/>
                <a:gd name="T41" fmla="*/ 12 h 157"/>
                <a:gd name="T42" fmla="*/ 61 w 168"/>
                <a:gd name="T43" fmla="*/ 22 h 157"/>
                <a:gd name="T44" fmla="*/ 58 w 168"/>
                <a:gd name="T45" fmla="*/ 34 h 157"/>
                <a:gd name="T46" fmla="*/ 49 w 168"/>
                <a:gd name="T47" fmla="*/ 42 h 157"/>
                <a:gd name="T48" fmla="*/ 39 w 168"/>
                <a:gd name="T49" fmla="*/ 45 h 157"/>
                <a:gd name="T50" fmla="*/ 124 w 168"/>
                <a:gd name="T51" fmla="*/ 45 h 157"/>
                <a:gd name="T52" fmla="*/ 114 w 168"/>
                <a:gd name="T53" fmla="*/ 39 h 157"/>
                <a:gd name="T54" fmla="*/ 108 w 168"/>
                <a:gd name="T55" fmla="*/ 28 h 157"/>
                <a:gd name="T56" fmla="*/ 108 w 168"/>
                <a:gd name="T57" fmla="*/ 16 h 157"/>
                <a:gd name="T58" fmla="*/ 114 w 168"/>
                <a:gd name="T59" fmla="*/ 6 h 157"/>
                <a:gd name="T60" fmla="*/ 124 w 168"/>
                <a:gd name="T61" fmla="*/ 1 h 157"/>
                <a:gd name="T62" fmla="*/ 136 w 168"/>
                <a:gd name="T63" fmla="*/ 1 h 157"/>
                <a:gd name="T64" fmla="*/ 145 w 168"/>
                <a:gd name="T65" fmla="*/ 6 h 157"/>
                <a:gd name="T66" fmla="*/ 151 w 168"/>
                <a:gd name="T67" fmla="*/ 16 h 157"/>
                <a:gd name="T68" fmla="*/ 151 w 168"/>
                <a:gd name="T69" fmla="*/ 28 h 157"/>
                <a:gd name="T70" fmla="*/ 145 w 168"/>
                <a:gd name="T71" fmla="*/ 39 h 157"/>
                <a:gd name="T72" fmla="*/ 136 w 168"/>
                <a:gd name="T73" fmla="*/ 4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157">
                  <a:moveTo>
                    <a:pt x="0" y="76"/>
                  </a:moveTo>
                  <a:lnTo>
                    <a:pt x="12" y="76"/>
                  </a:lnTo>
                  <a:lnTo>
                    <a:pt x="18" y="97"/>
                  </a:lnTo>
                  <a:lnTo>
                    <a:pt x="30" y="114"/>
                  </a:lnTo>
                  <a:lnTo>
                    <a:pt x="43" y="126"/>
                  </a:lnTo>
                  <a:lnTo>
                    <a:pt x="63" y="132"/>
                  </a:lnTo>
                  <a:lnTo>
                    <a:pt x="84" y="135"/>
                  </a:lnTo>
                  <a:lnTo>
                    <a:pt x="106" y="132"/>
                  </a:lnTo>
                  <a:lnTo>
                    <a:pt x="124" y="126"/>
                  </a:lnTo>
                  <a:lnTo>
                    <a:pt x="139" y="114"/>
                  </a:lnTo>
                  <a:lnTo>
                    <a:pt x="150" y="97"/>
                  </a:lnTo>
                  <a:lnTo>
                    <a:pt x="157" y="76"/>
                  </a:lnTo>
                  <a:lnTo>
                    <a:pt x="168" y="76"/>
                  </a:lnTo>
                  <a:lnTo>
                    <a:pt x="163" y="100"/>
                  </a:lnTo>
                  <a:lnTo>
                    <a:pt x="154" y="120"/>
                  </a:lnTo>
                  <a:lnTo>
                    <a:pt x="142" y="136"/>
                  </a:lnTo>
                  <a:lnTo>
                    <a:pt x="126" y="148"/>
                  </a:lnTo>
                  <a:lnTo>
                    <a:pt x="106" y="156"/>
                  </a:lnTo>
                  <a:lnTo>
                    <a:pt x="84" y="157"/>
                  </a:lnTo>
                  <a:lnTo>
                    <a:pt x="61" y="156"/>
                  </a:lnTo>
                  <a:lnTo>
                    <a:pt x="43" y="148"/>
                  </a:lnTo>
                  <a:lnTo>
                    <a:pt x="27" y="136"/>
                  </a:lnTo>
                  <a:lnTo>
                    <a:pt x="13" y="120"/>
                  </a:lnTo>
                  <a:lnTo>
                    <a:pt x="4" y="100"/>
                  </a:lnTo>
                  <a:lnTo>
                    <a:pt x="0" y="76"/>
                  </a:lnTo>
                  <a:close/>
                  <a:moveTo>
                    <a:pt x="39" y="45"/>
                  </a:moveTo>
                  <a:lnTo>
                    <a:pt x="33" y="45"/>
                  </a:lnTo>
                  <a:lnTo>
                    <a:pt x="27" y="42"/>
                  </a:lnTo>
                  <a:lnTo>
                    <a:pt x="22" y="39"/>
                  </a:lnTo>
                  <a:lnTo>
                    <a:pt x="19" y="34"/>
                  </a:lnTo>
                  <a:lnTo>
                    <a:pt x="16" y="28"/>
                  </a:lnTo>
                  <a:lnTo>
                    <a:pt x="16" y="22"/>
                  </a:lnTo>
                  <a:lnTo>
                    <a:pt x="16" y="16"/>
                  </a:lnTo>
                  <a:lnTo>
                    <a:pt x="19" y="12"/>
                  </a:lnTo>
                  <a:lnTo>
                    <a:pt x="22" y="6"/>
                  </a:lnTo>
                  <a:lnTo>
                    <a:pt x="27" y="3"/>
                  </a:lnTo>
                  <a:lnTo>
                    <a:pt x="33" y="1"/>
                  </a:lnTo>
                  <a:lnTo>
                    <a:pt x="39" y="0"/>
                  </a:lnTo>
                  <a:lnTo>
                    <a:pt x="45" y="1"/>
                  </a:lnTo>
                  <a:lnTo>
                    <a:pt x="49" y="3"/>
                  </a:lnTo>
                  <a:lnTo>
                    <a:pt x="55" y="6"/>
                  </a:lnTo>
                  <a:lnTo>
                    <a:pt x="58" y="12"/>
                  </a:lnTo>
                  <a:lnTo>
                    <a:pt x="61" y="16"/>
                  </a:lnTo>
                  <a:lnTo>
                    <a:pt x="61" y="22"/>
                  </a:lnTo>
                  <a:lnTo>
                    <a:pt x="61" y="28"/>
                  </a:lnTo>
                  <a:lnTo>
                    <a:pt x="58" y="34"/>
                  </a:lnTo>
                  <a:lnTo>
                    <a:pt x="55" y="39"/>
                  </a:lnTo>
                  <a:lnTo>
                    <a:pt x="49" y="42"/>
                  </a:lnTo>
                  <a:lnTo>
                    <a:pt x="45" y="45"/>
                  </a:lnTo>
                  <a:lnTo>
                    <a:pt x="39" y="45"/>
                  </a:lnTo>
                  <a:close/>
                  <a:moveTo>
                    <a:pt x="130" y="45"/>
                  </a:moveTo>
                  <a:lnTo>
                    <a:pt x="124" y="45"/>
                  </a:lnTo>
                  <a:lnTo>
                    <a:pt x="118" y="42"/>
                  </a:lnTo>
                  <a:lnTo>
                    <a:pt x="114" y="39"/>
                  </a:lnTo>
                  <a:lnTo>
                    <a:pt x="109" y="34"/>
                  </a:lnTo>
                  <a:lnTo>
                    <a:pt x="108" y="28"/>
                  </a:lnTo>
                  <a:lnTo>
                    <a:pt x="106" y="22"/>
                  </a:lnTo>
                  <a:lnTo>
                    <a:pt x="108" y="16"/>
                  </a:lnTo>
                  <a:lnTo>
                    <a:pt x="109" y="12"/>
                  </a:lnTo>
                  <a:lnTo>
                    <a:pt x="114" y="6"/>
                  </a:lnTo>
                  <a:lnTo>
                    <a:pt x="118" y="3"/>
                  </a:lnTo>
                  <a:lnTo>
                    <a:pt x="124" y="1"/>
                  </a:lnTo>
                  <a:lnTo>
                    <a:pt x="130" y="0"/>
                  </a:lnTo>
                  <a:lnTo>
                    <a:pt x="136" y="1"/>
                  </a:lnTo>
                  <a:lnTo>
                    <a:pt x="141" y="3"/>
                  </a:lnTo>
                  <a:lnTo>
                    <a:pt x="145" y="6"/>
                  </a:lnTo>
                  <a:lnTo>
                    <a:pt x="150" y="12"/>
                  </a:lnTo>
                  <a:lnTo>
                    <a:pt x="151" y="16"/>
                  </a:lnTo>
                  <a:lnTo>
                    <a:pt x="153" y="22"/>
                  </a:lnTo>
                  <a:lnTo>
                    <a:pt x="151" y="28"/>
                  </a:lnTo>
                  <a:lnTo>
                    <a:pt x="150" y="34"/>
                  </a:lnTo>
                  <a:lnTo>
                    <a:pt x="145" y="39"/>
                  </a:lnTo>
                  <a:lnTo>
                    <a:pt x="141" y="42"/>
                  </a:lnTo>
                  <a:lnTo>
                    <a:pt x="136" y="45"/>
                  </a:lnTo>
                  <a:lnTo>
                    <a:pt x="130" y="45"/>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36" name="组合 24"/>
          <p:cNvGrpSpPr/>
          <p:nvPr/>
        </p:nvGrpSpPr>
        <p:grpSpPr bwMode="auto">
          <a:xfrm>
            <a:off x="2540064" y="3577602"/>
            <a:ext cx="900000" cy="899583"/>
            <a:chOff x="1884" y="3188"/>
            <a:chExt cx="411" cy="409"/>
          </a:xfrm>
        </p:grpSpPr>
        <p:sp>
          <p:nvSpPr>
            <p:cNvPr id="37" name="任意多边形 25"/>
            <p:cNvSpPr>
              <a:spLocks noEditPoints="1"/>
            </p:cNvSpPr>
            <p:nvPr/>
          </p:nvSpPr>
          <p:spPr bwMode="gray">
            <a:xfrm>
              <a:off x="1884" y="3188"/>
              <a:ext cx="411" cy="409"/>
            </a:xfrm>
            <a:custGeom>
              <a:avLst/>
              <a:gdLst>
                <a:gd name="T0" fmla="*/ 0 w 411"/>
                <a:gd name="T1" fmla="*/ 204 h 409"/>
                <a:gd name="T2" fmla="*/ 5 w 411"/>
                <a:gd name="T3" fmla="*/ 246 h 409"/>
                <a:gd name="T4" fmla="*/ 17 w 411"/>
                <a:gd name="T5" fmla="*/ 285 h 409"/>
                <a:gd name="T6" fmla="*/ 36 w 411"/>
                <a:gd name="T7" fmla="*/ 319 h 409"/>
                <a:gd name="T8" fmla="*/ 60 w 411"/>
                <a:gd name="T9" fmla="*/ 349 h 409"/>
                <a:gd name="T10" fmla="*/ 92 w 411"/>
                <a:gd name="T11" fmla="*/ 375 h 409"/>
                <a:gd name="T12" fmla="*/ 126 w 411"/>
                <a:gd name="T13" fmla="*/ 393 h 409"/>
                <a:gd name="T14" fmla="*/ 165 w 411"/>
                <a:gd name="T15" fmla="*/ 405 h 409"/>
                <a:gd name="T16" fmla="*/ 206 w 411"/>
                <a:gd name="T17" fmla="*/ 409 h 409"/>
                <a:gd name="T18" fmla="*/ 248 w 411"/>
                <a:gd name="T19" fmla="*/ 405 h 409"/>
                <a:gd name="T20" fmla="*/ 285 w 411"/>
                <a:gd name="T21" fmla="*/ 393 h 409"/>
                <a:gd name="T22" fmla="*/ 321 w 411"/>
                <a:gd name="T23" fmla="*/ 375 h 409"/>
                <a:gd name="T24" fmla="*/ 351 w 411"/>
                <a:gd name="T25" fmla="*/ 349 h 409"/>
                <a:gd name="T26" fmla="*/ 375 w 411"/>
                <a:gd name="T27" fmla="*/ 319 h 409"/>
                <a:gd name="T28" fmla="*/ 395 w 411"/>
                <a:gd name="T29" fmla="*/ 285 h 409"/>
                <a:gd name="T30" fmla="*/ 407 w 411"/>
                <a:gd name="T31" fmla="*/ 246 h 409"/>
                <a:gd name="T32" fmla="*/ 411 w 411"/>
                <a:gd name="T33" fmla="*/ 204 h 409"/>
                <a:gd name="T34" fmla="*/ 407 w 411"/>
                <a:gd name="T35" fmla="*/ 163 h 409"/>
                <a:gd name="T36" fmla="*/ 395 w 411"/>
                <a:gd name="T37" fmla="*/ 124 h 409"/>
                <a:gd name="T38" fmla="*/ 375 w 411"/>
                <a:gd name="T39" fmla="*/ 90 h 409"/>
                <a:gd name="T40" fmla="*/ 351 w 411"/>
                <a:gd name="T41" fmla="*/ 60 h 409"/>
                <a:gd name="T42" fmla="*/ 321 w 411"/>
                <a:gd name="T43" fmla="*/ 34 h 409"/>
                <a:gd name="T44" fmla="*/ 285 w 411"/>
                <a:gd name="T45" fmla="*/ 15 h 409"/>
                <a:gd name="T46" fmla="*/ 248 w 411"/>
                <a:gd name="T47" fmla="*/ 3 h 409"/>
                <a:gd name="T48" fmla="*/ 206 w 411"/>
                <a:gd name="T49" fmla="*/ 0 h 409"/>
                <a:gd name="T50" fmla="*/ 165 w 411"/>
                <a:gd name="T51" fmla="*/ 3 h 409"/>
                <a:gd name="T52" fmla="*/ 126 w 411"/>
                <a:gd name="T53" fmla="*/ 15 h 409"/>
                <a:gd name="T54" fmla="*/ 92 w 411"/>
                <a:gd name="T55" fmla="*/ 34 h 409"/>
                <a:gd name="T56" fmla="*/ 60 w 411"/>
                <a:gd name="T57" fmla="*/ 60 h 409"/>
                <a:gd name="T58" fmla="*/ 36 w 411"/>
                <a:gd name="T59" fmla="*/ 90 h 409"/>
                <a:gd name="T60" fmla="*/ 17 w 411"/>
                <a:gd name="T61" fmla="*/ 124 h 409"/>
                <a:gd name="T62" fmla="*/ 5 w 411"/>
                <a:gd name="T63" fmla="*/ 163 h 409"/>
                <a:gd name="T64" fmla="*/ 0 w 411"/>
                <a:gd name="T65" fmla="*/ 204 h 409"/>
                <a:gd name="T66" fmla="*/ 42 w 411"/>
                <a:gd name="T67" fmla="*/ 204 h 409"/>
                <a:gd name="T68" fmla="*/ 47 w 411"/>
                <a:gd name="T69" fmla="*/ 166 h 409"/>
                <a:gd name="T70" fmla="*/ 59 w 411"/>
                <a:gd name="T71" fmla="*/ 133 h 409"/>
                <a:gd name="T72" fmla="*/ 78 w 411"/>
                <a:gd name="T73" fmla="*/ 102 h 409"/>
                <a:gd name="T74" fmla="*/ 104 w 411"/>
                <a:gd name="T75" fmla="*/ 76 h 409"/>
                <a:gd name="T76" fmla="*/ 134 w 411"/>
                <a:gd name="T77" fmla="*/ 58 h 409"/>
                <a:gd name="T78" fmla="*/ 168 w 411"/>
                <a:gd name="T79" fmla="*/ 45 h 409"/>
                <a:gd name="T80" fmla="*/ 206 w 411"/>
                <a:gd name="T81" fmla="*/ 42 h 409"/>
                <a:gd name="T82" fmla="*/ 243 w 411"/>
                <a:gd name="T83" fmla="*/ 45 h 409"/>
                <a:gd name="T84" fmla="*/ 278 w 411"/>
                <a:gd name="T85" fmla="*/ 58 h 409"/>
                <a:gd name="T86" fmla="*/ 308 w 411"/>
                <a:gd name="T87" fmla="*/ 76 h 409"/>
                <a:gd name="T88" fmla="*/ 333 w 411"/>
                <a:gd name="T89" fmla="*/ 102 h 409"/>
                <a:gd name="T90" fmla="*/ 353 w 411"/>
                <a:gd name="T91" fmla="*/ 133 h 409"/>
                <a:gd name="T92" fmla="*/ 365 w 411"/>
                <a:gd name="T93" fmla="*/ 166 h 409"/>
                <a:gd name="T94" fmla="*/ 369 w 411"/>
                <a:gd name="T95" fmla="*/ 204 h 409"/>
                <a:gd name="T96" fmla="*/ 365 w 411"/>
                <a:gd name="T97" fmla="*/ 241 h 409"/>
                <a:gd name="T98" fmla="*/ 353 w 411"/>
                <a:gd name="T99" fmla="*/ 276 h 409"/>
                <a:gd name="T100" fmla="*/ 333 w 411"/>
                <a:gd name="T101" fmla="*/ 306 h 409"/>
                <a:gd name="T102" fmla="*/ 308 w 411"/>
                <a:gd name="T103" fmla="*/ 331 h 409"/>
                <a:gd name="T104" fmla="*/ 278 w 411"/>
                <a:gd name="T105" fmla="*/ 351 h 409"/>
                <a:gd name="T106" fmla="*/ 243 w 411"/>
                <a:gd name="T107" fmla="*/ 363 h 409"/>
                <a:gd name="T108" fmla="*/ 206 w 411"/>
                <a:gd name="T109" fmla="*/ 367 h 409"/>
                <a:gd name="T110" fmla="*/ 168 w 411"/>
                <a:gd name="T111" fmla="*/ 363 h 409"/>
                <a:gd name="T112" fmla="*/ 134 w 411"/>
                <a:gd name="T113" fmla="*/ 351 h 409"/>
                <a:gd name="T114" fmla="*/ 104 w 411"/>
                <a:gd name="T115" fmla="*/ 331 h 409"/>
                <a:gd name="T116" fmla="*/ 78 w 411"/>
                <a:gd name="T117" fmla="*/ 306 h 409"/>
                <a:gd name="T118" fmla="*/ 59 w 411"/>
                <a:gd name="T119" fmla="*/ 276 h 409"/>
                <a:gd name="T120" fmla="*/ 47 w 411"/>
                <a:gd name="T121" fmla="*/ 241 h 409"/>
                <a:gd name="T122" fmla="*/ 42 w 411"/>
                <a:gd name="T123" fmla="*/ 204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11" h="409">
                  <a:moveTo>
                    <a:pt x="0" y="204"/>
                  </a:moveTo>
                  <a:lnTo>
                    <a:pt x="5" y="246"/>
                  </a:lnTo>
                  <a:lnTo>
                    <a:pt x="17" y="285"/>
                  </a:lnTo>
                  <a:lnTo>
                    <a:pt x="36" y="319"/>
                  </a:lnTo>
                  <a:lnTo>
                    <a:pt x="60" y="349"/>
                  </a:lnTo>
                  <a:lnTo>
                    <a:pt x="92" y="375"/>
                  </a:lnTo>
                  <a:lnTo>
                    <a:pt x="126" y="393"/>
                  </a:lnTo>
                  <a:lnTo>
                    <a:pt x="165" y="405"/>
                  </a:lnTo>
                  <a:lnTo>
                    <a:pt x="206" y="409"/>
                  </a:lnTo>
                  <a:lnTo>
                    <a:pt x="248" y="405"/>
                  </a:lnTo>
                  <a:lnTo>
                    <a:pt x="285" y="393"/>
                  </a:lnTo>
                  <a:lnTo>
                    <a:pt x="321" y="375"/>
                  </a:lnTo>
                  <a:lnTo>
                    <a:pt x="351" y="349"/>
                  </a:lnTo>
                  <a:lnTo>
                    <a:pt x="375" y="319"/>
                  </a:lnTo>
                  <a:lnTo>
                    <a:pt x="395" y="285"/>
                  </a:lnTo>
                  <a:lnTo>
                    <a:pt x="407" y="246"/>
                  </a:lnTo>
                  <a:lnTo>
                    <a:pt x="411" y="204"/>
                  </a:lnTo>
                  <a:lnTo>
                    <a:pt x="407" y="163"/>
                  </a:lnTo>
                  <a:lnTo>
                    <a:pt x="395" y="124"/>
                  </a:lnTo>
                  <a:lnTo>
                    <a:pt x="375" y="90"/>
                  </a:lnTo>
                  <a:lnTo>
                    <a:pt x="351" y="60"/>
                  </a:lnTo>
                  <a:lnTo>
                    <a:pt x="321" y="34"/>
                  </a:lnTo>
                  <a:lnTo>
                    <a:pt x="285" y="15"/>
                  </a:lnTo>
                  <a:lnTo>
                    <a:pt x="248" y="3"/>
                  </a:lnTo>
                  <a:lnTo>
                    <a:pt x="206" y="0"/>
                  </a:lnTo>
                  <a:lnTo>
                    <a:pt x="165" y="3"/>
                  </a:lnTo>
                  <a:lnTo>
                    <a:pt x="126" y="15"/>
                  </a:lnTo>
                  <a:lnTo>
                    <a:pt x="92" y="34"/>
                  </a:lnTo>
                  <a:lnTo>
                    <a:pt x="60" y="60"/>
                  </a:lnTo>
                  <a:lnTo>
                    <a:pt x="36" y="90"/>
                  </a:lnTo>
                  <a:lnTo>
                    <a:pt x="17" y="124"/>
                  </a:lnTo>
                  <a:lnTo>
                    <a:pt x="5" y="163"/>
                  </a:lnTo>
                  <a:lnTo>
                    <a:pt x="0" y="204"/>
                  </a:lnTo>
                  <a:close/>
                  <a:moveTo>
                    <a:pt x="42" y="204"/>
                  </a:moveTo>
                  <a:lnTo>
                    <a:pt x="47" y="166"/>
                  </a:lnTo>
                  <a:lnTo>
                    <a:pt x="59" y="133"/>
                  </a:lnTo>
                  <a:lnTo>
                    <a:pt x="78" y="102"/>
                  </a:lnTo>
                  <a:lnTo>
                    <a:pt x="104" y="76"/>
                  </a:lnTo>
                  <a:lnTo>
                    <a:pt x="134" y="58"/>
                  </a:lnTo>
                  <a:lnTo>
                    <a:pt x="168" y="45"/>
                  </a:lnTo>
                  <a:lnTo>
                    <a:pt x="206" y="42"/>
                  </a:lnTo>
                  <a:lnTo>
                    <a:pt x="243" y="45"/>
                  </a:lnTo>
                  <a:lnTo>
                    <a:pt x="278" y="58"/>
                  </a:lnTo>
                  <a:lnTo>
                    <a:pt x="308" y="76"/>
                  </a:lnTo>
                  <a:lnTo>
                    <a:pt x="333" y="102"/>
                  </a:lnTo>
                  <a:lnTo>
                    <a:pt x="353" y="133"/>
                  </a:lnTo>
                  <a:lnTo>
                    <a:pt x="365" y="166"/>
                  </a:lnTo>
                  <a:lnTo>
                    <a:pt x="369" y="204"/>
                  </a:lnTo>
                  <a:lnTo>
                    <a:pt x="365" y="241"/>
                  </a:lnTo>
                  <a:lnTo>
                    <a:pt x="353" y="276"/>
                  </a:lnTo>
                  <a:lnTo>
                    <a:pt x="333" y="306"/>
                  </a:lnTo>
                  <a:lnTo>
                    <a:pt x="308" y="331"/>
                  </a:lnTo>
                  <a:lnTo>
                    <a:pt x="278" y="351"/>
                  </a:lnTo>
                  <a:lnTo>
                    <a:pt x="243" y="363"/>
                  </a:lnTo>
                  <a:lnTo>
                    <a:pt x="206" y="367"/>
                  </a:lnTo>
                  <a:lnTo>
                    <a:pt x="168" y="363"/>
                  </a:lnTo>
                  <a:lnTo>
                    <a:pt x="134" y="351"/>
                  </a:lnTo>
                  <a:lnTo>
                    <a:pt x="104" y="331"/>
                  </a:lnTo>
                  <a:lnTo>
                    <a:pt x="78" y="306"/>
                  </a:lnTo>
                  <a:lnTo>
                    <a:pt x="59" y="276"/>
                  </a:lnTo>
                  <a:lnTo>
                    <a:pt x="47" y="241"/>
                  </a:lnTo>
                  <a:lnTo>
                    <a:pt x="42" y="204"/>
                  </a:lnTo>
                  <a:close/>
                </a:path>
              </a:pathLst>
            </a:custGeom>
            <a:solidFill>
              <a:srgbClr val="F8F8F8"/>
            </a:solidFill>
            <a:ln w="19050" cmpd="sng">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38" name="任意多边形 26"/>
            <p:cNvSpPr/>
            <p:nvPr/>
          </p:nvSpPr>
          <p:spPr bwMode="gray">
            <a:xfrm>
              <a:off x="2064" y="3269"/>
              <a:ext cx="141" cy="229"/>
            </a:xfrm>
            <a:custGeom>
              <a:avLst/>
              <a:gdLst>
                <a:gd name="T0" fmla="*/ 32 w 141"/>
                <a:gd name="T1" fmla="*/ 229 h 229"/>
                <a:gd name="T2" fmla="*/ 24 w 141"/>
                <a:gd name="T3" fmla="*/ 229 h 229"/>
                <a:gd name="T4" fmla="*/ 18 w 141"/>
                <a:gd name="T5" fmla="*/ 228 h 229"/>
                <a:gd name="T6" fmla="*/ 12 w 141"/>
                <a:gd name="T7" fmla="*/ 225 h 229"/>
                <a:gd name="T8" fmla="*/ 8 w 141"/>
                <a:gd name="T9" fmla="*/ 222 h 229"/>
                <a:gd name="T10" fmla="*/ 5 w 141"/>
                <a:gd name="T11" fmla="*/ 217 h 229"/>
                <a:gd name="T12" fmla="*/ 3 w 141"/>
                <a:gd name="T13" fmla="*/ 213 h 229"/>
                <a:gd name="T14" fmla="*/ 2 w 141"/>
                <a:gd name="T15" fmla="*/ 207 h 229"/>
                <a:gd name="T16" fmla="*/ 0 w 141"/>
                <a:gd name="T17" fmla="*/ 199 h 229"/>
                <a:gd name="T18" fmla="*/ 2 w 141"/>
                <a:gd name="T19" fmla="*/ 190 h 229"/>
                <a:gd name="T20" fmla="*/ 5 w 141"/>
                <a:gd name="T21" fmla="*/ 181 h 229"/>
                <a:gd name="T22" fmla="*/ 11 w 141"/>
                <a:gd name="T23" fmla="*/ 172 h 229"/>
                <a:gd name="T24" fmla="*/ 18 w 141"/>
                <a:gd name="T25" fmla="*/ 162 h 229"/>
                <a:gd name="T26" fmla="*/ 80 w 141"/>
                <a:gd name="T27" fmla="*/ 88 h 229"/>
                <a:gd name="T28" fmla="*/ 83 w 141"/>
                <a:gd name="T29" fmla="*/ 84 h 229"/>
                <a:gd name="T30" fmla="*/ 86 w 141"/>
                <a:gd name="T31" fmla="*/ 79 h 229"/>
                <a:gd name="T32" fmla="*/ 87 w 141"/>
                <a:gd name="T33" fmla="*/ 73 h 229"/>
                <a:gd name="T34" fmla="*/ 89 w 141"/>
                <a:gd name="T35" fmla="*/ 69 h 229"/>
                <a:gd name="T36" fmla="*/ 87 w 141"/>
                <a:gd name="T37" fmla="*/ 63 h 229"/>
                <a:gd name="T38" fmla="*/ 86 w 141"/>
                <a:gd name="T39" fmla="*/ 58 h 229"/>
                <a:gd name="T40" fmla="*/ 83 w 141"/>
                <a:gd name="T41" fmla="*/ 55 h 229"/>
                <a:gd name="T42" fmla="*/ 78 w 141"/>
                <a:gd name="T43" fmla="*/ 51 h 229"/>
                <a:gd name="T44" fmla="*/ 74 w 141"/>
                <a:gd name="T45" fmla="*/ 49 h 229"/>
                <a:gd name="T46" fmla="*/ 68 w 141"/>
                <a:gd name="T47" fmla="*/ 49 h 229"/>
                <a:gd name="T48" fmla="*/ 63 w 141"/>
                <a:gd name="T49" fmla="*/ 49 h 229"/>
                <a:gd name="T50" fmla="*/ 59 w 141"/>
                <a:gd name="T51" fmla="*/ 51 h 229"/>
                <a:gd name="T52" fmla="*/ 56 w 141"/>
                <a:gd name="T53" fmla="*/ 55 h 229"/>
                <a:gd name="T54" fmla="*/ 53 w 141"/>
                <a:gd name="T55" fmla="*/ 58 h 229"/>
                <a:gd name="T56" fmla="*/ 51 w 141"/>
                <a:gd name="T57" fmla="*/ 64 h 229"/>
                <a:gd name="T58" fmla="*/ 50 w 141"/>
                <a:gd name="T59" fmla="*/ 69 h 229"/>
                <a:gd name="T60" fmla="*/ 51 w 141"/>
                <a:gd name="T61" fmla="*/ 75 h 229"/>
                <a:gd name="T62" fmla="*/ 53 w 141"/>
                <a:gd name="T63" fmla="*/ 81 h 229"/>
                <a:gd name="T64" fmla="*/ 56 w 141"/>
                <a:gd name="T65" fmla="*/ 85 h 229"/>
                <a:gd name="T66" fmla="*/ 62 w 141"/>
                <a:gd name="T67" fmla="*/ 91 h 229"/>
                <a:gd name="T68" fmla="*/ 30 w 141"/>
                <a:gd name="T69" fmla="*/ 129 h 229"/>
                <a:gd name="T70" fmla="*/ 17 w 141"/>
                <a:gd name="T71" fmla="*/ 115 h 229"/>
                <a:gd name="T72" fmla="*/ 9 w 141"/>
                <a:gd name="T73" fmla="*/ 102 h 229"/>
                <a:gd name="T74" fmla="*/ 3 w 141"/>
                <a:gd name="T75" fmla="*/ 87 h 229"/>
                <a:gd name="T76" fmla="*/ 2 w 141"/>
                <a:gd name="T77" fmla="*/ 70 h 229"/>
                <a:gd name="T78" fmla="*/ 5 w 141"/>
                <a:gd name="T79" fmla="*/ 51 h 229"/>
                <a:gd name="T80" fmla="*/ 11 w 141"/>
                <a:gd name="T81" fmla="*/ 34 h 229"/>
                <a:gd name="T82" fmla="*/ 21 w 141"/>
                <a:gd name="T83" fmla="*/ 19 h 229"/>
                <a:gd name="T84" fmla="*/ 35 w 141"/>
                <a:gd name="T85" fmla="*/ 9 h 229"/>
                <a:gd name="T86" fmla="*/ 51 w 141"/>
                <a:gd name="T87" fmla="*/ 1 h 229"/>
                <a:gd name="T88" fmla="*/ 71 w 141"/>
                <a:gd name="T89" fmla="*/ 0 h 229"/>
                <a:gd name="T90" fmla="*/ 89 w 141"/>
                <a:gd name="T91" fmla="*/ 1 h 229"/>
                <a:gd name="T92" fmla="*/ 105 w 141"/>
                <a:gd name="T93" fmla="*/ 7 h 229"/>
                <a:gd name="T94" fmla="*/ 119 w 141"/>
                <a:gd name="T95" fmla="*/ 19 h 229"/>
                <a:gd name="T96" fmla="*/ 129 w 141"/>
                <a:gd name="T97" fmla="*/ 33 h 229"/>
                <a:gd name="T98" fmla="*/ 135 w 141"/>
                <a:gd name="T99" fmla="*/ 49 h 229"/>
                <a:gd name="T100" fmla="*/ 137 w 141"/>
                <a:gd name="T101" fmla="*/ 69 h 229"/>
                <a:gd name="T102" fmla="*/ 134 w 141"/>
                <a:gd name="T103" fmla="*/ 91 h 229"/>
                <a:gd name="T104" fmla="*/ 122 w 141"/>
                <a:gd name="T105" fmla="*/ 115 h 229"/>
                <a:gd name="T106" fmla="*/ 101 w 141"/>
                <a:gd name="T107" fmla="*/ 139 h 229"/>
                <a:gd name="T108" fmla="*/ 99 w 141"/>
                <a:gd name="T109" fmla="*/ 142 h 229"/>
                <a:gd name="T110" fmla="*/ 66 w 141"/>
                <a:gd name="T111" fmla="*/ 177 h 229"/>
                <a:gd name="T112" fmla="*/ 141 w 141"/>
                <a:gd name="T113" fmla="*/ 177 h 229"/>
                <a:gd name="T114" fmla="*/ 141 w 141"/>
                <a:gd name="T115" fmla="*/ 229 h 229"/>
                <a:gd name="T116" fmla="*/ 32 w 141"/>
                <a:gd name="T117"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1" h="229">
                  <a:moveTo>
                    <a:pt x="32" y="229"/>
                  </a:moveTo>
                  <a:lnTo>
                    <a:pt x="24" y="229"/>
                  </a:lnTo>
                  <a:lnTo>
                    <a:pt x="18" y="228"/>
                  </a:lnTo>
                  <a:lnTo>
                    <a:pt x="12" y="225"/>
                  </a:lnTo>
                  <a:lnTo>
                    <a:pt x="8" y="222"/>
                  </a:lnTo>
                  <a:lnTo>
                    <a:pt x="5" y="217"/>
                  </a:lnTo>
                  <a:lnTo>
                    <a:pt x="3" y="213"/>
                  </a:lnTo>
                  <a:lnTo>
                    <a:pt x="2" y="207"/>
                  </a:lnTo>
                  <a:lnTo>
                    <a:pt x="0" y="199"/>
                  </a:lnTo>
                  <a:lnTo>
                    <a:pt x="2" y="190"/>
                  </a:lnTo>
                  <a:lnTo>
                    <a:pt x="5" y="181"/>
                  </a:lnTo>
                  <a:lnTo>
                    <a:pt x="11" y="172"/>
                  </a:lnTo>
                  <a:lnTo>
                    <a:pt x="18" y="162"/>
                  </a:lnTo>
                  <a:lnTo>
                    <a:pt x="80" y="88"/>
                  </a:lnTo>
                  <a:lnTo>
                    <a:pt x="83" y="84"/>
                  </a:lnTo>
                  <a:lnTo>
                    <a:pt x="86" y="79"/>
                  </a:lnTo>
                  <a:lnTo>
                    <a:pt x="87" y="73"/>
                  </a:lnTo>
                  <a:lnTo>
                    <a:pt x="89" y="69"/>
                  </a:lnTo>
                  <a:lnTo>
                    <a:pt x="87" y="63"/>
                  </a:lnTo>
                  <a:lnTo>
                    <a:pt x="86" y="58"/>
                  </a:lnTo>
                  <a:lnTo>
                    <a:pt x="83" y="55"/>
                  </a:lnTo>
                  <a:lnTo>
                    <a:pt x="78" y="51"/>
                  </a:lnTo>
                  <a:lnTo>
                    <a:pt x="74" y="49"/>
                  </a:lnTo>
                  <a:lnTo>
                    <a:pt x="68" y="49"/>
                  </a:lnTo>
                  <a:lnTo>
                    <a:pt x="63" y="49"/>
                  </a:lnTo>
                  <a:lnTo>
                    <a:pt x="59" y="51"/>
                  </a:lnTo>
                  <a:lnTo>
                    <a:pt x="56" y="55"/>
                  </a:lnTo>
                  <a:lnTo>
                    <a:pt x="53" y="58"/>
                  </a:lnTo>
                  <a:lnTo>
                    <a:pt x="51" y="64"/>
                  </a:lnTo>
                  <a:lnTo>
                    <a:pt x="50" y="69"/>
                  </a:lnTo>
                  <a:lnTo>
                    <a:pt x="51" y="75"/>
                  </a:lnTo>
                  <a:lnTo>
                    <a:pt x="53" y="81"/>
                  </a:lnTo>
                  <a:lnTo>
                    <a:pt x="56" y="85"/>
                  </a:lnTo>
                  <a:lnTo>
                    <a:pt x="62" y="91"/>
                  </a:lnTo>
                  <a:lnTo>
                    <a:pt x="30" y="129"/>
                  </a:lnTo>
                  <a:lnTo>
                    <a:pt x="17" y="115"/>
                  </a:lnTo>
                  <a:lnTo>
                    <a:pt x="9" y="102"/>
                  </a:lnTo>
                  <a:lnTo>
                    <a:pt x="3" y="87"/>
                  </a:lnTo>
                  <a:lnTo>
                    <a:pt x="2" y="70"/>
                  </a:lnTo>
                  <a:lnTo>
                    <a:pt x="5" y="51"/>
                  </a:lnTo>
                  <a:lnTo>
                    <a:pt x="11" y="34"/>
                  </a:lnTo>
                  <a:lnTo>
                    <a:pt x="21" y="19"/>
                  </a:lnTo>
                  <a:lnTo>
                    <a:pt x="35" y="9"/>
                  </a:lnTo>
                  <a:lnTo>
                    <a:pt x="51" y="1"/>
                  </a:lnTo>
                  <a:lnTo>
                    <a:pt x="71" y="0"/>
                  </a:lnTo>
                  <a:lnTo>
                    <a:pt x="89" y="1"/>
                  </a:lnTo>
                  <a:lnTo>
                    <a:pt x="105" y="7"/>
                  </a:lnTo>
                  <a:lnTo>
                    <a:pt x="119" y="19"/>
                  </a:lnTo>
                  <a:lnTo>
                    <a:pt x="129" y="33"/>
                  </a:lnTo>
                  <a:lnTo>
                    <a:pt x="135" y="49"/>
                  </a:lnTo>
                  <a:lnTo>
                    <a:pt x="137" y="69"/>
                  </a:lnTo>
                  <a:lnTo>
                    <a:pt x="134" y="91"/>
                  </a:lnTo>
                  <a:lnTo>
                    <a:pt x="122" y="115"/>
                  </a:lnTo>
                  <a:lnTo>
                    <a:pt x="101" y="139"/>
                  </a:lnTo>
                  <a:lnTo>
                    <a:pt x="99" y="142"/>
                  </a:lnTo>
                  <a:lnTo>
                    <a:pt x="66" y="177"/>
                  </a:lnTo>
                  <a:lnTo>
                    <a:pt x="141" y="177"/>
                  </a:lnTo>
                  <a:lnTo>
                    <a:pt x="141" y="229"/>
                  </a:lnTo>
                  <a:lnTo>
                    <a:pt x="32" y="229"/>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39" name="任意多边形 27"/>
            <p:cNvSpPr/>
            <p:nvPr/>
          </p:nvSpPr>
          <p:spPr bwMode="gray">
            <a:xfrm>
              <a:off x="1946" y="3333"/>
              <a:ext cx="102" cy="113"/>
            </a:xfrm>
            <a:custGeom>
              <a:avLst/>
              <a:gdLst>
                <a:gd name="T0" fmla="*/ 0 w 102"/>
                <a:gd name="T1" fmla="*/ 113 h 113"/>
                <a:gd name="T2" fmla="*/ 33 w 102"/>
                <a:gd name="T3" fmla="*/ 54 h 113"/>
                <a:gd name="T4" fmla="*/ 3 w 102"/>
                <a:gd name="T5" fmla="*/ 0 h 113"/>
                <a:gd name="T6" fmla="*/ 33 w 102"/>
                <a:gd name="T7" fmla="*/ 0 h 113"/>
                <a:gd name="T8" fmla="*/ 51 w 102"/>
                <a:gd name="T9" fmla="*/ 33 h 113"/>
                <a:gd name="T10" fmla="*/ 70 w 102"/>
                <a:gd name="T11" fmla="*/ 0 h 113"/>
                <a:gd name="T12" fmla="*/ 99 w 102"/>
                <a:gd name="T13" fmla="*/ 0 h 113"/>
                <a:gd name="T14" fmla="*/ 69 w 102"/>
                <a:gd name="T15" fmla="*/ 54 h 113"/>
                <a:gd name="T16" fmla="*/ 102 w 102"/>
                <a:gd name="T17" fmla="*/ 113 h 113"/>
                <a:gd name="T18" fmla="*/ 72 w 102"/>
                <a:gd name="T19" fmla="*/ 113 h 113"/>
                <a:gd name="T20" fmla="*/ 51 w 102"/>
                <a:gd name="T21" fmla="*/ 75 h 113"/>
                <a:gd name="T22" fmla="*/ 30 w 102"/>
                <a:gd name="T23" fmla="*/ 113 h 113"/>
                <a:gd name="T24" fmla="*/ 0 w 102"/>
                <a:gd name="T25"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13">
                  <a:moveTo>
                    <a:pt x="0" y="113"/>
                  </a:moveTo>
                  <a:lnTo>
                    <a:pt x="33" y="54"/>
                  </a:lnTo>
                  <a:lnTo>
                    <a:pt x="3" y="0"/>
                  </a:lnTo>
                  <a:lnTo>
                    <a:pt x="33" y="0"/>
                  </a:lnTo>
                  <a:lnTo>
                    <a:pt x="51" y="33"/>
                  </a:lnTo>
                  <a:lnTo>
                    <a:pt x="70" y="0"/>
                  </a:lnTo>
                  <a:lnTo>
                    <a:pt x="99" y="0"/>
                  </a:lnTo>
                  <a:lnTo>
                    <a:pt x="69" y="54"/>
                  </a:lnTo>
                  <a:lnTo>
                    <a:pt x="102" y="113"/>
                  </a:lnTo>
                  <a:lnTo>
                    <a:pt x="72" y="113"/>
                  </a:lnTo>
                  <a:lnTo>
                    <a:pt x="51" y="75"/>
                  </a:lnTo>
                  <a:lnTo>
                    <a:pt x="30" y="113"/>
                  </a:lnTo>
                  <a:lnTo>
                    <a:pt x="0" y="113"/>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40" name="组合 28"/>
          <p:cNvGrpSpPr/>
          <p:nvPr/>
        </p:nvGrpSpPr>
        <p:grpSpPr bwMode="auto">
          <a:xfrm>
            <a:off x="6550880" y="2044378"/>
            <a:ext cx="900000" cy="899583"/>
            <a:chOff x="3349" y="3250"/>
            <a:chExt cx="380" cy="380"/>
          </a:xfrm>
        </p:grpSpPr>
        <p:sp>
          <p:nvSpPr>
            <p:cNvPr id="41" name="任意多边形 29"/>
            <p:cNvSpPr/>
            <p:nvPr/>
          </p:nvSpPr>
          <p:spPr bwMode="gray">
            <a:xfrm>
              <a:off x="3349" y="3250"/>
              <a:ext cx="380" cy="190"/>
            </a:xfrm>
            <a:custGeom>
              <a:avLst/>
              <a:gdLst>
                <a:gd name="T0" fmla="*/ 204 w 409"/>
                <a:gd name="T1" fmla="*/ 0 h 207"/>
                <a:gd name="T2" fmla="*/ 246 w 409"/>
                <a:gd name="T3" fmla="*/ 5 h 207"/>
                <a:gd name="T4" fmla="*/ 285 w 409"/>
                <a:gd name="T5" fmla="*/ 17 h 207"/>
                <a:gd name="T6" fmla="*/ 319 w 409"/>
                <a:gd name="T7" fmla="*/ 36 h 207"/>
                <a:gd name="T8" fmla="*/ 349 w 409"/>
                <a:gd name="T9" fmla="*/ 60 h 207"/>
                <a:gd name="T10" fmla="*/ 375 w 409"/>
                <a:gd name="T11" fmla="*/ 92 h 207"/>
                <a:gd name="T12" fmla="*/ 393 w 409"/>
                <a:gd name="T13" fmla="*/ 126 h 207"/>
                <a:gd name="T14" fmla="*/ 405 w 409"/>
                <a:gd name="T15" fmla="*/ 164 h 207"/>
                <a:gd name="T16" fmla="*/ 409 w 409"/>
                <a:gd name="T17" fmla="*/ 206 h 207"/>
                <a:gd name="T18" fmla="*/ 409 w 409"/>
                <a:gd name="T19" fmla="*/ 207 h 207"/>
                <a:gd name="T20" fmla="*/ 409 w 409"/>
                <a:gd name="T21" fmla="*/ 207 h 207"/>
                <a:gd name="T22" fmla="*/ 358 w 409"/>
                <a:gd name="T23" fmla="*/ 207 h 207"/>
                <a:gd name="T24" fmla="*/ 270 w 409"/>
                <a:gd name="T25" fmla="*/ 69 h 207"/>
                <a:gd name="T26" fmla="*/ 270 w 409"/>
                <a:gd name="T27" fmla="*/ 108 h 207"/>
                <a:gd name="T28" fmla="*/ 204 w 409"/>
                <a:gd name="T29" fmla="*/ 108 h 207"/>
                <a:gd name="T30" fmla="*/ 204 w 409"/>
                <a:gd name="T31" fmla="*/ 42 h 207"/>
                <a:gd name="T32" fmla="*/ 168 w 409"/>
                <a:gd name="T33" fmla="*/ 47 h 207"/>
                <a:gd name="T34" fmla="*/ 133 w 409"/>
                <a:gd name="T35" fmla="*/ 59 h 207"/>
                <a:gd name="T36" fmla="*/ 102 w 409"/>
                <a:gd name="T37" fmla="*/ 78 h 207"/>
                <a:gd name="T38" fmla="*/ 78 w 409"/>
                <a:gd name="T39" fmla="*/ 104 h 207"/>
                <a:gd name="T40" fmla="*/ 58 w 409"/>
                <a:gd name="T41" fmla="*/ 134 h 207"/>
                <a:gd name="T42" fmla="*/ 46 w 409"/>
                <a:gd name="T43" fmla="*/ 168 h 207"/>
                <a:gd name="T44" fmla="*/ 42 w 409"/>
                <a:gd name="T45" fmla="*/ 206 h 207"/>
                <a:gd name="T46" fmla="*/ 42 w 409"/>
                <a:gd name="T47" fmla="*/ 207 h 207"/>
                <a:gd name="T48" fmla="*/ 42 w 409"/>
                <a:gd name="T49" fmla="*/ 207 h 207"/>
                <a:gd name="T50" fmla="*/ 0 w 409"/>
                <a:gd name="T51" fmla="*/ 207 h 207"/>
                <a:gd name="T52" fmla="*/ 0 w 409"/>
                <a:gd name="T53" fmla="*/ 207 h 207"/>
                <a:gd name="T54" fmla="*/ 0 w 409"/>
                <a:gd name="T55" fmla="*/ 206 h 207"/>
                <a:gd name="T56" fmla="*/ 3 w 409"/>
                <a:gd name="T57" fmla="*/ 164 h 207"/>
                <a:gd name="T58" fmla="*/ 15 w 409"/>
                <a:gd name="T59" fmla="*/ 126 h 207"/>
                <a:gd name="T60" fmla="*/ 34 w 409"/>
                <a:gd name="T61" fmla="*/ 92 h 207"/>
                <a:gd name="T62" fmla="*/ 60 w 409"/>
                <a:gd name="T63" fmla="*/ 60 h 207"/>
                <a:gd name="T64" fmla="*/ 90 w 409"/>
                <a:gd name="T65" fmla="*/ 36 h 207"/>
                <a:gd name="T66" fmla="*/ 124 w 409"/>
                <a:gd name="T67" fmla="*/ 17 h 207"/>
                <a:gd name="T68" fmla="*/ 163 w 409"/>
                <a:gd name="T69" fmla="*/ 5 h 207"/>
                <a:gd name="T70" fmla="*/ 204 w 409"/>
                <a:gd name="T71"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9" h="207">
                  <a:moveTo>
                    <a:pt x="204" y="0"/>
                  </a:moveTo>
                  <a:lnTo>
                    <a:pt x="246" y="5"/>
                  </a:lnTo>
                  <a:lnTo>
                    <a:pt x="285" y="17"/>
                  </a:lnTo>
                  <a:lnTo>
                    <a:pt x="319" y="36"/>
                  </a:lnTo>
                  <a:lnTo>
                    <a:pt x="349" y="60"/>
                  </a:lnTo>
                  <a:lnTo>
                    <a:pt x="375" y="92"/>
                  </a:lnTo>
                  <a:lnTo>
                    <a:pt x="393" y="126"/>
                  </a:lnTo>
                  <a:lnTo>
                    <a:pt x="405" y="164"/>
                  </a:lnTo>
                  <a:lnTo>
                    <a:pt x="409" y="206"/>
                  </a:lnTo>
                  <a:lnTo>
                    <a:pt x="409" y="207"/>
                  </a:lnTo>
                  <a:lnTo>
                    <a:pt x="409" y="207"/>
                  </a:lnTo>
                  <a:lnTo>
                    <a:pt x="358" y="207"/>
                  </a:lnTo>
                  <a:lnTo>
                    <a:pt x="270" y="69"/>
                  </a:lnTo>
                  <a:lnTo>
                    <a:pt x="270" y="108"/>
                  </a:lnTo>
                  <a:lnTo>
                    <a:pt x="204" y="108"/>
                  </a:lnTo>
                  <a:lnTo>
                    <a:pt x="204" y="42"/>
                  </a:lnTo>
                  <a:lnTo>
                    <a:pt x="168" y="47"/>
                  </a:lnTo>
                  <a:lnTo>
                    <a:pt x="133" y="59"/>
                  </a:lnTo>
                  <a:lnTo>
                    <a:pt x="102" y="78"/>
                  </a:lnTo>
                  <a:lnTo>
                    <a:pt x="78" y="104"/>
                  </a:lnTo>
                  <a:lnTo>
                    <a:pt x="58" y="134"/>
                  </a:lnTo>
                  <a:lnTo>
                    <a:pt x="46" y="168"/>
                  </a:lnTo>
                  <a:lnTo>
                    <a:pt x="42" y="206"/>
                  </a:lnTo>
                  <a:lnTo>
                    <a:pt x="42" y="207"/>
                  </a:lnTo>
                  <a:lnTo>
                    <a:pt x="42" y="207"/>
                  </a:lnTo>
                  <a:lnTo>
                    <a:pt x="0" y="207"/>
                  </a:lnTo>
                  <a:lnTo>
                    <a:pt x="0" y="207"/>
                  </a:lnTo>
                  <a:lnTo>
                    <a:pt x="0" y="206"/>
                  </a:lnTo>
                  <a:lnTo>
                    <a:pt x="3" y="164"/>
                  </a:lnTo>
                  <a:lnTo>
                    <a:pt x="15" y="126"/>
                  </a:lnTo>
                  <a:lnTo>
                    <a:pt x="34" y="92"/>
                  </a:lnTo>
                  <a:lnTo>
                    <a:pt x="60" y="60"/>
                  </a:lnTo>
                  <a:lnTo>
                    <a:pt x="90" y="36"/>
                  </a:lnTo>
                  <a:lnTo>
                    <a:pt x="124" y="17"/>
                  </a:lnTo>
                  <a:lnTo>
                    <a:pt x="163" y="5"/>
                  </a:lnTo>
                  <a:lnTo>
                    <a:pt x="204" y="0"/>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42" name="任意多边形 30"/>
            <p:cNvSpPr/>
            <p:nvPr/>
          </p:nvSpPr>
          <p:spPr bwMode="gray">
            <a:xfrm>
              <a:off x="3396" y="3313"/>
              <a:ext cx="143" cy="253"/>
            </a:xfrm>
            <a:custGeom>
              <a:avLst/>
              <a:gdLst>
                <a:gd name="T0" fmla="*/ 88 w 153"/>
                <a:gd name="T1" fmla="*/ 276 h 276"/>
                <a:gd name="T2" fmla="*/ 88 w 153"/>
                <a:gd name="T3" fmla="*/ 237 h 276"/>
                <a:gd name="T4" fmla="*/ 153 w 153"/>
                <a:gd name="T5" fmla="*/ 237 h 276"/>
                <a:gd name="T6" fmla="*/ 153 w 153"/>
                <a:gd name="T7" fmla="*/ 39 h 276"/>
                <a:gd name="T8" fmla="*/ 88 w 153"/>
                <a:gd name="T9" fmla="*/ 39 h 276"/>
                <a:gd name="T10" fmla="*/ 88 w 153"/>
                <a:gd name="T11" fmla="*/ 0 h 276"/>
                <a:gd name="T12" fmla="*/ 0 w 153"/>
                <a:gd name="T13" fmla="*/ 138 h 276"/>
                <a:gd name="T14" fmla="*/ 88 w 153"/>
                <a:gd name="T15" fmla="*/ 276 h 2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276">
                  <a:moveTo>
                    <a:pt x="88" y="276"/>
                  </a:moveTo>
                  <a:lnTo>
                    <a:pt x="88" y="237"/>
                  </a:lnTo>
                  <a:lnTo>
                    <a:pt x="153" y="237"/>
                  </a:lnTo>
                  <a:lnTo>
                    <a:pt x="153" y="39"/>
                  </a:lnTo>
                  <a:lnTo>
                    <a:pt x="88" y="39"/>
                  </a:lnTo>
                  <a:lnTo>
                    <a:pt x="88" y="0"/>
                  </a:lnTo>
                  <a:lnTo>
                    <a:pt x="0" y="138"/>
                  </a:lnTo>
                  <a:lnTo>
                    <a:pt x="88" y="276"/>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43" name="任意多边形 31"/>
            <p:cNvSpPr/>
            <p:nvPr/>
          </p:nvSpPr>
          <p:spPr bwMode="gray">
            <a:xfrm>
              <a:off x="3349" y="3440"/>
              <a:ext cx="380" cy="190"/>
            </a:xfrm>
            <a:custGeom>
              <a:avLst/>
              <a:gdLst>
                <a:gd name="T0" fmla="*/ 204 w 409"/>
                <a:gd name="T1" fmla="*/ 207 h 207"/>
                <a:gd name="T2" fmla="*/ 246 w 409"/>
                <a:gd name="T3" fmla="*/ 203 h 207"/>
                <a:gd name="T4" fmla="*/ 285 w 409"/>
                <a:gd name="T5" fmla="*/ 191 h 207"/>
                <a:gd name="T6" fmla="*/ 319 w 409"/>
                <a:gd name="T7" fmla="*/ 173 h 207"/>
                <a:gd name="T8" fmla="*/ 349 w 409"/>
                <a:gd name="T9" fmla="*/ 147 h 207"/>
                <a:gd name="T10" fmla="*/ 375 w 409"/>
                <a:gd name="T11" fmla="*/ 117 h 207"/>
                <a:gd name="T12" fmla="*/ 393 w 409"/>
                <a:gd name="T13" fmla="*/ 83 h 207"/>
                <a:gd name="T14" fmla="*/ 405 w 409"/>
                <a:gd name="T15" fmla="*/ 44 h 207"/>
                <a:gd name="T16" fmla="*/ 409 w 409"/>
                <a:gd name="T17" fmla="*/ 2 h 207"/>
                <a:gd name="T18" fmla="*/ 409 w 409"/>
                <a:gd name="T19" fmla="*/ 2 h 207"/>
                <a:gd name="T20" fmla="*/ 409 w 409"/>
                <a:gd name="T21" fmla="*/ 0 h 207"/>
                <a:gd name="T22" fmla="*/ 358 w 409"/>
                <a:gd name="T23" fmla="*/ 0 h 207"/>
                <a:gd name="T24" fmla="*/ 270 w 409"/>
                <a:gd name="T25" fmla="*/ 138 h 207"/>
                <a:gd name="T26" fmla="*/ 270 w 409"/>
                <a:gd name="T27" fmla="*/ 99 h 207"/>
                <a:gd name="T28" fmla="*/ 204 w 409"/>
                <a:gd name="T29" fmla="*/ 99 h 207"/>
                <a:gd name="T30" fmla="*/ 204 w 409"/>
                <a:gd name="T31" fmla="*/ 165 h 207"/>
                <a:gd name="T32" fmla="*/ 168 w 409"/>
                <a:gd name="T33" fmla="*/ 161 h 207"/>
                <a:gd name="T34" fmla="*/ 133 w 409"/>
                <a:gd name="T35" fmla="*/ 149 h 207"/>
                <a:gd name="T36" fmla="*/ 102 w 409"/>
                <a:gd name="T37" fmla="*/ 129 h 207"/>
                <a:gd name="T38" fmla="*/ 78 w 409"/>
                <a:gd name="T39" fmla="*/ 104 h 207"/>
                <a:gd name="T40" fmla="*/ 58 w 409"/>
                <a:gd name="T41" fmla="*/ 74 h 207"/>
                <a:gd name="T42" fmla="*/ 46 w 409"/>
                <a:gd name="T43" fmla="*/ 39 h 207"/>
                <a:gd name="T44" fmla="*/ 42 w 409"/>
                <a:gd name="T45" fmla="*/ 2 h 207"/>
                <a:gd name="T46" fmla="*/ 42 w 409"/>
                <a:gd name="T47" fmla="*/ 2 h 207"/>
                <a:gd name="T48" fmla="*/ 42 w 409"/>
                <a:gd name="T49" fmla="*/ 0 h 207"/>
                <a:gd name="T50" fmla="*/ 0 w 409"/>
                <a:gd name="T51" fmla="*/ 0 h 207"/>
                <a:gd name="T52" fmla="*/ 0 w 409"/>
                <a:gd name="T53" fmla="*/ 2 h 207"/>
                <a:gd name="T54" fmla="*/ 0 w 409"/>
                <a:gd name="T55" fmla="*/ 2 h 207"/>
                <a:gd name="T56" fmla="*/ 3 w 409"/>
                <a:gd name="T57" fmla="*/ 44 h 207"/>
                <a:gd name="T58" fmla="*/ 15 w 409"/>
                <a:gd name="T59" fmla="*/ 83 h 207"/>
                <a:gd name="T60" fmla="*/ 34 w 409"/>
                <a:gd name="T61" fmla="*/ 117 h 207"/>
                <a:gd name="T62" fmla="*/ 60 w 409"/>
                <a:gd name="T63" fmla="*/ 147 h 207"/>
                <a:gd name="T64" fmla="*/ 90 w 409"/>
                <a:gd name="T65" fmla="*/ 173 h 207"/>
                <a:gd name="T66" fmla="*/ 124 w 409"/>
                <a:gd name="T67" fmla="*/ 191 h 207"/>
                <a:gd name="T68" fmla="*/ 163 w 409"/>
                <a:gd name="T69" fmla="*/ 203 h 207"/>
                <a:gd name="T70" fmla="*/ 204 w 409"/>
                <a:gd name="T71" fmla="*/ 20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9" h="207">
                  <a:moveTo>
                    <a:pt x="204" y="207"/>
                  </a:moveTo>
                  <a:lnTo>
                    <a:pt x="246" y="203"/>
                  </a:lnTo>
                  <a:lnTo>
                    <a:pt x="285" y="191"/>
                  </a:lnTo>
                  <a:lnTo>
                    <a:pt x="319" y="173"/>
                  </a:lnTo>
                  <a:lnTo>
                    <a:pt x="349" y="147"/>
                  </a:lnTo>
                  <a:lnTo>
                    <a:pt x="375" y="117"/>
                  </a:lnTo>
                  <a:lnTo>
                    <a:pt x="393" y="83"/>
                  </a:lnTo>
                  <a:lnTo>
                    <a:pt x="405" y="44"/>
                  </a:lnTo>
                  <a:lnTo>
                    <a:pt x="409" y="2"/>
                  </a:lnTo>
                  <a:lnTo>
                    <a:pt x="409" y="2"/>
                  </a:lnTo>
                  <a:lnTo>
                    <a:pt x="409" y="0"/>
                  </a:lnTo>
                  <a:lnTo>
                    <a:pt x="358" y="0"/>
                  </a:lnTo>
                  <a:lnTo>
                    <a:pt x="270" y="138"/>
                  </a:lnTo>
                  <a:lnTo>
                    <a:pt x="270" y="99"/>
                  </a:lnTo>
                  <a:lnTo>
                    <a:pt x="204" y="99"/>
                  </a:lnTo>
                  <a:lnTo>
                    <a:pt x="204" y="165"/>
                  </a:lnTo>
                  <a:lnTo>
                    <a:pt x="168" y="161"/>
                  </a:lnTo>
                  <a:lnTo>
                    <a:pt x="133" y="149"/>
                  </a:lnTo>
                  <a:lnTo>
                    <a:pt x="102" y="129"/>
                  </a:lnTo>
                  <a:lnTo>
                    <a:pt x="78" y="104"/>
                  </a:lnTo>
                  <a:lnTo>
                    <a:pt x="58" y="74"/>
                  </a:lnTo>
                  <a:lnTo>
                    <a:pt x="46" y="39"/>
                  </a:lnTo>
                  <a:lnTo>
                    <a:pt x="42" y="2"/>
                  </a:lnTo>
                  <a:lnTo>
                    <a:pt x="42" y="2"/>
                  </a:lnTo>
                  <a:lnTo>
                    <a:pt x="42" y="0"/>
                  </a:lnTo>
                  <a:lnTo>
                    <a:pt x="0" y="0"/>
                  </a:lnTo>
                  <a:lnTo>
                    <a:pt x="0" y="2"/>
                  </a:lnTo>
                  <a:lnTo>
                    <a:pt x="0" y="2"/>
                  </a:lnTo>
                  <a:lnTo>
                    <a:pt x="3" y="44"/>
                  </a:lnTo>
                  <a:lnTo>
                    <a:pt x="15" y="83"/>
                  </a:lnTo>
                  <a:lnTo>
                    <a:pt x="34" y="117"/>
                  </a:lnTo>
                  <a:lnTo>
                    <a:pt x="60" y="147"/>
                  </a:lnTo>
                  <a:lnTo>
                    <a:pt x="90" y="173"/>
                  </a:lnTo>
                  <a:lnTo>
                    <a:pt x="124" y="191"/>
                  </a:lnTo>
                  <a:lnTo>
                    <a:pt x="163" y="203"/>
                  </a:lnTo>
                  <a:lnTo>
                    <a:pt x="204" y="207"/>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44" name="Group 78"/>
          <p:cNvGrpSpPr>
            <a:grpSpLocks noChangeAspect="1"/>
          </p:cNvGrpSpPr>
          <p:nvPr/>
        </p:nvGrpSpPr>
        <p:grpSpPr bwMode="auto">
          <a:xfrm flipH="1">
            <a:off x="2336814" y="2237936"/>
            <a:ext cx="1307768" cy="567811"/>
            <a:chOff x="-561" y="1471"/>
            <a:chExt cx="1153" cy="510"/>
          </a:xfrm>
          <a:effectLst>
            <a:outerShdw blurRad="50800" dist="38100" dir="2700000" algn="tl" rotWithShape="0">
              <a:prstClr val="black">
                <a:alpha val="40000"/>
              </a:prstClr>
            </a:outerShdw>
          </a:effectLst>
        </p:grpSpPr>
        <p:sp>
          <p:nvSpPr>
            <p:cNvPr id="45" name="AutoShape 77"/>
            <p:cNvSpPr>
              <a:spLocks noChangeAspect="1" noChangeArrowheads="1" noTextEdit="1"/>
            </p:cNvSpPr>
            <p:nvPr/>
          </p:nvSpPr>
          <p:spPr bwMode="auto">
            <a:xfrm>
              <a:off x="-561" y="1471"/>
              <a:ext cx="1153" cy="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 name="Freeform 79"/>
            <p:cNvSpPr/>
            <p:nvPr/>
          </p:nvSpPr>
          <p:spPr bwMode="auto">
            <a:xfrm>
              <a:off x="-561" y="1693"/>
              <a:ext cx="1153" cy="191"/>
            </a:xfrm>
            <a:custGeom>
              <a:avLst/>
              <a:gdLst>
                <a:gd name="T0" fmla="*/ 2243 w 2306"/>
                <a:gd name="T1" fmla="*/ 367 h 382"/>
                <a:gd name="T2" fmla="*/ 2173 w 2306"/>
                <a:gd name="T3" fmla="*/ 367 h 382"/>
                <a:gd name="T4" fmla="*/ 2106 w 2306"/>
                <a:gd name="T5" fmla="*/ 369 h 382"/>
                <a:gd name="T6" fmla="*/ 2087 w 2306"/>
                <a:gd name="T7" fmla="*/ 316 h 382"/>
                <a:gd name="T8" fmla="*/ 2028 w 2306"/>
                <a:gd name="T9" fmla="*/ 242 h 382"/>
                <a:gd name="T10" fmla="*/ 1966 w 2306"/>
                <a:gd name="T11" fmla="*/ 208 h 382"/>
                <a:gd name="T12" fmla="*/ 1911 w 2306"/>
                <a:gd name="T13" fmla="*/ 196 h 382"/>
                <a:gd name="T14" fmla="*/ 1846 w 2306"/>
                <a:gd name="T15" fmla="*/ 196 h 382"/>
                <a:gd name="T16" fmla="*/ 1791 w 2306"/>
                <a:gd name="T17" fmla="*/ 211 h 382"/>
                <a:gd name="T18" fmla="*/ 1722 w 2306"/>
                <a:gd name="T19" fmla="*/ 263 h 382"/>
                <a:gd name="T20" fmla="*/ 1675 w 2306"/>
                <a:gd name="T21" fmla="*/ 344 h 382"/>
                <a:gd name="T22" fmla="*/ 1591 w 2306"/>
                <a:gd name="T23" fmla="*/ 375 h 382"/>
                <a:gd name="T24" fmla="*/ 1443 w 2306"/>
                <a:gd name="T25" fmla="*/ 373 h 382"/>
                <a:gd name="T26" fmla="*/ 1270 w 2306"/>
                <a:gd name="T27" fmla="*/ 373 h 382"/>
                <a:gd name="T28" fmla="*/ 1095 w 2306"/>
                <a:gd name="T29" fmla="*/ 371 h 382"/>
                <a:gd name="T30" fmla="*/ 933 w 2306"/>
                <a:gd name="T31" fmla="*/ 371 h 382"/>
                <a:gd name="T32" fmla="*/ 802 w 2306"/>
                <a:gd name="T33" fmla="*/ 371 h 382"/>
                <a:gd name="T34" fmla="*/ 760 w 2306"/>
                <a:gd name="T35" fmla="*/ 306 h 382"/>
                <a:gd name="T36" fmla="*/ 692 w 2306"/>
                <a:gd name="T37" fmla="*/ 245 h 382"/>
                <a:gd name="T38" fmla="*/ 639 w 2306"/>
                <a:gd name="T39" fmla="*/ 225 h 382"/>
                <a:gd name="T40" fmla="*/ 578 w 2306"/>
                <a:gd name="T41" fmla="*/ 219 h 382"/>
                <a:gd name="T42" fmla="*/ 509 w 2306"/>
                <a:gd name="T43" fmla="*/ 221 h 382"/>
                <a:gd name="T44" fmla="*/ 451 w 2306"/>
                <a:gd name="T45" fmla="*/ 238 h 382"/>
                <a:gd name="T46" fmla="*/ 392 w 2306"/>
                <a:gd name="T47" fmla="*/ 272 h 382"/>
                <a:gd name="T48" fmla="*/ 336 w 2306"/>
                <a:gd name="T49" fmla="*/ 348 h 382"/>
                <a:gd name="T50" fmla="*/ 283 w 2306"/>
                <a:gd name="T51" fmla="*/ 378 h 382"/>
                <a:gd name="T52" fmla="*/ 228 w 2306"/>
                <a:gd name="T53" fmla="*/ 378 h 382"/>
                <a:gd name="T54" fmla="*/ 156 w 2306"/>
                <a:gd name="T55" fmla="*/ 380 h 382"/>
                <a:gd name="T56" fmla="*/ 93 w 2306"/>
                <a:gd name="T57" fmla="*/ 382 h 382"/>
                <a:gd name="T58" fmla="*/ 36 w 2306"/>
                <a:gd name="T59" fmla="*/ 380 h 382"/>
                <a:gd name="T60" fmla="*/ 2 w 2306"/>
                <a:gd name="T61" fmla="*/ 320 h 382"/>
                <a:gd name="T62" fmla="*/ 2 w 2306"/>
                <a:gd name="T63" fmla="*/ 266 h 382"/>
                <a:gd name="T64" fmla="*/ 27 w 2306"/>
                <a:gd name="T65" fmla="*/ 208 h 382"/>
                <a:gd name="T66" fmla="*/ 82 w 2306"/>
                <a:gd name="T67" fmla="*/ 164 h 382"/>
                <a:gd name="T68" fmla="*/ 72 w 2306"/>
                <a:gd name="T69" fmla="*/ 204 h 382"/>
                <a:gd name="T70" fmla="*/ 124 w 2306"/>
                <a:gd name="T71" fmla="*/ 249 h 382"/>
                <a:gd name="T72" fmla="*/ 181 w 2306"/>
                <a:gd name="T73" fmla="*/ 245 h 382"/>
                <a:gd name="T74" fmla="*/ 251 w 2306"/>
                <a:gd name="T75" fmla="*/ 221 h 382"/>
                <a:gd name="T76" fmla="*/ 266 w 2306"/>
                <a:gd name="T77" fmla="*/ 160 h 382"/>
                <a:gd name="T78" fmla="*/ 219 w 2306"/>
                <a:gd name="T79" fmla="*/ 135 h 382"/>
                <a:gd name="T80" fmla="*/ 165 w 2306"/>
                <a:gd name="T81" fmla="*/ 128 h 382"/>
                <a:gd name="T82" fmla="*/ 171 w 2306"/>
                <a:gd name="T83" fmla="*/ 90 h 382"/>
                <a:gd name="T84" fmla="*/ 228 w 2306"/>
                <a:gd name="T85" fmla="*/ 57 h 382"/>
                <a:gd name="T86" fmla="*/ 300 w 2306"/>
                <a:gd name="T87" fmla="*/ 35 h 382"/>
                <a:gd name="T88" fmla="*/ 378 w 2306"/>
                <a:gd name="T89" fmla="*/ 18 h 382"/>
                <a:gd name="T90" fmla="*/ 458 w 2306"/>
                <a:gd name="T91" fmla="*/ 8 h 382"/>
                <a:gd name="T92" fmla="*/ 536 w 2306"/>
                <a:gd name="T93" fmla="*/ 2 h 382"/>
                <a:gd name="T94" fmla="*/ 646 w 2306"/>
                <a:gd name="T95" fmla="*/ 0 h 382"/>
                <a:gd name="T96" fmla="*/ 890 w 2306"/>
                <a:gd name="T97" fmla="*/ 0 h 382"/>
                <a:gd name="T98" fmla="*/ 1205 w 2306"/>
                <a:gd name="T99" fmla="*/ 2 h 382"/>
                <a:gd name="T100" fmla="*/ 1521 w 2306"/>
                <a:gd name="T101" fmla="*/ 6 h 382"/>
                <a:gd name="T102" fmla="*/ 1760 w 2306"/>
                <a:gd name="T103" fmla="*/ 8 h 382"/>
                <a:gd name="T104" fmla="*/ 1859 w 2306"/>
                <a:gd name="T105" fmla="*/ 10 h 382"/>
                <a:gd name="T106" fmla="*/ 1983 w 2306"/>
                <a:gd name="T107" fmla="*/ 16 h 382"/>
                <a:gd name="T108" fmla="*/ 2087 w 2306"/>
                <a:gd name="T109" fmla="*/ 35 h 382"/>
                <a:gd name="T110" fmla="*/ 2171 w 2306"/>
                <a:gd name="T111" fmla="*/ 63 h 382"/>
                <a:gd name="T112" fmla="*/ 2232 w 2306"/>
                <a:gd name="T113" fmla="*/ 107 h 382"/>
                <a:gd name="T114" fmla="*/ 2274 w 2306"/>
                <a:gd name="T115" fmla="*/ 160 h 382"/>
                <a:gd name="T116" fmla="*/ 2296 w 2306"/>
                <a:gd name="T117" fmla="*/ 228 h 382"/>
                <a:gd name="T118" fmla="*/ 2304 w 2306"/>
                <a:gd name="T119" fmla="*/ 293 h 382"/>
                <a:gd name="T120" fmla="*/ 2302 w 2306"/>
                <a:gd name="T121" fmla="*/ 367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06" h="382">
                  <a:moveTo>
                    <a:pt x="2302" y="367"/>
                  </a:moveTo>
                  <a:lnTo>
                    <a:pt x="2295" y="367"/>
                  </a:lnTo>
                  <a:lnTo>
                    <a:pt x="2291" y="367"/>
                  </a:lnTo>
                  <a:lnTo>
                    <a:pt x="2283" y="367"/>
                  </a:lnTo>
                  <a:lnTo>
                    <a:pt x="2277" y="367"/>
                  </a:lnTo>
                  <a:lnTo>
                    <a:pt x="2272" y="367"/>
                  </a:lnTo>
                  <a:lnTo>
                    <a:pt x="2266" y="367"/>
                  </a:lnTo>
                  <a:lnTo>
                    <a:pt x="2260" y="367"/>
                  </a:lnTo>
                  <a:lnTo>
                    <a:pt x="2255" y="367"/>
                  </a:lnTo>
                  <a:lnTo>
                    <a:pt x="2249" y="367"/>
                  </a:lnTo>
                  <a:lnTo>
                    <a:pt x="2243" y="367"/>
                  </a:lnTo>
                  <a:lnTo>
                    <a:pt x="2236" y="367"/>
                  </a:lnTo>
                  <a:lnTo>
                    <a:pt x="2228" y="367"/>
                  </a:lnTo>
                  <a:lnTo>
                    <a:pt x="2224" y="367"/>
                  </a:lnTo>
                  <a:lnTo>
                    <a:pt x="2217" y="367"/>
                  </a:lnTo>
                  <a:lnTo>
                    <a:pt x="2211" y="367"/>
                  </a:lnTo>
                  <a:lnTo>
                    <a:pt x="2205" y="367"/>
                  </a:lnTo>
                  <a:lnTo>
                    <a:pt x="2198" y="367"/>
                  </a:lnTo>
                  <a:lnTo>
                    <a:pt x="2192" y="367"/>
                  </a:lnTo>
                  <a:lnTo>
                    <a:pt x="2186" y="367"/>
                  </a:lnTo>
                  <a:lnTo>
                    <a:pt x="2181" y="367"/>
                  </a:lnTo>
                  <a:lnTo>
                    <a:pt x="2173" y="367"/>
                  </a:lnTo>
                  <a:lnTo>
                    <a:pt x="2167" y="367"/>
                  </a:lnTo>
                  <a:lnTo>
                    <a:pt x="2160" y="367"/>
                  </a:lnTo>
                  <a:lnTo>
                    <a:pt x="2154" y="367"/>
                  </a:lnTo>
                  <a:lnTo>
                    <a:pt x="2146" y="367"/>
                  </a:lnTo>
                  <a:lnTo>
                    <a:pt x="2141" y="367"/>
                  </a:lnTo>
                  <a:lnTo>
                    <a:pt x="2135" y="367"/>
                  </a:lnTo>
                  <a:lnTo>
                    <a:pt x="2129" y="367"/>
                  </a:lnTo>
                  <a:lnTo>
                    <a:pt x="2122" y="367"/>
                  </a:lnTo>
                  <a:lnTo>
                    <a:pt x="2118" y="367"/>
                  </a:lnTo>
                  <a:lnTo>
                    <a:pt x="2110" y="367"/>
                  </a:lnTo>
                  <a:lnTo>
                    <a:pt x="2106" y="369"/>
                  </a:lnTo>
                  <a:lnTo>
                    <a:pt x="2104" y="363"/>
                  </a:lnTo>
                  <a:lnTo>
                    <a:pt x="2103" y="358"/>
                  </a:lnTo>
                  <a:lnTo>
                    <a:pt x="2101" y="354"/>
                  </a:lnTo>
                  <a:lnTo>
                    <a:pt x="2101" y="348"/>
                  </a:lnTo>
                  <a:lnTo>
                    <a:pt x="2097" y="344"/>
                  </a:lnTo>
                  <a:lnTo>
                    <a:pt x="2095" y="339"/>
                  </a:lnTo>
                  <a:lnTo>
                    <a:pt x="2095" y="335"/>
                  </a:lnTo>
                  <a:lnTo>
                    <a:pt x="2093" y="331"/>
                  </a:lnTo>
                  <a:lnTo>
                    <a:pt x="2091" y="325"/>
                  </a:lnTo>
                  <a:lnTo>
                    <a:pt x="2089" y="321"/>
                  </a:lnTo>
                  <a:lnTo>
                    <a:pt x="2087" y="316"/>
                  </a:lnTo>
                  <a:lnTo>
                    <a:pt x="2084" y="312"/>
                  </a:lnTo>
                  <a:lnTo>
                    <a:pt x="2080" y="304"/>
                  </a:lnTo>
                  <a:lnTo>
                    <a:pt x="2076" y="297"/>
                  </a:lnTo>
                  <a:lnTo>
                    <a:pt x="2070" y="289"/>
                  </a:lnTo>
                  <a:lnTo>
                    <a:pt x="2065" y="282"/>
                  </a:lnTo>
                  <a:lnTo>
                    <a:pt x="2059" y="274"/>
                  </a:lnTo>
                  <a:lnTo>
                    <a:pt x="2055" y="268"/>
                  </a:lnTo>
                  <a:lnTo>
                    <a:pt x="2047" y="261"/>
                  </a:lnTo>
                  <a:lnTo>
                    <a:pt x="2042" y="255"/>
                  </a:lnTo>
                  <a:lnTo>
                    <a:pt x="2034" y="247"/>
                  </a:lnTo>
                  <a:lnTo>
                    <a:pt x="2028" y="242"/>
                  </a:lnTo>
                  <a:lnTo>
                    <a:pt x="2021" y="236"/>
                  </a:lnTo>
                  <a:lnTo>
                    <a:pt x="2013" y="230"/>
                  </a:lnTo>
                  <a:lnTo>
                    <a:pt x="2006" y="227"/>
                  </a:lnTo>
                  <a:lnTo>
                    <a:pt x="1996" y="221"/>
                  </a:lnTo>
                  <a:lnTo>
                    <a:pt x="1992" y="219"/>
                  </a:lnTo>
                  <a:lnTo>
                    <a:pt x="1989" y="217"/>
                  </a:lnTo>
                  <a:lnTo>
                    <a:pt x="1983" y="215"/>
                  </a:lnTo>
                  <a:lnTo>
                    <a:pt x="1979" y="213"/>
                  </a:lnTo>
                  <a:lnTo>
                    <a:pt x="1975" y="211"/>
                  </a:lnTo>
                  <a:lnTo>
                    <a:pt x="1971" y="209"/>
                  </a:lnTo>
                  <a:lnTo>
                    <a:pt x="1966" y="208"/>
                  </a:lnTo>
                  <a:lnTo>
                    <a:pt x="1962" y="208"/>
                  </a:lnTo>
                  <a:lnTo>
                    <a:pt x="1956" y="206"/>
                  </a:lnTo>
                  <a:lnTo>
                    <a:pt x="1952" y="204"/>
                  </a:lnTo>
                  <a:lnTo>
                    <a:pt x="1947" y="202"/>
                  </a:lnTo>
                  <a:lnTo>
                    <a:pt x="1943" y="202"/>
                  </a:lnTo>
                  <a:lnTo>
                    <a:pt x="1935" y="200"/>
                  </a:lnTo>
                  <a:lnTo>
                    <a:pt x="1931" y="200"/>
                  </a:lnTo>
                  <a:lnTo>
                    <a:pt x="1926" y="198"/>
                  </a:lnTo>
                  <a:lnTo>
                    <a:pt x="1922" y="198"/>
                  </a:lnTo>
                  <a:lnTo>
                    <a:pt x="1916" y="196"/>
                  </a:lnTo>
                  <a:lnTo>
                    <a:pt x="1911" y="196"/>
                  </a:lnTo>
                  <a:lnTo>
                    <a:pt x="1905" y="196"/>
                  </a:lnTo>
                  <a:lnTo>
                    <a:pt x="1899" y="196"/>
                  </a:lnTo>
                  <a:lnTo>
                    <a:pt x="1893" y="196"/>
                  </a:lnTo>
                  <a:lnTo>
                    <a:pt x="1888" y="196"/>
                  </a:lnTo>
                  <a:lnTo>
                    <a:pt x="1882" y="196"/>
                  </a:lnTo>
                  <a:lnTo>
                    <a:pt x="1876" y="196"/>
                  </a:lnTo>
                  <a:lnTo>
                    <a:pt x="1871" y="196"/>
                  </a:lnTo>
                  <a:lnTo>
                    <a:pt x="1863" y="196"/>
                  </a:lnTo>
                  <a:lnTo>
                    <a:pt x="1857" y="196"/>
                  </a:lnTo>
                  <a:lnTo>
                    <a:pt x="1852" y="196"/>
                  </a:lnTo>
                  <a:lnTo>
                    <a:pt x="1846" y="196"/>
                  </a:lnTo>
                  <a:lnTo>
                    <a:pt x="1840" y="196"/>
                  </a:lnTo>
                  <a:lnTo>
                    <a:pt x="1836" y="198"/>
                  </a:lnTo>
                  <a:lnTo>
                    <a:pt x="1831" y="200"/>
                  </a:lnTo>
                  <a:lnTo>
                    <a:pt x="1825" y="200"/>
                  </a:lnTo>
                  <a:lnTo>
                    <a:pt x="1819" y="202"/>
                  </a:lnTo>
                  <a:lnTo>
                    <a:pt x="1816" y="202"/>
                  </a:lnTo>
                  <a:lnTo>
                    <a:pt x="1810" y="204"/>
                  </a:lnTo>
                  <a:lnTo>
                    <a:pt x="1806" y="206"/>
                  </a:lnTo>
                  <a:lnTo>
                    <a:pt x="1800" y="208"/>
                  </a:lnTo>
                  <a:lnTo>
                    <a:pt x="1797" y="209"/>
                  </a:lnTo>
                  <a:lnTo>
                    <a:pt x="1791" y="211"/>
                  </a:lnTo>
                  <a:lnTo>
                    <a:pt x="1787" y="213"/>
                  </a:lnTo>
                  <a:lnTo>
                    <a:pt x="1781" y="215"/>
                  </a:lnTo>
                  <a:lnTo>
                    <a:pt x="1778" y="219"/>
                  </a:lnTo>
                  <a:lnTo>
                    <a:pt x="1774" y="221"/>
                  </a:lnTo>
                  <a:lnTo>
                    <a:pt x="1764" y="225"/>
                  </a:lnTo>
                  <a:lnTo>
                    <a:pt x="1757" y="230"/>
                  </a:lnTo>
                  <a:lnTo>
                    <a:pt x="1749" y="236"/>
                  </a:lnTo>
                  <a:lnTo>
                    <a:pt x="1743" y="242"/>
                  </a:lnTo>
                  <a:lnTo>
                    <a:pt x="1736" y="249"/>
                  </a:lnTo>
                  <a:lnTo>
                    <a:pt x="1730" y="255"/>
                  </a:lnTo>
                  <a:lnTo>
                    <a:pt x="1722" y="263"/>
                  </a:lnTo>
                  <a:lnTo>
                    <a:pt x="1717" y="268"/>
                  </a:lnTo>
                  <a:lnTo>
                    <a:pt x="1711" y="276"/>
                  </a:lnTo>
                  <a:lnTo>
                    <a:pt x="1705" y="283"/>
                  </a:lnTo>
                  <a:lnTo>
                    <a:pt x="1700" y="289"/>
                  </a:lnTo>
                  <a:lnTo>
                    <a:pt x="1696" y="297"/>
                  </a:lnTo>
                  <a:lnTo>
                    <a:pt x="1690" y="304"/>
                  </a:lnTo>
                  <a:lnTo>
                    <a:pt x="1688" y="312"/>
                  </a:lnTo>
                  <a:lnTo>
                    <a:pt x="1682" y="321"/>
                  </a:lnTo>
                  <a:lnTo>
                    <a:pt x="1681" y="329"/>
                  </a:lnTo>
                  <a:lnTo>
                    <a:pt x="1677" y="337"/>
                  </a:lnTo>
                  <a:lnTo>
                    <a:pt x="1675" y="344"/>
                  </a:lnTo>
                  <a:lnTo>
                    <a:pt x="1673" y="352"/>
                  </a:lnTo>
                  <a:lnTo>
                    <a:pt x="1669" y="359"/>
                  </a:lnTo>
                  <a:lnTo>
                    <a:pt x="1667" y="367"/>
                  </a:lnTo>
                  <a:lnTo>
                    <a:pt x="1667" y="375"/>
                  </a:lnTo>
                  <a:lnTo>
                    <a:pt x="1658" y="375"/>
                  </a:lnTo>
                  <a:lnTo>
                    <a:pt x="1646" y="375"/>
                  </a:lnTo>
                  <a:lnTo>
                    <a:pt x="1637" y="375"/>
                  </a:lnTo>
                  <a:lnTo>
                    <a:pt x="1625" y="375"/>
                  </a:lnTo>
                  <a:lnTo>
                    <a:pt x="1614" y="375"/>
                  </a:lnTo>
                  <a:lnTo>
                    <a:pt x="1603" y="375"/>
                  </a:lnTo>
                  <a:lnTo>
                    <a:pt x="1591" y="375"/>
                  </a:lnTo>
                  <a:lnTo>
                    <a:pt x="1580" y="375"/>
                  </a:lnTo>
                  <a:lnTo>
                    <a:pt x="1565" y="373"/>
                  </a:lnTo>
                  <a:lnTo>
                    <a:pt x="1553" y="373"/>
                  </a:lnTo>
                  <a:lnTo>
                    <a:pt x="1540" y="373"/>
                  </a:lnTo>
                  <a:lnTo>
                    <a:pt x="1528" y="373"/>
                  </a:lnTo>
                  <a:lnTo>
                    <a:pt x="1513" y="373"/>
                  </a:lnTo>
                  <a:lnTo>
                    <a:pt x="1500" y="373"/>
                  </a:lnTo>
                  <a:lnTo>
                    <a:pt x="1485" y="373"/>
                  </a:lnTo>
                  <a:lnTo>
                    <a:pt x="1473" y="373"/>
                  </a:lnTo>
                  <a:lnTo>
                    <a:pt x="1458" y="373"/>
                  </a:lnTo>
                  <a:lnTo>
                    <a:pt x="1443" y="373"/>
                  </a:lnTo>
                  <a:lnTo>
                    <a:pt x="1428" y="373"/>
                  </a:lnTo>
                  <a:lnTo>
                    <a:pt x="1412" y="373"/>
                  </a:lnTo>
                  <a:lnTo>
                    <a:pt x="1397" y="373"/>
                  </a:lnTo>
                  <a:lnTo>
                    <a:pt x="1382" y="373"/>
                  </a:lnTo>
                  <a:lnTo>
                    <a:pt x="1367" y="373"/>
                  </a:lnTo>
                  <a:lnTo>
                    <a:pt x="1352" y="373"/>
                  </a:lnTo>
                  <a:lnTo>
                    <a:pt x="1335" y="373"/>
                  </a:lnTo>
                  <a:lnTo>
                    <a:pt x="1319" y="373"/>
                  </a:lnTo>
                  <a:lnTo>
                    <a:pt x="1304" y="373"/>
                  </a:lnTo>
                  <a:lnTo>
                    <a:pt x="1289" y="373"/>
                  </a:lnTo>
                  <a:lnTo>
                    <a:pt x="1270" y="373"/>
                  </a:lnTo>
                  <a:lnTo>
                    <a:pt x="1255" y="373"/>
                  </a:lnTo>
                  <a:lnTo>
                    <a:pt x="1239" y="373"/>
                  </a:lnTo>
                  <a:lnTo>
                    <a:pt x="1224" y="373"/>
                  </a:lnTo>
                  <a:lnTo>
                    <a:pt x="1207" y="371"/>
                  </a:lnTo>
                  <a:lnTo>
                    <a:pt x="1190" y="371"/>
                  </a:lnTo>
                  <a:lnTo>
                    <a:pt x="1175" y="371"/>
                  </a:lnTo>
                  <a:lnTo>
                    <a:pt x="1160" y="371"/>
                  </a:lnTo>
                  <a:lnTo>
                    <a:pt x="1143" y="371"/>
                  </a:lnTo>
                  <a:lnTo>
                    <a:pt x="1125" y="371"/>
                  </a:lnTo>
                  <a:lnTo>
                    <a:pt x="1110" y="371"/>
                  </a:lnTo>
                  <a:lnTo>
                    <a:pt x="1095" y="371"/>
                  </a:lnTo>
                  <a:lnTo>
                    <a:pt x="1080" y="371"/>
                  </a:lnTo>
                  <a:lnTo>
                    <a:pt x="1065" y="371"/>
                  </a:lnTo>
                  <a:lnTo>
                    <a:pt x="1047" y="371"/>
                  </a:lnTo>
                  <a:lnTo>
                    <a:pt x="1034" y="371"/>
                  </a:lnTo>
                  <a:lnTo>
                    <a:pt x="1017" y="371"/>
                  </a:lnTo>
                  <a:lnTo>
                    <a:pt x="1004" y="371"/>
                  </a:lnTo>
                  <a:lnTo>
                    <a:pt x="989" y="371"/>
                  </a:lnTo>
                  <a:lnTo>
                    <a:pt x="975" y="371"/>
                  </a:lnTo>
                  <a:lnTo>
                    <a:pt x="960" y="371"/>
                  </a:lnTo>
                  <a:lnTo>
                    <a:pt x="947" y="371"/>
                  </a:lnTo>
                  <a:lnTo>
                    <a:pt x="933" y="371"/>
                  </a:lnTo>
                  <a:lnTo>
                    <a:pt x="920" y="371"/>
                  </a:lnTo>
                  <a:lnTo>
                    <a:pt x="905" y="371"/>
                  </a:lnTo>
                  <a:lnTo>
                    <a:pt x="892" y="371"/>
                  </a:lnTo>
                  <a:lnTo>
                    <a:pt x="880" y="371"/>
                  </a:lnTo>
                  <a:lnTo>
                    <a:pt x="869" y="371"/>
                  </a:lnTo>
                  <a:lnTo>
                    <a:pt x="857" y="371"/>
                  </a:lnTo>
                  <a:lnTo>
                    <a:pt x="844" y="371"/>
                  </a:lnTo>
                  <a:lnTo>
                    <a:pt x="833" y="371"/>
                  </a:lnTo>
                  <a:lnTo>
                    <a:pt x="823" y="371"/>
                  </a:lnTo>
                  <a:lnTo>
                    <a:pt x="812" y="371"/>
                  </a:lnTo>
                  <a:lnTo>
                    <a:pt x="802" y="371"/>
                  </a:lnTo>
                  <a:lnTo>
                    <a:pt x="793" y="371"/>
                  </a:lnTo>
                  <a:lnTo>
                    <a:pt x="785" y="371"/>
                  </a:lnTo>
                  <a:lnTo>
                    <a:pt x="783" y="363"/>
                  </a:lnTo>
                  <a:lnTo>
                    <a:pt x="781" y="356"/>
                  </a:lnTo>
                  <a:lnTo>
                    <a:pt x="779" y="348"/>
                  </a:lnTo>
                  <a:lnTo>
                    <a:pt x="778" y="340"/>
                  </a:lnTo>
                  <a:lnTo>
                    <a:pt x="774" y="335"/>
                  </a:lnTo>
                  <a:lnTo>
                    <a:pt x="772" y="327"/>
                  </a:lnTo>
                  <a:lnTo>
                    <a:pt x="768" y="320"/>
                  </a:lnTo>
                  <a:lnTo>
                    <a:pt x="764" y="312"/>
                  </a:lnTo>
                  <a:lnTo>
                    <a:pt x="760" y="306"/>
                  </a:lnTo>
                  <a:lnTo>
                    <a:pt x="755" y="299"/>
                  </a:lnTo>
                  <a:lnTo>
                    <a:pt x="751" y="293"/>
                  </a:lnTo>
                  <a:lnTo>
                    <a:pt x="745" y="287"/>
                  </a:lnTo>
                  <a:lnTo>
                    <a:pt x="740" y="280"/>
                  </a:lnTo>
                  <a:lnTo>
                    <a:pt x="734" y="274"/>
                  </a:lnTo>
                  <a:lnTo>
                    <a:pt x="728" y="268"/>
                  </a:lnTo>
                  <a:lnTo>
                    <a:pt x="722" y="264"/>
                  </a:lnTo>
                  <a:lnTo>
                    <a:pt x="715" y="259"/>
                  </a:lnTo>
                  <a:lnTo>
                    <a:pt x="707" y="255"/>
                  </a:lnTo>
                  <a:lnTo>
                    <a:pt x="701" y="249"/>
                  </a:lnTo>
                  <a:lnTo>
                    <a:pt x="692" y="245"/>
                  </a:lnTo>
                  <a:lnTo>
                    <a:pt x="686" y="242"/>
                  </a:lnTo>
                  <a:lnTo>
                    <a:pt x="682" y="240"/>
                  </a:lnTo>
                  <a:lnTo>
                    <a:pt x="679" y="238"/>
                  </a:lnTo>
                  <a:lnTo>
                    <a:pt x="673" y="236"/>
                  </a:lnTo>
                  <a:lnTo>
                    <a:pt x="669" y="234"/>
                  </a:lnTo>
                  <a:lnTo>
                    <a:pt x="665" y="232"/>
                  </a:lnTo>
                  <a:lnTo>
                    <a:pt x="660" y="230"/>
                  </a:lnTo>
                  <a:lnTo>
                    <a:pt x="656" y="230"/>
                  </a:lnTo>
                  <a:lnTo>
                    <a:pt x="650" y="228"/>
                  </a:lnTo>
                  <a:lnTo>
                    <a:pt x="644" y="227"/>
                  </a:lnTo>
                  <a:lnTo>
                    <a:pt x="639" y="225"/>
                  </a:lnTo>
                  <a:lnTo>
                    <a:pt x="635" y="225"/>
                  </a:lnTo>
                  <a:lnTo>
                    <a:pt x="629" y="223"/>
                  </a:lnTo>
                  <a:lnTo>
                    <a:pt x="624" y="223"/>
                  </a:lnTo>
                  <a:lnTo>
                    <a:pt x="618" y="221"/>
                  </a:lnTo>
                  <a:lnTo>
                    <a:pt x="612" y="221"/>
                  </a:lnTo>
                  <a:lnTo>
                    <a:pt x="606" y="219"/>
                  </a:lnTo>
                  <a:lnTo>
                    <a:pt x="601" y="219"/>
                  </a:lnTo>
                  <a:lnTo>
                    <a:pt x="595" y="219"/>
                  </a:lnTo>
                  <a:lnTo>
                    <a:pt x="589" y="219"/>
                  </a:lnTo>
                  <a:lnTo>
                    <a:pt x="584" y="219"/>
                  </a:lnTo>
                  <a:lnTo>
                    <a:pt x="578" y="219"/>
                  </a:lnTo>
                  <a:lnTo>
                    <a:pt x="572" y="219"/>
                  </a:lnTo>
                  <a:lnTo>
                    <a:pt x="567" y="219"/>
                  </a:lnTo>
                  <a:lnTo>
                    <a:pt x="559" y="219"/>
                  </a:lnTo>
                  <a:lnTo>
                    <a:pt x="553" y="219"/>
                  </a:lnTo>
                  <a:lnTo>
                    <a:pt x="546" y="219"/>
                  </a:lnTo>
                  <a:lnTo>
                    <a:pt x="540" y="219"/>
                  </a:lnTo>
                  <a:lnTo>
                    <a:pt x="532" y="219"/>
                  </a:lnTo>
                  <a:lnTo>
                    <a:pt x="527" y="219"/>
                  </a:lnTo>
                  <a:lnTo>
                    <a:pt x="521" y="219"/>
                  </a:lnTo>
                  <a:lnTo>
                    <a:pt x="515" y="221"/>
                  </a:lnTo>
                  <a:lnTo>
                    <a:pt x="509" y="221"/>
                  </a:lnTo>
                  <a:lnTo>
                    <a:pt x="504" y="223"/>
                  </a:lnTo>
                  <a:lnTo>
                    <a:pt x="498" y="223"/>
                  </a:lnTo>
                  <a:lnTo>
                    <a:pt x="492" y="225"/>
                  </a:lnTo>
                  <a:lnTo>
                    <a:pt x="487" y="227"/>
                  </a:lnTo>
                  <a:lnTo>
                    <a:pt x="481" y="228"/>
                  </a:lnTo>
                  <a:lnTo>
                    <a:pt x="475" y="228"/>
                  </a:lnTo>
                  <a:lnTo>
                    <a:pt x="471" y="232"/>
                  </a:lnTo>
                  <a:lnTo>
                    <a:pt x="466" y="232"/>
                  </a:lnTo>
                  <a:lnTo>
                    <a:pt x="460" y="234"/>
                  </a:lnTo>
                  <a:lnTo>
                    <a:pt x="456" y="236"/>
                  </a:lnTo>
                  <a:lnTo>
                    <a:pt x="451" y="238"/>
                  </a:lnTo>
                  <a:lnTo>
                    <a:pt x="447" y="240"/>
                  </a:lnTo>
                  <a:lnTo>
                    <a:pt x="441" y="242"/>
                  </a:lnTo>
                  <a:lnTo>
                    <a:pt x="437" y="245"/>
                  </a:lnTo>
                  <a:lnTo>
                    <a:pt x="432" y="247"/>
                  </a:lnTo>
                  <a:lnTo>
                    <a:pt x="428" y="249"/>
                  </a:lnTo>
                  <a:lnTo>
                    <a:pt x="422" y="251"/>
                  </a:lnTo>
                  <a:lnTo>
                    <a:pt x="418" y="255"/>
                  </a:lnTo>
                  <a:lnTo>
                    <a:pt x="414" y="257"/>
                  </a:lnTo>
                  <a:lnTo>
                    <a:pt x="407" y="263"/>
                  </a:lnTo>
                  <a:lnTo>
                    <a:pt x="399" y="268"/>
                  </a:lnTo>
                  <a:lnTo>
                    <a:pt x="392" y="272"/>
                  </a:lnTo>
                  <a:lnTo>
                    <a:pt x="384" y="280"/>
                  </a:lnTo>
                  <a:lnTo>
                    <a:pt x="376" y="285"/>
                  </a:lnTo>
                  <a:lnTo>
                    <a:pt x="371" y="291"/>
                  </a:lnTo>
                  <a:lnTo>
                    <a:pt x="365" y="299"/>
                  </a:lnTo>
                  <a:lnTo>
                    <a:pt x="359" y="304"/>
                  </a:lnTo>
                  <a:lnTo>
                    <a:pt x="356" y="312"/>
                  </a:lnTo>
                  <a:lnTo>
                    <a:pt x="352" y="320"/>
                  </a:lnTo>
                  <a:lnTo>
                    <a:pt x="346" y="325"/>
                  </a:lnTo>
                  <a:lnTo>
                    <a:pt x="344" y="333"/>
                  </a:lnTo>
                  <a:lnTo>
                    <a:pt x="340" y="340"/>
                  </a:lnTo>
                  <a:lnTo>
                    <a:pt x="336" y="348"/>
                  </a:lnTo>
                  <a:lnTo>
                    <a:pt x="335" y="354"/>
                  </a:lnTo>
                  <a:lnTo>
                    <a:pt x="331" y="361"/>
                  </a:lnTo>
                  <a:lnTo>
                    <a:pt x="331" y="371"/>
                  </a:lnTo>
                  <a:lnTo>
                    <a:pt x="331" y="378"/>
                  </a:lnTo>
                  <a:lnTo>
                    <a:pt x="321" y="378"/>
                  </a:lnTo>
                  <a:lnTo>
                    <a:pt x="316" y="378"/>
                  </a:lnTo>
                  <a:lnTo>
                    <a:pt x="308" y="378"/>
                  </a:lnTo>
                  <a:lnTo>
                    <a:pt x="302" y="378"/>
                  </a:lnTo>
                  <a:lnTo>
                    <a:pt x="295" y="378"/>
                  </a:lnTo>
                  <a:lnTo>
                    <a:pt x="291" y="378"/>
                  </a:lnTo>
                  <a:lnTo>
                    <a:pt x="283" y="378"/>
                  </a:lnTo>
                  <a:lnTo>
                    <a:pt x="278" y="378"/>
                  </a:lnTo>
                  <a:lnTo>
                    <a:pt x="272" y="378"/>
                  </a:lnTo>
                  <a:lnTo>
                    <a:pt x="266" y="378"/>
                  </a:lnTo>
                  <a:lnTo>
                    <a:pt x="262" y="378"/>
                  </a:lnTo>
                  <a:lnTo>
                    <a:pt x="257" y="378"/>
                  </a:lnTo>
                  <a:lnTo>
                    <a:pt x="251" y="378"/>
                  </a:lnTo>
                  <a:lnTo>
                    <a:pt x="245" y="378"/>
                  </a:lnTo>
                  <a:lnTo>
                    <a:pt x="241" y="378"/>
                  </a:lnTo>
                  <a:lnTo>
                    <a:pt x="238" y="378"/>
                  </a:lnTo>
                  <a:lnTo>
                    <a:pt x="232" y="378"/>
                  </a:lnTo>
                  <a:lnTo>
                    <a:pt x="228" y="378"/>
                  </a:lnTo>
                  <a:lnTo>
                    <a:pt x="224" y="378"/>
                  </a:lnTo>
                  <a:lnTo>
                    <a:pt x="221" y="378"/>
                  </a:lnTo>
                  <a:lnTo>
                    <a:pt x="213" y="378"/>
                  </a:lnTo>
                  <a:lnTo>
                    <a:pt x="205" y="378"/>
                  </a:lnTo>
                  <a:lnTo>
                    <a:pt x="198" y="378"/>
                  </a:lnTo>
                  <a:lnTo>
                    <a:pt x="190" y="380"/>
                  </a:lnTo>
                  <a:lnTo>
                    <a:pt x="183" y="380"/>
                  </a:lnTo>
                  <a:lnTo>
                    <a:pt x="177" y="380"/>
                  </a:lnTo>
                  <a:lnTo>
                    <a:pt x="171" y="380"/>
                  </a:lnTo>
                  <a:lnTo>
                    <a:pt x="163" y="380"/>
                  </a:lnTo>
                  <a:lnTo>
                    <a:pt x="156" y="380"/>
                  </a:lnTo>
                  <a:lnTo>
                    <a:pt x="150" y="380"/>
                  </a:lnTo>
                  <a:lnTo>
                    <a:pt x="143" y="380"/>
                  </a:lnTo>
                  <a:lnTo>
                    <a:pt x="135" y="380"/>
                  </a:lnTo>
                  <a:lnTo>
                    <a:pt x="127" y="380"/>
                  </a:lnTo>
                  <a:lnTo>
                    <a:pt x="122" y="382"/>
                  </a:lnTo>
                  <a:lnTo>
                    <a:pt x="116" y="382"/>
                  </a:lnTo>
                  <a:lnTo>
                    <a:pt x="112" y="382"/>
                  </a:lnTo>
                  <a:lnTo>
                    <a:pt x="106" y="382"/>
                  </a:lnTo>
                  <a:lnTo>
                    <a:pt x="103" y="382"/>
                  </a:lnTo>
                  <a:lnTo>
                    <a:pt x="99" y="382"/>
                  </a:lnTo>
                  <a:lnTo>
                    <a:pt x="93" y="382"/>
                  </a:lnTo>
                  <a:lnTo>
                    <a:pt x="89" y="382"/>
                  </a:lnTo>
                  <a:lnTo>
                    <a:pt x="86" y="382"/>
                  </a:lnTo>
                  <a:lnTo>
                    <a:pt x="80" y="382"/>
                  </a:lnTo>
                  <a:lnTo>
                    <a:pt x="74" y="382"/>
                  </a:lnTo>
                  <a:lnTo>
                    <a:pt x="68" y="382"/>
                  </a:lnTo>
                  <a:lnTo>
                    <a:pt x="65" y="382"/>
                  </a:lnTo>
                  <a:lnTo>
                    <a:pt x="59" y="382"/>
                  </a:lnTo>
                  <a:lnTo>
                    <a:pt x="53" y="382"/>
                  </a:lnTo>
                  <a:lnTo>
                    <a:pt x="48" y="382"/>
                  </a:lnTo>
                  <a:lnTo>
                    <a:pt x="42" y="382"/>
                  </a:lnTo>
                  <a:lnTo>
                    <a:pt x="36" y="380"/>
                  </a:lnTo>
                  <a:lnTo>
                    <a:pt x="32" y="378"/>
                  </a:lnTo>
                  <a:lnTo>
                    <a:pt x="27" y="375"/>
                  </a:lnTo>
                  <a:lnTo>
                    <a:pt x="23" y="373"/>
                  </a:lnTo>
                  <a:lnTo>
                    <a:pt x="19" y="367"/>
                  </a:lnTo>
                  <a:lnTo>
                    <a:pt x="15" y="363"/>
                  </a:lnTo>
                  <a:lnTo>
                    <a:pt x="11" y="358"/>
                  </a:lnTo>
                  <a:lnTo>
                    <a:pt x="10" y="352"/>
                  </a:lnTo>
                  <a:lnTo>
                    <a:pt x="6" y="344"/>
                  </a:lnTo>
                  <a:lnTo>
                    <a:pt x="4" y="335"/>
                  </a:lnTo>
                  <a:lnTo>
                    <a:pt x="2" y="327"/>
                  </a:lnTo>
                  <a:lnTo>
                    <a:pt x="2" y="320"/>
                  </a:lnTo>
                  <a:lnTo>
                    <a:pt x="2" y="314"/>
                  </a:lnTo>
                  <a:lnTo>
                    <a:pt x="0" y="308"/>
                  </a:lnTo>
                  <a:lnTo>
                    <a:pt x="0" y="304"/>
                  </a:lnTo>
                  <a:lnTo>
                    <a:pt x="0" y="301"/>
                  </a:lnTo>
                  <a:lnTo>
                    <a:pt x="0" y="295"/>
                  </a:lnTo>
                  <a:lnTo>
                    <a:pt x="0" y="291"/>
                  </a:lnTo>
                  <a:lnTo>
                    <a:pt x="0" y="285"/>
                  </a:lnTo>
                  <a:lnTo>
                    <a:pt x="2" y="282"/>
                  </a:lnTo>
                  <a:lnTo>
                    <a:pt x="2" y="276"/>
                  </a:lnTo>
                  <a:lnTo>
                    <a:pt x="2" y="272"/>
                  </a:lnTo>
                  <a:lnTo>
                    <a:pt x="2" y="266"/>
                  </a:lnTo>
                  <a:lnTo>
                    <a:pt x="4" y="263"/>
                  </a:lnTo>
                  <a:lnTo>
                    <a:pt x="4" y="257"/>
                  </a:lnTo>
                  <a:lnTo>
                    <a:pt x="6" y="253"/>
                  </a:lnTo>
                  <a:lnTo>
                    <a:pt x="6" y="247"/>
                  </a:lnTo>
                  <a:lnTo>
                    <a:pt x="10" y="242"/>
                  </a:lnTo>
                  <a:lnTo>
                    <a:pt x="10" y="238"/>
                  </a:lnTo>
                  <a:lnTo>
                    <a:pt x="11" y="232"/>
                  </a:lnTo>
                  <a:lnTo>
                    <a:pt x="13" y="228"/>
                  </a:lnTo>
                  <a:lnTo>
                    <a:pt x="15" y="223"/>
                  </a:lnTo>
                  <a:lnTo>
                    <a:pt x="21" y="215"/>
                  </a:lnTo>
                  <a:lnTo>
                    <a:pt x="27" y="208"/>
                  </a:lnTo>
                  <a:lnTo>
                    <a:pt x="32" y="198"/>
                  </a:lnTo>
                  <a:lnTo>
                    <a:pt x="40" y="190"/>
                  </a:lnTo>
                  <a:lnTo>
                    <a:pt x="44" y="187"/>
                  </a:lnTo>
                  <a:lnTo>
                    <a:pt x="48" y="183"/>
                  </a:lnTo>
                  <a:lnTo>
                    <a:pt x="53" y="179"/>
                  </a:lnTo>
                  <a:lnTo>
                    <a:pt x="57" y="177"/>
                  </a:lnTo>
                  <a:lnTo>
                    <a:pt x="63" y="175"/>
                  </a:lnTo>
                  <a:lnTo>
                    <a:pt x="67" y="170"/>
                  </a:lnTo>
                  <a:lnTo>
                    <a:pt x="72" y="168"/>
                  </a:lnTo>
                  <a:lnTo>
                    <a:pt x="76" y="166"/>
                  </a:lnTo>
                  <a:lnTo>
                    <a:pt x="82" y="164"/>
                  </a:lnTo>
                  <a:lnTo>
                    <a:pt x="89" y="160"/>
                  </a:lnTo>
                  <a:lnTo>
                    <a:pt x="95" y="158"/>
                  </a:lnTo>
                  <a:lnTo>
                    <a:pt x="101" y="158"/>
                  </a:lnTo>
                  <a:lnTo>
                    <a:pt x="95" y="162"/>
                  </a:lnTo>
                  <a:lnTo>
                    <a:pt x="91" y="166"/>
                  </a:lnTo>
                  <a:lnTo>
                    <a:pt x="87" y="170"/>
                  </a:lnTo>
                  <a:lnTo>
                    <a:pt x="84" y="175"/>
                  </a:lnTo>
                  <a:lnTo>
                    <a:pt x="78" y="183"/>
                  </a:lnTo>
                  <a:lnTo>
                    <a:pt x="76" y="190"/>
                  </a:lnTo>
                  <a:lnTo>
                    <a:pt x="72" y="196"/>
                  </a:lnTo>
                  <a:lnTo>
                    <a:pt x="72" y="204"/>
                  </a:lnTo>
                  <a:lnTo>
                    <a:pt x="72" y="209"/>
                  </a:lnTo>
                  <a:lnTo>
                    <a:pt x="76" y="215"/>
                  </a:lnTo>
                  <a:lnTo>
                    <a:pt x="80" y="219"/>
                  </a:lnTo>
                  <a:lnTo>
                    <a:pt x="84" y="225"/>
                  </a:lnTo>
                  <a:lnTo>
                    <a:pt x="89" y="228"/>
                  </a:lnTo>
                  <a:lnTo>
                    <a:pt x="95" y="234"/>
                  </a:lnTo>
                  <a:lnTo>
                    <a:pt x="103" y="238"/>
                  </a:lnTo>
                  <a:lnTo>
                    <a:pt x="110" y="242"/>
                  </a:lnTo>
                  <a:lnTo>
                    <a:pt x="116" y="244"/>
                  </a:lnTo>
                  <a:lnTo>
                    <a:pt x="120" y="245"/>
                  </a:lnTo>
                  <a:lnTo>
                    <a:pt x="124" y="249"/>
                  </a:lnTo>
                  <a:lnTo>
                    <a:pt x="129" y="251"/>
                  </a:lnTo>
                  <a:lnTo>
                    <a:pt x="133" y="251"/>
                  </a:lnTo>
                  <a:lnTo>
                    <a:pt x="139" y="251"/>
                  </a:lnTo>
                  <a:lnTo>
                    <a:pt x="143" y="251"/>
                  </a:lnTo>
                  <a:lnTo>
                    <a:pt x="148" y="251"/>
                  </a:lnTo>
                  <a:lnTo>
                    <a:pt x="152" y="249"/>
                  </a:lnTo>
                  <a:lnTo>
                    <a:pt x="156" y="249"/>
                  </a:lnTo>
                  <a:lnTo>
                    <a:pt x="162" y="249"/>
                  </a:lnTo>
                  <a:lnTo>
                    <a:pt x="165" y="249"/>
                  </a:lnTo>
                  <a:lnTo>
                    <a:pt x="173" y="247"/>
                  </a:lnTo>
                  <a:lnTo>
                    <a:pt x="181" y="245"/>
                  </a:lnTo>
                  <a:lnTo>
                    <a:pt x="190" y="245"/>
                  </a:lnTo>
                  <a:lnTo>
                    <a:pt x="198" y="245"/>
                  </a:lnTo>
                  <a:lnTo>
                    <a:pt x="203" y="242"/>
                  </a:lnTo>
                  <a:lnTo>
                    <a:pt x="211" y="240"/>
                  </a:lnTo>
                  <a:lnTo>
                    <a:pt x="217" y="238"/>
                  </a:lnTo>
                  <a:lnTo>
                    <a:pt x="224" y="236"/>
                  </a:lnTo>
                  <a:lnTo>
                    <a:pt x="228" y="234"/>
                  </a:lnTo>
                  <a:lnTo>
                    <a:pt x="234" y="232"/>
                  </a:lnTo>
                  <a:lnTo>
                    <a:pt x="238" y="230"/>
                  </a:lnTo>
                  <a:lnTo>
                    <a:pt x="243" y="228"/>
                  </a:lnTo>
                  <a:lnTo>
                    <a:pt x="251" y="221"/>
                  </a:lnTo>
                  <a:lnTo>
                    <a:pt x="259" y="215"/>
                  </a:lnTo>
                  <a:lnTo>
                    <a:pt x="264" y="206"/>
                  </a:lnTo>
                  <a:lnTo>
                    <a:pt x="268" y="200"/>
                  </a:lnTo>
                  <a:lnTo>
                    <a:pt x="268" y="194"/>
                  </a:lnTo>
                  <a:lnTo>
                    <a:pt x="268" y="190"/>
                  </a:lnTo>
                  <a:lnTo>
                    <a:pt x="268" y="185"/>
                  </a:lnTo>
                  <a:lnTo>
                    <a:pt x="268" y="181"/>
                  </a:lnTo>
                  <a:lnTo>
                    <a:pt x="268" y="175"/>
                  </a:lnTo>
                  <a:lnTo>
                    <a:pt x="268" y="170"/>
                  </a:lnTo>
                  <a:lnTo>
                    <a:pt x="266" y="164"/>
                  </a:lnTo>
                  <a:lnTo>
                    <a:pt x="266" y="160"/>
                  </a:lnTo>
                  <a:lnTo>
                    <a:pt x="264" y="154"/>
                  </a:lnTo>
                  <a:lnTo>
                    <a:pt x="260" y="151"/>
                  </a:lnTo>
                  <a:lnTo>
                    <a:pt x="255" y="147"/>
                  </a:lnTo>
                  <a:lnTo>
                    <a:pt x="251" y="143"/>
                  </a:lnTo>
                  <a:lnTo>
                    <a:pt x="245" y="143"/>
                  </a:lnTo>
                  <a:lnTo>
                    <a:pt x="241" y="141"/>
                  </a:lnTo>
                  <a:lnTo>
                    <a:pt x="238" y="139"/>
                  </a:lnTo>
                  <a:lnTo>
                    <a:pt x="234" y="139"/>
                  </a:lnTo>
                  <a:lnTo>
                    <a:pt x="228" y="137"/>
                  </a:lnTo>
                  <a:lnTo>
                    <a:pt x="224" y="137"/>
                  </a:lnTo>
                  <a:lnTo>
                    <a:pt x="219" y="135"/>
                  </a:lnTo>
                  <a:lnTo>
                    <a:pt x="215" y="135"/>
                  </a:lnTo>
                  <a:lnTo>
                    <a:pt x="211" y="133"/>
                  </a:lnTo>
                  <a:lnTo>
                    <a:pt x="205" y="133"/>
                  </a:lnTo>
                  <a:lnTo>
                    <a:pt x="200" y="133"/>
                  </a:lnTo>
                  <a:lnTo>
                    <a:pt x="196" y="133"/>
                  </a:lnTo>
                  <a:lnTo>
                    <a:pt x="190" y="132"/>
                  </a:lnTo>
                  <a:lnTo>
                    <a:pt x="184" y="130"/>
                  </a:lnTo>
                  <a:lnTo>
                    <a:pt x="179" y="130"/>
                  </a:lnTo>
                  <a:lnTo>
                    <a:pt x="175" y="130"/>
                  </a:lnTo>
                  <a:lnTo>
                    <a:pt x="171" y="128"/>
                  </a:lnTo>
                  <a:lnTo>
                    <a:pt x="165" y="128"/>
                  </a:lnTo>
                  <a:lnTo>
                    <a:pt x="162" y="126"/>
                  </a:lnTo>
                  <a:lnTo>
                    <a:pt x="158" y="126"/>
                  </a:lnTo>
                  <a:lnTo>
                    <a:pt x="150" y="122"/>
                  </a:lnTo>
                  <a:lnTo>
                    <a:pt x="144" y="120"/>
                  </a:lnTo>
                  <a:lnTo>
                    <a:pt x="146" y="116"/>
                  </a:lnTo>
                  <a:lnTo>
                    <a:pt x="150" y="111"/>
                  </a:lnTo>
                  <a:lnTo>
                    <a:pt x="154" y="107"/>
                  </a:lnTo>
                  <a:lnTo>
                    <a:pt x="158" y="103"/>
                  </a:lnTo>
                  <a:lnTo>
                    <a:pt x="162" y="97"/>
                  </a:lnTo>
                  <a:lnTo>
                    <a:pt x="165" y="94"/>
                  </a:lnTo>
                  <a:lnTo>
                    <a:pt x="171" y="90"/>
                  </a:lnTo>
                  <a:lnTo>
                    <a:pt x="175" y="88"/>
                  </a:lnTo>
                  <a:lnTo>
                    <a:pt x="179" y="84"/>
                  </a:lnTo>
                  <a:lnTo>
                    <a:pt x="184" y="80"/>
                  </a:lnTo>
                  <a:lnTo>
                    <a:pt x="190" y="76"/>
                  </a:lnTo>
                  <a:lnTo>
                    <a:pt x="196" y="75"/>
                  </a:lnTo>
                  <a:lnTo>
                    <a:pt x="200" y="71"/>
                  </a:lnTo>
                  <a:lnTo>
                    <a:pt x="207" y="67"/>
                  </a:lnTo>
                  <a:lnTo>
                    <a:pt x="211" y="65"/>
                  </a:lnTo>
                  <a:lnTo>
                    <a:pt x="219" y="63"/>
                  </a:lnTo>
                  <a:lnTo>
                    <a:pt x="222" y="59"/>
                  </a:lnTo>
                  <a:lnTo>
                    <a:pt x="228" y="57"/>
                  </a:lnTo>
                  <a:lnTo>
                    <a:pt x="234" y="54"/>
                  </a:lnTo>
                  <a:lnTo>
                    <a:pt x="241" y="52"/>
                  </a:lnTo>
                  <a:lnTo>
                    <a:pt x="245" y="50"/>
                  </a:lnTo>
                  <a:lnTo>
                    <a:pt x="253" y="48"/>
                  </a:lnTo>
                  <a:lnTo>
                    <a:pt x="259" y="46"/>
                  </a:lnTo>
                  <a:lnTo>
                    <a:pt x="266" y="44"/>
                  </a:lnTo>
                  <a:lnTo>
                    <a:pt x="274" y="40"/>
                  </a:lnTo>
                  <a:lnTo>
                    <a:pt x="279" y="38"/>
                  </a:lnTo>
                  <a:lnTo>
                    <a:pt x="287" y="37"/>
                  </a:lnTo>
                  <a:lnTo>
                    <a:pt x="293" y="37"/>
                  </a:lnTo>
                  <a:lnTo>
                    <a:pt x="300" y="35"/>
                  </a:lnTo>
                  <a:lnTo>
                    <a:pt x="308" y="33"/>
                  </a:lnTo>
                  <a:lnTo>
                    <a:pt x="314" y="31"/>
                  </a:lnTo>
                  <a:lnTo>
                    <a:pt x="321" y="31"/>
                  </a:lnTo>
                  <a:lnTo>
                    <a:pt x="327" y="27"/>
                  </a:lnTo>
                  <a:lnTo>
                    <a:pt x="336" y="27"/>
                  </a:lnTo>
                  <a:lnTo>
                    <a:pt x="342" y="23"/>
                  </a:lnTo>
                  <a:lnTo>
                    <a:pt x="350" y="23"/>
                  </a:lnTo>
                  <a:lnTo>
                    <a:pt x="357" y="21"/>
                  </a:lnTo>
                  <a:lnTo>
                    <a:pt x="363" y="21"/>
                  </a:lnTo>
                  <a:lnTo>
                    <a:pt x="371" y="19"/>
                  </a:lnTo>
                  <a:lnTo>
                    <a:pt x="378" y="18"/>
                  </a:lnTo>
                  <a:lnTo>
                    <a:pt x="386" y="18"/>
                  </a:lnTo>
                  <a:lnTo>
                    <a:pt x="394" y="16"/>
                  </a:lnTo>
                  <a:lnTo>
                    <a:pt x="399" y="14"/>
                  </a:lnTo>
                  <a:lnTo>
                    <a:pt x="407" y="14"/>
                  </a:lnTo>
                  <a:lnTo>
                    <a:pt x="414" y="14"/>
                  </a:lnTo>
                  <a:lnTo>
                    <a:pt x="422" y="12"/>
                  </a:lnTo>
                  <a:lnTo>
                    <a:pt x="430" y="12"/>
                  </a:lnTo>
                  <a:lnTo>
                    <a:pt x="437" y="12"/>
                  </a:lnTo>
                  <a:lnTo>
                    <a:pt x="445" y="10"/>
                  </a:lnTo>
                  <a:lnTo>
                    <a:pt x="451" y="10"/>
                  </a:lnTo>
                  <a:lnTo>
                    <a:pt x="458" y="8"/>
                  </a:lnTo>
                  <a:lnTo>
                    <a:pt x="466" y="8"/>
                  </a:lnTo>
                  <a:lnTo>
                    <a:pt x="473" y="8"/>
                  </a:lnTo>
                  <a:lnTo>
                    <a:pt x="481" y="6"/>
                  </a:lnTo>
                  <a:lnTo>
                    <a:pt x="487" y="6"/>
                  </a:lnTo>
                  <a:lnTo>
                    <a:pt x="494" y="6"/>
                  </a:lnTo>
                  <a:lnTo>
                    <a:pt x="500" y="4"/>
                  </a:lnTo>
                  <a:lnTo>
                    <a:pt x="508" y="4"/>
                  </a:lnTo>
                  <a:lnTo>
                    <a:pt x="515" y="4"/>
                  </a:lnTo>
                  <a:lnTo>
                    <a:pt x="523" y="4"/>
                  </a:lnTo>
                  <a:lnTo>
                    <a:pt x="528" y="4"/>
                  </a:lnTo>
                  <a:lnTo>
                    <a:pt x="536" y="2"/>
                  </a:lnTo>
                  <a:lnTo>
                    <a:pt x="542" y="2"/>
                  </a:lnTo>
                  <a:lnTo>
                    <a:pt x="549" y="2"/>
                  </a:lnTo>
                  <a:lnTo>
                    <a:pt x="553" y="2"/>
                  </a:lnTo>
                  <a:lnTo>
                    <a:pt x="561" y="0"/>
                  </a:lnTo>
                  <a:lnTo>
                    <a:pt x="568" y="0"/>
                  </a:lnTo>
                  <a:lnTo>
                    <a:pt x="578" y="0"/>
                  </a:lnTo>
                  <a:lnTo>
                    <a:pt x="589" y="0"/>
                  </a:lnTo>
                  <a:lnTo>
                    <a:pt x="601" y="0"/>
                  </a:lnTo>
                  <a:lnTo>
                    <a:pt x="614" y="0"/>
                  </a:lnTo>
                  <a:lnTo>
                    <a:pt x="631" y="0"/>
                  </a:lnTo>
                  <a:lnTo>
                    <a:pt x="646" y="0"/>
                  </a:lnTo>
                  <a:lnTo>
                    <a:pt x="663" y="0"/>
                  </a:lnTo>
                  <a:lnTo>
                    <a:pt x="681" y="0"/>
                  </a:lnTo>
                  <a:lnTo>
                    <a:pt x="701" y="0"/>
                  </a:lnTo>
                  <a:lnTo>
                    <a:pt x="722" y="0"/>
                  </a:lnTo>
                  <a:lnTo>
                    <a:pt x="743" y="0"/>
                  </a:lnTo>
                  <a:lnTo>
                    <a:pt x="766" y="0"/>
                  </a:lnTo>
                  <a:lnTo>
                    <a:pt x="791" y="0"/>
                  </a:lnTo>
                  <a:lnTo>
                    <a:pt x="814" y="0"/>
                  </a:lnTo>
                  <a:lnTo>
                    <a:pt x="838" y="0"/>
                  </a:lnTo>
                  <a:lnTo>
                    <a:pt x="863" y="0"/>
                  </a:lnTo>
                  <a:lnTo>
                    <a:pt x="890" y="0"/>
                  </a:lnTo>
                  <a:lnTo>
                    <a:pt x="916" y="0"/>
                  </a:lnTo>
                  <a:lnTo>
                    <a:pt x="945" y="0"/>
                  </a:lnTo>
                  <a:lnTo>
                    <a:pt x="971" y="0"/>
                  </a:lnTo>
                  <a:lnTo>
                    <a:pt x="1002" y="0"/>
                  </a:lnTo>
                  <a:lnTo>
                    <a:pt x="1030" y="0"/>
                  </a:lnTo>
                  <a:lnTo>
                    <a:pt x="1057" y="0"/>
                  </a:lnTo>
                  <a:lnTo>
                    <a:pt x="1087" y="0"/>
                  </a:lnTo>
                  <a:lnTo>
                    <a:pt x="1118" y="2"/>
                  </a:lnTo>
                  <a:lnTo>
                    <a:pt x="1146" y="2"/>
                  </a:lnTo>
                  <a:lnTo>
                    <a:pt x="1177" y="2"/>
                  </a:lnTo>
                  <a:lnTo>
                    <a:pt x="1205" y="2"/>
                  </a:lnTo>
                  <a:lnTo>
                    <a:pt x="1236" y="4"/>
                  </a:lnTo>
                  <a:lnTo>
                    <a:pt x="1266" y="4"/>
                  </a:lnTo>
                  <a:lnTo>
                    <a:pt x="1295" y="4"/>
                  </a:lnTo>
                  <a:lnTo>
                    <a:pt x="1325" y="4"/>
                  </a:lnTo>
                  <a:lnTo>
                    <a:pt x="1354" y="4"/>
                  </a:lnTo>
                  <a:lnTo>
                    <a:pt x="1382" y="4"/>
                  </a:lnTo>
                  <a:lnTo>
                    <a:pt x="1411" y="4"/>
                  </a:lnTo>
                  <a:lnTo>
                    <a:pt x="1439" y="4"/>
                  </a:lnTo>
                  <a:lnTo>
                    <a:pt x="1466" y="6"/>
                  </a:lnTo>
                  <a:lnTo>
                    <a:pt x="1492" y="6"/>
                  </a:lnTo>
                  <a:lnTo>
                    <a:pt x="1521" y="6"/>
                  </a:lnTo>
                  <a:lnTo>
                    <a:pt x="1546" y="6"/>
                  </a:lnTo>
                  <a:lnTo>
                    <a:pt x="1570" y="6"/>
                  </a:lnTo>
                  <a:lnTo>
                    <a:pt x="1597" y="6"/>
                  </a:lnTo>
                  <a:lnTo>
                    <a:pt x="1620" y="8"/>
                  </a:lnTo>
                  <a:lnTo>
                    <a:pt x="1643" y="8"/>
                  </a:lnTo>
                  <a:lnTo>
                    <a:pt x="1667" y="8"/>
                  </a:lnTo>
                  <a:lnTo>
                    <a:pt x="1686" y="8"/>
                  </a:lnTo>
                  <a:lnTo>
                    <a:pt x="1707" y="8"/>
                  </a:lnTo>
                  <a:lnTo>
                    <a:pt x="1726" y="8"/>
                  </a:lnTo>
                  <a:lnTo>
                    <a:pt x="1745" y="8"/>
                  </a:lnTo>
                  <a:lnTo>
                    <a:pt x="1760" y="8"/>
                  </a:lnTo>
                  <a:lnTo>
                    <a:pt x="1778" y="8"/>
                  </a:lnTo>
                  <a:lnTo>
                    <a:pt x="1793" y="8"/>
                  </a:lnTo>
                  <a:lnTo>
                    <a:pt x="1806" y="10"/>
                  </a:lnTo>
                  <a:lnTo>
                    <a:pt x="1817" y="10"/>
                  </a:lnTo>
                  <a:lnTo>
                    <a:pt x="1829" y="10"/>
                  </a:lnTo>
                  <a:lnTo>
                    <a:pt x="1836" y="10"/>
                  </a:lnTo>
                  <a:lnTo>
                    <a:pt x="1846" y="10"/>
                  </a:lnTo>
                  <a:lnTo>
                    <a:pt x="1850" y="10"/>
                  </a:lnTo>
                  <a:lnTo>
                    <a:pt x="1855" y="10"/>
                  </a:lnTo>
                  <a:lnTo>
                    <a:pt x="1857" y="10"/>
                  </a:lnTo>
                  <a:lnTo>
                    <a:pt x="1859" y="10"/>
                  </a:lnTo>
                  <a:lnTo>
                    <a:pt x="1871" y="10"/>
                  </a:lnTo>
                  <a:lnTo>
                    <a:pt x="1882" y="10"/>
                  </a:lnTo>
                  <a:lnTo>
                    <a:pt x="1895" y="10"/>
                  </a:lnTo>
                  <a:lnTo>
                    <a:pt x="1907" y="10"/>
                  </a:lnTo>
                  <a:lnTo>
                    <a:pt x="1916" y="10"/>
                  </a:lnTo>
                  <a:lnTo>
                    <a:pt x="1928" y="12"/>
                  </a:lnTo>
                  <a:lnTo>
                    <a:pt x="1939" y="12"/>
                  </a:lnTo>
                  <a:lnTo>
                    <a:pt x="1952" y="14"/>
                  </a:lnTo>
                  <a:lnTo>
                    <a:pt x="1962" y="14"/>
                  </a:lnTo>
                  <a:lnTo>
                    <a:pt x="1971" y="14"/>
                  </a:lnTo>
                  <a:lnTo>
                    <a:pt x="1983" y="16"/>
                  </a:lnTo>
                  <a:lnTo>
                    <a:pt x="1992" y="18"/>
                  </a:lnTo>
                  <a:lnTo>
                    <a:pt x="2002" y="18"/>
                  </a:lnTo>
                  <a:lnTo>
                    <a:pt x="2013" y="19"/>
                  </a:lnTo>
                  <a:lnTo>
                    <a:pt x="2023" y="19"/>
                  </a:lnTo>
                  <a:lnTo>
                    <a:pt x="2032" y="23"/>
                  </a:lnTo>
                  <a:lnTo>
                    <a:pt x="2042" y="23"/>
                  </a:lnTo>
                  <a:lnTo>
                    <a:pt x="2051" y="25"/>
                  </a:lnTo>
                  <a:lnTo>
                    <a:pt x="2059" y="27"/>
                  </a:lnTo>
                  <a:lnTo>
                    <a:pt x="2068" y="29"/>
                  </a:lnTo>
                  <a:lnTo>
                    <a:pt x="2078" y="33"/>
                  </a:lnTo>
                  <a:lnTo>
                    <a:pt x="2087" y="35"/>
                  </a:lnTo>
                  <a:lnTo>
                    <a:pt x="2095" y="37"/>
                  </a:lnTo>
                  <a:lnTo>
                    <a:pt x="2104" y="38"/>
                  </a:lnTo>
                  <a:lnTo>
                    <a:pt x="2110" y="40"/>
                  </a:lnTo>
                  <a:lnTo>
                    <a:pt x="2118" y="44"/>
                  </a:lnTo>
                  <a:lnTo>
                    <a:pt x="2127" y="46"/>
                  </a:lnTo>
                  <a:lnTo>
                    <a:pt x="2135" y="50"/>
                  </a:lnTo>
                  <a:lnTo>
                    <a:pt x="2141" y="52"/>
                  </a:lnTo>
                  <a:lnTo>
                    <a:pt x="2148" y="54"/>
                  </a:lnTo>
                  <a:lnTo>
                    <a:pt x="2156" y="57"/>
                  </a:lnTo>
                  <a:lnTo>
                    <a:pt x="2163" y="61"/>
                  </a:lnTo>
                  <a:lnTo>
                    <a:pt x="2171" y="63"/>
                  </a:lnTo>
                  <a:lnTo>
                    <a:pt x="2177" y="67"/>
                  </a:lnTo>
                  <a:lnTo>
                    <a:pt x="2182" y="71"/>
                  </a:lnTo>
                  <a:lnTo>
                    <a:pt x="2188" y="75"/>
                  </a:lnTo>
                  <a:lnTo>
                    <a:pt x="2194" y="76"/>
                  </a:lnTo>
                  <a:lnTo>
                    <a:pt x="2201" y="80"/>
                  </a:lnTo>
                  <a:lnTo>
                    <a:pt x="2205" y="84"/>
                  </a:lnTo>
                  <a:lnTo>
                    <a:pt x="2213" y="90"/>
                  </a:lnTo>
                  <a:lnTo>
                    <a:pt x="2217" y="94"/>
                  </a:lnTo>
                  <a:lnTo>
                    <a:pt x="2220" y="97"/>
                  </a:lnTo>
                  <a:lnTo>
                    <a:pt x="2226" y="101"/>
                  </a:lnTo>
                  <a:lnTo>
                    <a:pt x="2232" y="107"/>
                  </a:lnTo>
                  <a:lnTo>
                    <a:pt x="2236" y="111"/>
                  </a:lnTo>
                  <a:lnTo>
                    <a:pt x="2241" y="116"/>
                  </a:lnTo>
                  <a:lnTo>
                    <a:pt x="2245" y="120"/>
                  </a:lnTo>
                  <a:lnTo>
                    <a:pt x="2251" y="126"/>
                  </a:lnTo>
                  <a:lnTo>
                    <a:pt x="2253" y="130"/>
                  </a:lnTo>
                  <a:lnTo>
                    <a:pt x="2257" y="133"/>
                  </a:lnTo>
                  <a:lnTo>
                    <a:pt x="2260" y="139"/>
                  </a:lnTo>
                  <a:lnTo>
                    <a:pt x="2264" y="143"/>
                  </a:lnTo>
                  <a:lnTo>
                    <a:pt x="2268" y="149"/>
                  </a:lnTo>
                  <a:lnTo>
                    <a:pt x="2272" y="154"/>
                  </a:lnTo>
                  <a:lnTo>
                    <a:pt x="2274" y="160"/>
                  </a:lnTo>
                  <a:lnTo>
                    <a:pt x="2277" y="166"/>
                  </a:lnTo>
                  <a:lnTo>
                    <a:pt x="2279" y="170"/>
                  </a:lnTo>
                  <a:lnTo>
                    <a:pt x="2281" y="177"/>
                  </a:lnTo>
                  <a:lnTo>
                    <a:pt x="2285" y="183"/>
                  </a:lnTo>
                  <a:lnTo>
                    <a:pt x="2287" y="189"/>
                  </a:lnTo>
                  <a:lnTo>
                    <a:pt x="2289" y="194"/>
                  </a:lnTo>
                  <a:lnTo>
                    <a:pt x="2291" y="200"/>
                  </a:lnTo>
                  <a:lnTo>
                    <a:pt x="2291" y="206"/>
                  </a:lnTo>
                  <a:lnTo>
                    <a:pt x="2295" y="213"/>
                  </a:lnTo>
                  <a:lnTo>
                    <a:pt x="2295" y="221"/>
                  </a:lnTo>
                  <a:lnTo>
                    <a:pt x="2296" y="228"/>
                  </a:lnTo>
                  <a:lnTo>
                    <a:pt x="2296" y="234"/>
                  </a:lnTo>
                  <a:lnTo>
                    <a:pt x="2298" y="242"/>
                  </a:lnTo>
                  <a:lnTo>
                    <a:pt x="2298" y="249"/>
                  </a:lnTo>
                  <a:lnTo>
                    <a:pt x="2300" y="255"/>
                  </a:lnTo>
                  <a:lnTo>
                    <a:pt x="2300" y="261"/>
                  </a:lnTo>
                  <a:lnTo>
                    <a:pt x="2302" y="268"/>
                  </a:lnTo>
                  <a:lnTo>
                    <a:pt x="2302" y="272"/>
                  </a:lnTo>
                  <a:lnTo>
                    <a:pt x="2302" y="278"/>
                  </a:lnTo>
                  <a:lnTo>
                    <a:pt x="2302" y="282"/>
                  </a:lnTo>
                  <a:lnTo>
                    <a:pt x="2304" y="287"/>
                  </a:lnTo>
                  <a:lnTo>
                    <a:pt x="2304" y="293"/>
                  </a:lnTo>
                  <a:lnTo>
                    <a:pt x="2304" y="297"/>
                  </a:lnTo>
                  <a:lnTo>
                    <a:pt x="2304" y="302"/>
                  </a:lnTo>
                  <a:lnTo>
                    <a:pt x="2306" y="306"/>
                  </a:lnTo>
                  <a:lnTo>
                    <a:pt x="2304" y="314"/>
                  </a:lnTo>
                  <a:lnTo>
                    <a:pt x="2304" y="323"/>
                  </a:lnTo>
                  <a:lnTo>
                    <a:pt x="2302" y="331"/>
                  </a:lnTo>
                  <a:lnTo>
                    <a:pt x="2302" y="339"/>
                  </a:lnTo>
                  <a:lnTo>
                    <a:pt x="2302" y="346"/>
                  </a:lnTo>
                  <a:lnTo>
                    <a:pt x="2302" y="352"/>
                  </a:lnTo>
                  <a:lnTo>
                    <a:pt x="2302" y="359"/>
                  </a:lnTo>
                  <a:lnTo>
                    <a:pt x="2302" y="367"/>
                  </a:lnTo>
                  <a:lnTo>
                    <a:pt x="2302" y="36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80"/>
            <p:cNvSpPr/>
            <p:nvPr/>
          </p:nvSpPr>
          <p:spPr bwMode="auto">
            <a:xfrm>
              <a:off x="-264" y="1540"/>
              <a:ext cx="679" cy="179"/>
            </a:xfrm>
            <a:custGeom>
              <a:avLst/>
              <a:gdLst>
                <a:gd name="T0" fmla="*/ 361 w 1359"/>
                <a:gd name="T1" fmla="*/ 136 h 357"/>
                <a:gd name="T2" fmla="*/ 382 w 1359"/>
                <a:gd name="T3" fmla="*/ 138 h 357"/>
                <a:gd name="T4" fmla="*/ 401 w 1359"/>
                <a:gd name="T5" fmla="*/ 142 h 357"/>
                <a:gd name="T6" fmla="*/ 422 w 1359"/>
                <a:gd name="T7" fmla="*/ 144 h 357"/>
                <a:gd name="T8" fmla="*/ 445 w 1359"/>
                <a:gd name="T9" fmla="*/ 146 h 357"/>
                <a:gd name="T10" fmla="*/ 472 w 1359"/>
                <a:gd name="T11" fmla="*/ 148 h 357"/>
                <a:gd name="T12" fmla="*/ 496 w 1359"/>
                <a:gd name="T13" fmla="*/ 150 h 357"/>
                <a:gd name="T14" fmla="*/ 525 w 1359"/>
                <a:gd name="T15" fmla="*/ 152 h 357"/>
                <a:gd name="T16" fmla="*/ 553 w 1359"/>
                <a:gd name="T17" fmla="*/ 154 h 357"/>
                <a:gd name="T18" fmla="*/ 580 w 1359"/>
                <a:gd name="T19" fmla="*/ 154 h 357"/>
                <a:gd name="T20" fmla="*/ 608 w 1359"/>
                <a:gd name="T21" fmla="*/ 154 h 357"/>
                <a:gd name="T22" fmla="*/ 639 w 1359"/>
                <a:gd name="T23" fmla="*/ 155 h 357"/>
                <a:gd name="T24" fmla="*/ 664 w 1359"/>
                <a:gd name="T25" fmla="*/ 157 h 357"/>
                <a:gd name="T26" fmla="*/ 692 w 1359"/>
                <a:gd name="T27" fmla="*/ 157 h 357"/>
                <a:gd name="T28" fmla="*/ 717 w 1359"/>
                <a:gd name="T29" fmla="*/ 159 h 357"/>
                <a:gd name="T30" fmla="*/ 742 w 1359"/>
                <a:gd name="T31" fmla="*/ 159 h 357"/>
                <a:gd name="T32" fmla="*/ 764 w 1359"/>
                <a:gd name="T33" fmla="*/ 159 h 357"/>
                <a:gd name="T34" fmla="*/ 787 w 1359"/>
                <a:gd name="T35" fmla="*/ 159 h 357"/>
                <a:gd name="T36" fmla="*/ 808 w 1359"/>
                <a:gd name="T37" fmla="*/ 157 h 357"/>
                <a:gd name="T38" fmla="*/ 829 w 1359"/>
                <a:gd name="T39" fmla="*/ 157 h 357"/>
                <a:gd name="T40" fmla="*/ 850 w 1359"/>
                <a:gd name="T41" fmla="*/ 157 h 357"/>
                <a:gd name="T42" fmla="*/ 869 w 1359"/>
                <a:gd name="T43" fmla="*/ 155 h 357"/>
                <a:gd name="T44" fmla="*/ 888 w 1359"/>
                <a:gd name="T45" fmla="*/ 155 h 357"/>
                <a:gd name="T46" fmla="*/ 909 w 1359"/>
                <a:gd name="T47" fmla="*/ 154 h 357"/>
                <a:gd name="T48" fmla="*/ 926 w 1359"/>
                <a:gd name="T49" fmla="*/ 154 h 357"/>
                <a:gd name="T50" fmla="*/ 943 w 1359"/>
                <a:gd name="T51" fmla="*/ 152 h 357"/>
                <a:gd name="T52" fmla="*/ 972 w 1359"/>
                <a:gd name="T53" fmla="*/ 150 h 357"/>
                <a:gd name="T54" fmla="*/ 1004 w 1359"/>
                <a:gd name="T55" fmla="*/ 144 h 357"/>
                <a:gd name="T56" fmla="*/ 1032 w 1359"/>
                <a:gd name="T57" fmla="*/ 140 h 357"/>
                <a:gd name="T58" fmla="*/ 1190 w 1359"/>
                <a:gd name="T59" fmla="*/ 97 h 357"/>
                <a:gd name="T60" fmla="*/ 1173 w 1359"/>
                <a:gd name="T61" fmla="*/ 79 h 357"/>
                <a:gd name="T62" fmla="*/ 1150 w 1359"/>
                <a:gd name="T63" fmla="*/ 68 h 357"/>
                <a:gd name="T64" fmla="*/ 1131 w 1359"/>
                <a:gd name="T65" fmla="*/ 59 h 357"/>
                <a:gd name="T66" fmla="*/ 1107 w 1359"/>
                <a:gd name="T67" fmla="*/ 51 h 357"/>
                <a:gd name="T68" fmla="*/ 1082 w 1359"/>
                <a:gd name="T69" fmla="*/ 43 h 357"/>
                <a:gd name="T70" fmla="*/ 1051 w 1359"/>
                <a:gd name="T71" fmla="*/ 34 h 357"/>
                <a:gd name="T72" fmla="*/ 1021 w 1359"/>
                <a:gd name="T73" fmla="*/ 28 h 357"/>
                <a:gd name="T74" fmla="*/ 989 w 1359"/>
                <a:gd name="T75" fmla="*/ 21 h 357"/>
                <a:gd name="T76" fmla="*/ 954 w 1359"/>
                <a:gd name="T77" fmla="*/ 15 h 357"/>
                <a:gd name="T78" fmla="*/ 918 w 1359"/>
                <a:gd name="T79" fmla="*/ 9 h 357"/>
                <a:gd name="T80" fmla="*/ 880 w 1359"/>
                <a:gd name="T81" fmla="*/ 5 h 357"/>
                <a:gd name="T82" fmla="*/ 844 w 1359"/>
                <a:gd name="T83" fmla="*/ 2 h 357"/>
                <a:gd name="T84" fmla="*/ 806 w 1359"/>
                <a:gd name="T85" fmla="*/ 0 h 357"/>
                <a:gd name="T86" fmla="*/ 768 w 1359"/>
                <a:gd name="T87" fmla="*/ 0 h 357"/>
                <a:gd name="T88" fmla="*/ 726 w 1359"/>
                <a:gd name="T89" fmla="*/ 0 h 357"/>
                <a:gd name="T90" fmla="*/ 686 w 1359"/>
                <a:gd name="T91" fmla="*/ 0 h 357"/>
                <a:gd name="T92" fmla="*/ 648 w 1359"/>
                <a:gd name="T93" fmla="*/ 0 h 357"/>
                <a:gd name="T94" fmla="*/ 610 w 1359"/>
                <a:gd name="T95" fmla="*/ 3 h 357"/>
                <a:gd name="T96" fmla="*/ 576 w 1359"/>
                <a:gd name="T97" fmla="*/ 5 h 357"/>
                <a:gd name="T98" fmla="*/ 542 w 1359"/>
                <a:gd name="T99" fmla="*/ 9 h 357"/>
                <a:gd name="T100" fmla="*/ 512 w 1359"/>
                <a:gd name="T101" fmla="*/ 15 h 357"/>
                <a:gd name="T102" fmla="*/ 483 w 1359"/>
                <a:gd name="T103" fmla="*/ 19 h 357"/>
                <a:gd name="T104" fmla="*/ 454 w 1359"/>
                <a:gd name="T105" fmla="*/ 24 h 357"/>
                <a:gd name="T106" fmla="*/ 430 w 1359"/>
                <a:gd name="T107" fmla="*/ 30 h 357"/>
                <a:gd name="T108" fmla="*/ 409 w 1359"/>
                <a:gd name="T109" fmla="*/ 36 h 357"/>
                <a:gd name="T110" fmla="*/ 390 w 1359"/>
                <a:gd name="T111" fmla="*/ 43 h 357"/>
                <a:gd name="T112" fmla="*/ 371 w 1359"/>
                <a:gd name="T113" fmla="*/ 55 h 357"/>
                <a:gd name="T114" fmla="*/ 354 w 1359"/>
                <a:gd name="T115" fmla="*/ 7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59" h="357">
                  <a:moveTo>
                    <a:pt x="0" y="338"/>
                  </a:moveTo>
                  <a:lnTo>
                    <a:pt x="145" y="342"/>
                  </a:lnTo>
                  <a:lnTo>
                    <a:pt x="356" y="135"/>
                  </a:lnTo>
                  <a:lnTo>
                    <a:pt x="361" y="136"/>
                  </a:lnTo>
                  <a:lnTo>
                    <a:pt x="369" y="136"/>
                  </a:lnTo>
                  <a:lnTo>
                    <a:pt x="373" y="136"/>
                  </a:lnTo>
                  <a:lnTo>
                    <a:pt x="377" y="138"/>
                  </a:lnTo>
                  <a:lnTo>
                    <a:pt x="382" y="138"/>
                  </a:lnTo>
                  <a:lnTo>
                    <a:pt x="386" y="140"/>
                  </a:lnTo>
                  <a:lnTo>
                    <a:pt x="392" y="140"/>
                  </a:lnTo>
                  <a:lnTo>
                    <a:pt x="396" y="140"/>
                  </a:lnTo>
                  <a:lnTo>
                    <a:pt x="401" y="142"/>
                  </a:lnTo>
                  <a:lnTo>
                    <a:pt x="407" y="142"/>
                  </a:lnTo>
                  <a:lnTo>
                    <a:pt x="411" y="142"/>
                  </a:lnTo>
                  <a:lnTo>
                    <a:pt x="416" y="144"/>
                  </a:lnTo>
                  <a:lnTo>
                    <a:pt x="422" y="144"/>
                  </a:lnTo>
                  <a:lnTo>
                    <a:pt x="428" y="146"/>
                  </a:lnTo>
                  <a:lnTo>
                    <a:pt x="434" y="146"/>
                  </a:lnTo>
                  <a:lnTo>
                    <a:pt x="439" y="146"/>
                  </a:lnTo>
                  <a:lnTo>
                    <a:pt x="445" y="146"/>
                  </a:lnTo>
                  <a:lnTo>
                    <a:pt x="451" y="146"/>
                  </a:lnTo>
                  <a:lnTo>
                    <a:pt x="458" y="146"/>
                  </a:lnTo>
                  <a:lnTo>
                    <a:pt x="464" y="148"/>
                  </a:lnTo>
                  <a:lnTo>
                    <a:pt x="472" y="148"/>
                  </a:lnTo>
                  <a:lnTo>
                    <a:pt x="477" y="150"/>
                  </a:lnTo>
                  <a:lnTo>
                    <a:pt x="485" y="150"/>
                  </a:lnTo>
                  <a:lnTo>
                    <a:pt x="491" y="150"/>
                  </a:lnTo>
                  <a:lnTo>
                    <a:pt x="496" y="150"/>
                  </a:lnTo>
                  <a:lnTo>
                    <a:pt x="504" y="150"/>
                  </a:lnTo>
                  <a:lnTo>
                    <a:pt x="512" y="150"/>
                  </a:lnTo>
                  <a:lnTo>
                    <a:pt x="517" y="152"/>
                  </a:lnTo>
                  <a:lnTo>
                    <a:pt x="525" y="152"/>
                  </a:lnTo>
                  <a:lnTo>
                    <a:pt x="532" y="154"/>
                  </a:lnTo>
                  <a:lnTo>
                    <a:pt x="538" y="154"/>
                  </a:lnTo>
                  <a:lnTo>
                    <a:pt x="546" y="154"/>
                  </a:lnTo>
                  <a:lnTo>
                    <a:pt x="553" y="154"/>
                  </a:lnTo>
                  <a:lnTo>
                    <a:pt x="559" y="154"/>
                  </a:lnTo>
                  <a:lnTo>
                    <a:pt x="567" y="154"/>
                  </a:lnTo>
                  <a:lnTo>
                    <a:pt x="574" y="154"/>
                  </a:lnTo>
                  <a:lnTo>
                    <a:pt x="580" y="154"/>
                  </a:lnTo>
                  <a:lnTo>
                    <a:pt x="588" y="154"/>
                  </a:lnTo>
                  <a:lnTo>
                    <a:pt x="595" y="154"/>
                  </a:lnTo>
                  <a:lnTo>
                    <a:pt x="603" y="154"/>
                  </a:lnTo>
                  <a:lnTo>
                    <a:pt x="608" y="154"/>
                  </a:lnTo>
                  <a:lnTo>
                    <a:pt x="616" y="155"/>
                  </a:lnTo>
                  <a:lnTo>
                    <a:pt x="624" y="155"/>
                  </a:lnTo>
                  <a:lnTo>
                    <a:pt x="631" y="155"/>
                  </a:lnTo>
                  <a:lnTo>
                    <a:pt x="639" y="155"/>
                  </a:lnTo>
                  <a:lnTo>
                    <a:pt x="645" y="157"/>
                  </a:lnTo>
                  <a:lnTo>
                    <a:pt x="650" y="157"/>
                  </a:lnTo>
                  <a:lnTo>
                    <a:pt x="658" y="157"/>
                  </a:lnTo>
                  <a:lnTo>
                    <a:pt x="664" y="157"/>
                  </a:lnTo>
                  <a:lnTo>
                    <a:pt x="671" y="157"/>
                  </a:lnTo>
                  <a:lnTo>
                    <a:pt x="677" y="157"/>
                  </a:lnTo>
                  <a:lnTo>
                    <a:pt x="685" y="157"/>
                  </a:lnTo>
                  <a:lnTo>
                    <a:pt x="692" y="157"/>
                  </a:lnTo>
                  <a:lnTo>
                    <a:pt x="700" y="159"/>
                  </a:lnTo>
                  <a:lnTo>
                    <a:pt x="705" y="159"/>
                  </a:lnTo>
                  <a:lnTo>
                    <a:pt x="711" y="159"/>
                  </a:lnTo>
                  <a:lnTo>
                    <a:pt x="717" y="159"/>
                  </a:lnTo>
                  <a:lnTo>
                    <a:pt x="724" y="159"/>
                  </a:lnTo>
                  <a:lnTo>
                    <a:pt x="730" y="159"/>
                  </a:lnTo>
                  <a:lnTo>
                    <a:pt x="736" y="159"/>
                  </a:lnTo>
                  <a:lnTo>
                    <a:pt x="742" y="159"/>
                  </a:lnTo>
                  <a:lnTo>
                    <a:pt x="749" y="159"/>
                  </a:lnTo>
                  <a:lnTo>
                    <a:pt x="753" y="159"/>
                  </a:lnTo>
                  <a:lnTo>
                    <a:pt x="759" y="159"/>
                  </a:lnTo>
                  <a:lnTo>
                    <a:pt x="764" y="159"/>
                  </a:lnTo>
                  <a:lnTo>
                    <a:pt x="772" y="159"/>
                  </a:lnTo>
                  <a:lnTo>
                    <a:pt x="776" y="159"/>
                  </a:lnTo>
                  <a:lnTo>
                    <a:pt x="781" y="159"/>
                  </a:lnTo>
                  <a:lnTo>
                    <a:pt x="787" y="159"/>
                  </a:lnTo>
                  <a:lnTo>
                    <a:pt x="793" y="159"/>
                  </a:lnTo>
                  <a:lnTo>
                    <a:pt x="799" y="157"/>
                  </a:lnTo>
                  <a:lnTo>
                    <a:pt x="802" y="157"/>
                  </a:lnTo>
                  <a:lnTo>
                    <a:pt x="808" y="157"/>
                  </a:lnTo>
                  <a:lnTo>
                    <a:pt x="814" y="157"/>
                  </a:lnTo>
                  <a:lnTo>
                    <a:pt x="818" y="157"/>
                  </a:lnTo>
                  <a:lnTo>
                    <a:pt x="823" y="157"/>
                  </a:lnTo>
                  <a:lnTo>
                    <a:pt x="829" y="157"/>
                  </a:lnTo>
                  <a:lnTo>
                    <a:pt x="835" y="157"/>
                  </a:lnTo>
                  <a:lnTo>
                    <a:pt x="840" y="157"/>
                  </a:lnTo>
                  <a:lnTo>
                    <a:pt x="844" y="157"/>
                  </a:lnTo>
                  <a:lnTo>
                    <a:pt x="850" y="157"/>
                  </a:lnTo>
                  <a:lnTo>
                    <a:pt x="856" y="157"/>
                  </a:lnTo>
                  <a:lnTo>
                    <a:pt x="859" y="155"/>
                  </a:lnTo>
                  <a:lnTo>
                    <a:pt x="865" y="155"/>
                  </a:lnTo>
                  <a:lnTo>
                    <a:pt x="869" y="155"/>
                  </a:lnTo>
                  <a:lnTo>
                    <a:pt x="875" y="155"/>
                  </a:lnTo>
                  <a:lnTo>
                    <a:pt x="880" y="155"/>
                  </a:lnTo>
                  <a:lnTo>
                    <a:pt x="884" y="155"/>
                  </a:lnTo>
                  <a:lnTo>
                    <a:pt x="888" y="155"/>
                  </a:lnTo>
                  <a:lnTo>
                    <a:pt x="894" y="155"/>
                  </a:lnTo>
                  <a:lnTo>
                    <a:pt x="897" y="154"/>
                  </a:lnTo>
                  <a:lnTo>
                    <a:pt x="903" y="154"/>
                  </a:lnTo>
                  <a:lnTo>
                    <a:pt x="909" y="154"/>
                  </a:lnTo>
                  <a:lnTo>
                    <a:pt x="913" y="154"/>
                  </a:lnTo>
                  <a:lnTo>
                    <a:pt x="916" y="154"/>
                  </a:lnTo>
                  <a:lnTo>
                    <a:pt x="920" y="154"/>
                  </a:lnTo>
                  <a:lnTo>
                    <a:pt x="926" y="154"/>
                  </a:lnTo>
                  <a:lnTo>
                    <a:pt x="930" y="154"/>
                  </a:lnTo>
                  <a:lnTo>
                    <a:pt x="934" y="152"/>
                  </a:lnTo>
                  <a:lnTo>
                    <a:pt x="937" y="152"/>
                  </a:lnTo>
                  <a:lnTo>
                    <a:pt x="943" y="152"/>
                  </a:lnTo>
                  <a:lnTo>
                    <a:pt x="947" y="152"/>
                  </a:lnTo>
                  <a:lnTo>
                    <a:pt x="954" y="150"/>
                  </a:lnTo>
                  <a:lnTo>
                    <a:pt x="964" y="150"/>
                  </a:lnTo>
                  <a:lnTo>
                    <a:pt x="972" y="150"/>
                  </a:lnTo>
                  <a:lnTo>
                    <a:pt x="981" y="148"/>
                  </a:lnTo>
                  <a:lnTo>
                    <a:pt x="989" y="146"/>
                  </a:lnTo>
                  <a:lnTo>
                    <a:pt x="996" y="146"/>
                  </a:lnTo>
                  <a:lnTo>
                    <a:pt x="1004" y="144"/>
                  </a:lnTo>
                  <a:lnTo>
                    <a:pt x="1012" y="144"/>
                  </a:lnTo>
                  <a:lnTo>
                    <a:pt x="1019" y="142"/>
                  </a:lnTo>
                  <a:lnTo>
                    <a:pt x="1025" y="140"/>
                  </a:lnTo>
                  <a:lnTo>
                    <a:pt x="1032" y="140"/>
                  </a:lnTo>
                  <a:lnTo>
                    <a:pt x="1040" y="138"/>
                  </a:lnTo>
                  <a:lnTo>
                    <a:pt x="1223" y="347"/>
                  </a:lnTo>
                  <a:lnTo>
                    <a:pt x="1359" y="357"/>
                  </a:lnTo>
                  <a:lnTo>
                    <a:pt x="1190" y="97"/>
                  </a:lnTo>
                  <a:lnTo>
                    <a:pt x="1188" y="91"/>
                  </a:lnTo>
                  <a:lnTo>
                    <a:pt x="1185" y="87"/>
                  </a:lnTo>
                  <a:lnTo>
                    <a:pt x="1179" y="83"/>
                  </a:lnTo>
                  <a:lnTo>
                    <a:pt x="1173" y="79"/>
                  </a:lnTo>
                  <a:lnTo>
                    <a:pt x="1167" y="76"/>
                  </a:lnTo>
                  <a:lnTo>
                    <a:pt x="1160" y="72"/>
                  </a:lnTo>
                  <a:lnTo>
                    <a:pt x="1154" y="70"/>
                  </a:lnTo>
                  <a:lnTo>
                    <a:pt x="1150" y="68"/>
                  </a:lnTo>
                  <a:lnTo>
                    <a:pt x="1146" y="66"/>
                  </a:lnTo>
                  <a:lnTo>
                    <a:pt x="1141" y="64"/>
                  </a:lnTo>
                  <a:lnTo>
                    <a:pt x="1137" y="60"/>
                  </a:lnTo>
                  <a:lnTo>
                    <a:pt x="1131" y="59"/>
                  </a:lnTo>
                  <a:lnTo>
                    <a:pt x="1124" y="57"/>
                  </a:lnTo>
                  <a:lnTo>
                    <a:pt x="1118" y="55"/>
                  </a:lnTo>
                  <a:lnTo>
                    <a:pt x="1112" y="53"/>
                  </a:lnTo>
                  <a:lnTo>
                    <a:pt x="1107" y="51"/>
                  </a:lnTo>
                  <a:lnTo>
                    <a:pt x="1101" y="49"/>
                  </a:lnTo>
                  <a:lnTo>
                    <a:pt x="1095" y="47"/>
                  </a:lnTo>
                  <a:lnTo>
                    <a:pt x="1088" y="45"/>
                  </a:lnTo>
                  <a:lnTo>
                    <a:pt x="1082" y="43"/>
                  </a:lnTo>
                  <a:lnTo>
                    <a:pt x="1074" y="41"/>
                  </a:lnTo>
                  <a:lnTo>
                    <a:pt x="1069" y="38"/>
                  </a:lnTo>
                  <a:lnTo>
                    <a:pt x="1061" y="36"/>
                  </a:lnTo>
                  <a:lnTo>
                    <a:pt x="1051" y="34"/>
                  </a:lnTo>
                  <a:lnTo>
                    <a:pt x="1046" y="34"/>
                  </a:lnTo>
                  <a:lnTo>
                    <a:pt x="1038" y="32"/>
                  </a:lnTo>
                  <a:lnTo>
                    <a:pt x="1031" y="30"/>
                  </a:lnTo>
                  <a:lnTo>
                    <a:pt x="1021" y="28"/>
                  </a:lnTo>
                  <a:lnTo>
                    <a:pt x="1013" y="26"/>
                  </a:lnTo>
                  <a:lnTo>
                    <a:pt x="1006" y="24"/>
                  </a:lnTo>
                  <a:lnTo>
                    <a:pt x="996" y="22"/>
                  </a:lnTo>
                  <a:lnTo>
                    <a:pt x="989" y="21"/>
                  </a:lnTo>
                  <a:lnTo>
                    <a:pt x="979" y="19"/>
                  </a:lnTo>
                  <a:lnTo>
                    <a:pt x="972" y="19"/>
                  </a:lnTo>
                  <a:lnTo>
                    <a:pt x="962" y="17"/>
                  </a:lnTo>
                  <a:lnTo>
                    <a:pt x="954" y="15"/>
                  </a:lnTo>
                  <a:lnTo>
                    <a:pt x="945" y="13"/>
                  </a:lnTo>
                  <a:lnTo>
                    <a:pt x="937" y="11"/>
                  </a:lnTo>
                  <a:lnTo>
                    <a:pt x="928" y="11"/>
                  </a:lnTo>
                  <a:lnTo>
                    <a:pt x="918" y="9"/>
                  </a:lnTo>
                  <a:lnTo>
                    <a:pt x="909" y="7"/>
                  </a:lnTo>
                  <a:lnTo>
                    <a:pt x="899" y="7"/>
                  </a:lnTo>
                  <a:lnTo>
                    <a:pt x="890" y="7"/>
                  </a:lnTo>
                  <a:lnTo>
                    <a:pt x="880" y="5"/>
                  </a:lnTo>
                  <a:lnTo>
                    <a:pt x="873" y="3"/>
                  </a:lnTo>
                  <a:lnTo>
                    <a:pt x="861" y="3"/>
                  </a:lnTo>
                  <a:lnTo>
                    <a:pt x="854" y="3"/>
                  </a:lnTo>
                  <a:lnTo>
                    <a:pt x="844" y="2"/>
                  </a:lnTo>
                  <a:lnTo>
                    <a:pt x="833" y="2"/>
                  </a:lnTo>
                  <a:lnTo>
                    <a:pt x="825" y="2"/>
                  </a:lnTo>
                  <a:lnTo>
                    <a:pt x="816" y="0"/>
                  </a:lnTo>
                  <a:lnTo>
                    <a:pt x="806" y="0"/>
                  </a:lnTo>
                  <a:lnTo>
                    <a:pt x="797" y="0"/>
                  </a:lnTo>
                  <a:lnTo>
                    <a:pt x="787" y="0"/>
                  </a:lnTo>
                  <a:lnTo>
                    <a:pt x="778" y="0"/>
                  </a:lnTo>
                  <a:lnTo>
                    <a:pt x="768" y="0"/>
                  </a:lnTo>
                  <a:lnTo>
                    <a:pt x="759" y="0"/>
                  </a:lnTo>
                  <a:lnTo>
                    <a:pt x="749" y="0"/>
                  </a:lnTo>
                  <a:lnTo>
                    <a:pt x="738" y="0"/>
                  </a:lnTo>
                  <a:lnTo>
                    <a:pt x="726" y="0"/>
                  </a:lnTo>
                  <a:lnTo>
                    <a:pt x="717" y="0"/>
                  </a:lnTo>
                  <a:lnTo>
                    <a:pt x="707" y="0"/>
                  </a:lnTo>
                  <a:lnTo>
                    <a:pt x="698" y="0"/>
                  </a:lnTo>
                  <a:lnTo>
                    <a:pt x="686" y="0"/>
                  </a:lnTo>
                  <a:lnTo>
                    <a:pt x="677" y="0"/>
                  </a:lnTo>
                  <a:lnTo>
                    <a:pt x="669" y="0"/>
                  </a:lnTo>
                  <a:lnTo>
                    <a:pt x="658" y="0"/>
                  </a:lnTo>
                  <a:lnTo>
                    <a:pt x="648" y="0"/>
                  </a:lnTo>
                  <a:lnTo>
                    <a:pt x="639" y="2"/>
                  </a:lnTo>
                  <a:lnTo>
                    <a:pt x="629" y="2"/>
                  </a:lnTo>
                  <a:lnTo>
                    <a:pt x="620" y="2"/>
                  </a:lnTo>
                  <a:lnTo>
                    <a:pt x="610" y="3"/>
                  </a:lnTo>
                  <a:lnTo>
                    <a:pt x="603" y="3"/>
                  </a:lnTo>
                  <a:lnTo>
                    <a:pt x="593" y="5"/>
                  </a:lnTo>
                  <a:lnTo>
                    <a:pt x="584" y="5"/>
                  </a:lnTo>
                  <a:lnTo>
                    <a:pt x="576" y="5"/>
                  </a:lnTo>
                  <a:lnTo>
                    <a:pt x="567" y="7"/>
                  </a:lnTo>
                  <a:lnTo>
                    <a:pt x="559" y="7"/>
                  </a:lnTo>
                  <a:lnTo>
                    <a:pt x="550" y="7"/>
                  </a:lnTo>
                  <a:lnTo>
                    <a:pt x="542" y="9"/>
                  </a:lnTo>
                  <a:lnTo>
                    <a:pt x="534" y="11"/>
                  </a:lnTo>
                  <a:lnTo>
                    <a:pt x="527" y="11"/>
                  </a:lnTo>
                  <a:lnTo>
                    <a:pt x="519" y="13"/>
                  </a:lnTo>
                  <a:lnTo>
                    <a:pt x="512" y="15"/>
                  </a:lnTo>
                  <a:lnTo>
                    <a:pt x="504" y="15"/>
                  </a:lnTo>
                  <a:lnTo>
                    <a:pt x="496" y="17"/>
                  </a:lnTo>
                  <a:lnTo>
                    <a:pt x="489" y="17"/>
                  </a:lnTo>
                  <a:lnTo>
                    <a:pt x="483" y="19"/>
                  </a:lnTo>
                  <a:lnTo>
                    <a:pt x="475" y="21"/>
                  </a:lnTo>
                  <a:lnTo>
                    <a:pt x="468" y="22"/>
                  </a:lnTo>
                  <a:lnTo>
                    <a:pt x="462" y="22"/>
                  </a:lnTo>
                  <a:lnTo>
                    <a:pt x="454" y="24"/>
                  </a:lnTo>
                  <a:lnTo>
                    <a:pt x="449" y="24"/>
                  </a:lnTo>
                  <a:lnTo>
                    <a:pt x="443" y="26"/>
                  </a:lnTo>
                  <a:lnTo>
                    <a:pt x="435" y="28"/>
                  </a:lnTo>
                  <a:lnTo>
                    <a:pt x="430" y="30"/>
                  </a:lnTo>
                  <a:lnTo>
                    <a:pt x="424" y="30"/>
                  </a:lnTo>
                  <a:lnTo>
                    <a:pt x="420" y="34"/>
                  </a:lnTo>
                  <a:lnTo>
                    <a:pt x="415" y="34"/>
                  </a:lnTo>
                  <a:lnTo>
                    <a:pt x="409" y="36"/>
                  </a:lnTo>
                  <a:lnTo>
                    <a:pt x="405" y="38"/>
                  </a:lnTo>
                  <a:lnTo>
                    <a:pt x="401" y="41"/>
                  </a:lnTo>
                  <a:lnTo>
                    <a:pt x="396" y="43"/>
                  </a:lnTo>
                  <a:lnTo>
                    <a:pt x="390" y="43"/>
                  </a:lnTo>
                  <a:lnTo>
                    <a:pt x="386" y="45"/>
                  </a:lnTo>
                  <a:lnTo>
                    <a:pt x="384" y="47"/>
                  </a:lnTo>
                  <a:lnTo>
                    <a:pt x="375" y="51"/>
                  </a:lnTo>
                  <a:lnTo>
                    <a:pt x="371" y="55"/>
                  </a:lnTo>
                  <a:lnTo>
                    <a:pt x="365" y="59"/>
                  </a:lnTo>
                  <a:lnTo>
                    <a:pt x="361" y="62"/>
                  </a:lnTo>
                  <a:lnTo>
                    <a:pt x="356" y="70"/>
                  </a:lnTo>
                  <a:lnTo>
                    <a:pt x="354" y="79"/>
                  </a:lnTo>
                  <a:lnTo>
                    <a:pt x="0" y="338"/>
                  </a:lnTo>
                  <a:lnTo>
                    <a:pt x="0" y="33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81"/>
            <p:cNvSpPr/>
            <p:nvPr/>
          </p:nvSpPr>
          <p:spPr bwMode="auto">
            <a:xfrm>
              <a:off x="304" y="1817"/>
              <a:ext cx="160" cy="159"/>
            </a:xfrm>
            <a:custGeom>
              <a:avLst/>
              <a:gdLst>
                <a:gd name="T0" fmla="*/ 175 w 319"/>
                <a:gd name="T1" fmla="*/ 318 h 320"/>
                <a:gd name="T2" fmla="*/ 198 w 319"/>
                <a:gd name="T3" fmla="*/ 314 h 320"/>
                <a:gd name="T4" fmla="*/ 222 w 319"/>
                <a:gd name="T5" fmla="*/ 306 h 320"/>
                <a:gd name="T6" fmla="*/ 241 w 319"/>
                <a:gd name="T7" fmla="*/ 295 h 320"/>
                <a:gd name="T8" fmla="*/ 260 w 319"/>
                <a:gd name="T9" fmla="*/ 282 h 320"/>
                <a:gd name="T10" fmla="*/ 278 w 319"/>
                <a:gd name="T11" fmla="*/ 266 h 320"/>
                <a:gd name="T12" fmla="*/ 293 w 319"/>
                <a:gd name="T13" fmla="*/ 247 h 320"/>
                <a:gd name="T14" fmla="*/ 302 w 319"/>
                <a:gd name="T15" fmla="*/ 228 h 320"/>
                <a:gd name="T16" fmla="*/ 312 w 319"/>
                <a:gd name="T17" fmla="*/ 206 h 320"/>
                <a:gd name="T18" fmla="*/ 316 w 319"/>
                <a:gd name="T19" fmla="*/ 183 h 320"/>
                <a:gd name="T20" fmla="*/ 319 w 319"/>
                <a:gd name="T21" fmla="*/ 160 h 320"/>
                <a:gd name="T22" fmla="*/ 316 w 319"/>
                <a:gd name="T23" fmla="*/ 133 h 320"/>
                <a:gd name="T24" fmla="*/ 312 w 319"/>
                <a:gd name="T25" fmla="*/ 111 h 320"/>
                <a:gd name="T26" fmla="*/ 302 w 319"/>
                <a:gd name="T27" fmla="*/ 90 h 320"/>
                <a:gd name="T28" fmla="*/ 293 w 319"/>
                <a:gd name="T29" fmla="*/ 69 h 320"/>
                <a:gd name="T30" fmla="*/ 278 w 319"/>
                <a:gd name="T31" fmla="*/ 52 h 320"/>
                <a:gd name="T32" fmla="*/ 260 w 319"/>
                <a:gd name="T33" fmla="*/ 35 h 320"/>
                <a:gd name="T34" fmla="*/ 241 w 319"/>
                <a:gd name="T35" fmla="*/ 21 h 320"/>
                <a:gd name="T36" fmla="*/ 222 w 319"/>
                <a:gd name="T37" fmla="*/ 12 h 320"/>
                <a:gd name="T38" fmla="*/ 198 w 319"/>
                <a:gd name="T39" fmla="*/ 4 h 320"/>
                <a:gd name="T40" fmla="*/ 175 w 319"/>
                <a:gd name="T41" fmla="*/ 0 h 320"/>
                <a:gd name="T42" fmla="*/ 152 w 319"/>
                <a:gd name="T43" fmla="*/ 0 h 320"/>
                <a:gd name="T44" fmla="*/ 127 w 319"/>
                <a:gd name="T45" fmla="*/ 2 h 320"/>
                <a:gd name="T46" fmla="*/ 105 w 319"/>
                <a:gd name="T47" fmla="*/ 8 h 320"/>
                <a:gd name="T48" fmla="*/ 82 w 319"/>
                <a:gd name="T49" fmla="*/ 17 h 320"/>
                <a:gd name="T50" fmla="*/ 63 w 319"/>
                <a:gd name="T51" fmla="*/ 31 h 320"/>
                <a:gd name="T52" fmla="*/ 46 w 319"/>
                <a:gd name="T53" fmla="*/ 46 h 320"/>
                <a:gd name="T54" fmla="*/ 30 w 319"/>
                <a:gd name="T55" fmla="*/ 63 h 320"/>
                <a:gd name="T56" fmla="*/ 17 w 319"/>
                <a:gd name="T57" fmla="*/ 84 h 320"/>
                <a:gd name="T58" fmla="*/ 9 w 319"/>
                <a:gd name="T59" fmla="*/ 105 h 320"/>
                <a:gd name="T60" fmla="*/ 2 w 319"/>
                <a:gd name="T61" fmla="*/ 128 h 320"/>
                <a:gd name="T62" fmla="*/ 0 w 319"/>
                <a:gd name="T63" fmla="*/ 150 h 320"/>
                <a:gd name="T64" fmla="*/ 0 w 319"/>
                <a:gd name="T65" fmla="*/ 175 h 320"/>
                <a:gd name="T66" fmla="*/ 4 w 319"/>
                <a:gd name="T67" fmla="*/ 198 h 320"/>
                <a:gd name="T68" fmla="*/ 11 w 319"/>
                <a:gd name="T69" fmla="*/ 221 h 320"/>
                <a:gd name="T70" fmla="*/ 21 w 319"/>
                <a:gd name="T71" fmla="*/ 242 h 320"/>
                <a:gd name="T72" fmla="*/ 36 w 319"/>
                <a:gd name="T73" fmla="*/ 261 h 320"/>
                <a:gd name="T74" fmla="*/ 51 w 319"/>
                <a:gd name="T75" fmla="*/ 278 h 320"/>
                <a:gd name="T76" fmla="*/ 70 w 319"/>
                <a:gd name="T77" fmla="*/ 293 h 320"/>
                <a:gd name="T78" fmla="*/ 89 w 319"/>
                <a:gd name="T79" fmla="*/ 302 h 320"/>
                <a:gd name="T80" fmla="*/ 110 w 319"/>
                <a:gd name="T81" fmla="*/ 312 h 320"/>
                <a:gd name="T82" fmla="*/ 133 w 319"/>
                <a:gd name="T83" fmla="*/ 316 h 320"/>
                <a:gd name="T84" fmla="*/ 160 w 319"/>
                <a:gd name="T85" fmla="*/ 32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9" h="320">
                  <a:moveTo>
                    <a:pt x="160" y="320"/>
                  </a:moveTo>
                  <a:lnTo>
                    <a:pt x="167" y="320"/>
                  </a:lnTo>
                  <a:lnTo>
                    <a:pt x="175" y="318"/>
                  </a:lnTo>
                  <a:lnTo>
                    <a:pt x="182" y="316"/>
                  </a:lnTo>
                  <a:lnTo>
                    <a:pt x="192" y="316"/>
                  </a:lnTo>
                  <a:lnTo>
                    <a:pt x="198" y="314"/>
                  </a:lnTo>
                  <a:lnTo>
                    <a:pt x="205" y="312"/>
                  </a:lnTo>
                  <a:lnTo>
                    <a:pt x="215" y="310"/>
                  </a:lnTo>
                  <a:lnTo>
                    <a:pt x="222" y="306"/>
                  </a:lnTo>
                  <a:lnTo>
                    <a:pt x="228" y="302"/>
                  </a:lnTo>
                  <a:lnTo>
                    <a:pt x="236" y="299"/>
                  </a:lnTo>
                  <a:lnTo>
                    <a:pt x="241" y="295"/>
                  </a:lnTo>
                  <a:lnTo>
                    <a:pt x="249" y="293"/>
                  </a:lnTo>
                  <a:lnTo>
                    <a:pt x="253" y="287"/>
                  </a:lnTo>
                  <a:lnTo>
                    <a:pt x="260" y="282"/>
                  </a:lnTo>
                  <a:lnTo>
                    <a:pt x="266" y="278"/>
                  </a:lnTo>
                  <a:lnTo>
                    <a:pt x="272" y="272"/>
                  </a:lnTo>
                  <a:lnTo>
                    <a:pt x="278" y="266"/>
                  </a:lnTo>
                  <a:lnTo>
                    <a:pt x="283" y="261"/>
                  </a:lnTo>
                  <a:lnTo>
                    <a:pt x="287" y="253"/>
                  </a:lnTo>
                  <a:lnTo>
                    <a:pt x="293" y="247"/>
                  </a:lnTo>
                  <a:lnTo>
                    <a:pt x="295" y="242"/>
                  </a:lnTo>
                  <a:lnTo>
                    <a:pt x="298" y="234"/>
                  </a:lnTo>
                  <a:lnTo>
                    <a:pt x="302" y="228"/>
                  </a:lnTo>
                  <a:lnTo>
                    <a:pt x="308" y="221"/>
                  </a:lnTo>
                  <a:lnTo>
                    <a:pt x="310" y="213"/>
                  </a:lnTo>
                  <a:lnTo>
                    <a:pt x="312" y="206"/>
                  </a:lnTo>
                  <a:lnTo>
                    <a:pt x="314" y="198"/>
                  </a:lnTo>
                  <a:lnTo>
                    <a:pt x="316" y="190"/>
                  </a:lnTo>
                  <a:lnTo>
                    <a:pt x="316" y="183"/>
                  </a:lnTo>
                  <a:lnTo>
                    <a:pt x="317" y="175"/>
                  </a:lnTo>
                  <a:lnTo>
                    <a:pt x="319" y="168"/>
                  </a:lnTo>
                  <a:lnTo>
                    <a:pt x="319" y="160"/>
                  </a:lnTo>
                  <a:lnTo>
                    <a:pt x="319" y="150"/>
                  </a:lnTo>
                  <a:lnTo>
                    <a:pt x="317" y="143"/>
                  </a:lnTo>
                  <a:lnTo>
                    <a:pt x="316" y="133"/>
                  </a:lnTo>
                  <a:lnTo>
                    <a:pt x="316" y="128"/>
                  </a:lnTo>
                  <a:lnTo>
                    <a:pt x="314" y="118"/>
                  </a:lnTo>
                  <a:lnTo>
                    <a:pt x="312" y="111"/>
                  </a:lnTo>
                  <a:lnTo>
                    <a:pt x="310" y="105"/>
                  </a:lnTo>
                  <a:lnTo>
                    <a:pt x="308" y="97"/>
                  </a:lnTo>
                  <a:lnTo>
                    <a:pt x="302" y="90"/>
                  </a:lnTo>
                  <a:lnTo>
                    <a:pt x="298" y="84"/>
                  </a:lnTo>
                  <a:lnTo>
                    <a:pt x="295" y="76"/>
                  </a:lnTo>
                  <a:lnTo>
                    <a:pt x="293" y="69"/>
                  </a:lnTo>
                  <a:lnTo>
                    <a:pt x="287" y="63"/>
                  </a:lnTo>
                  <a:lnTo>
                    <a:pt x="283" y="57"/>
                  </a:lnTo>
                  <a:lnTo>
                    <a:pt x="278" y="52"/>
                  </a:lnTo>
                  <a:lnTo>
                    <a:pt x="272" y="46"/>
                  </a:lnTo>
                  <a:lnTo>
                    <a:pt x="266" y="40"/>
                  </a:lnTo>
                  <a:lnTo>
                    <a:pt x="260" y="35"/>
                  </a:lnTo>
                  <a:lnTo>
                    <a:pt x="253" y="31"/>
                  </a:lnTo>
                  <a:lnTo>
                    <a:pt x="249" y="25"/>
                  </a:lnTo>
                  <a:lnTo>
                    <a:pt x="241" y="21"/>
                  </a:lnTo>
                  <a:lnTo>
                    <a:pt x="236" y="17"/>
                  </a:lnTo>
                  <a:lnTo>
                    <a:pt x="228" y="14"/>
                  </a:lnTo>
                  <a:lnTo>
                    <a:pt x="222" y="12"/>
                  </a:lnTo>
                  <a:lnTo>
                    <a:pt x="215" y="8"/>
                  </a:lnTo>
                  <a:lnTo>
                    <a:pt x="205" y="6"/>
                  </a:lnTo>
                  <a:lnTo>
                    <a:pt x="198" y="4"/>
                  </a:lnTo>
                  <a:lnTo>
                    <a:pt x="192" y="2"/>
                  </a:lnTo>
                  <a:lnTo>
                    <a:pt x="182" y="0"/>
                  </a:lnTo>
                  <a:lnTo>
                    <a:pt x="175" y="0"/>
                  </a:lnTo>
                  <a:lnTo>
                    <a:pt x="167" y="0"/>
                  </a:lnTo>
                  <a:lnTo>
                    <a:pt x="160" y="0"/>
                  </a:lnTo>
                  <a:lnTo>
                    <a:pt x="152" y="0"/>
                  </a:lnTo>
                  <a:lnTo>
                    <a:pt x="143" y="0"/>
                  </a:lnTo>
                  <a:lnTo>
                    <a:pt x="133" y="0"/>
                  </a:lnTo>
                  <a:lnTo>
                    <a:pt x="127" y="2"/>
                  </a:lnTo>
                  <a:lnTo>
                    <a:pt x="118" y="4"/>
                  </a:lnTo>
                  <a:lnTo>
                    <a:pt x="110" y="6"/>
                  </a:lnTo>
                  <a:lnTo>
                    <a:pt x="105" y="8"/>
                  </a:lnTo>
                  <a:lnTo>
                    <a:pt x="97" y="12"/>
                  </a:lnTo>
                  <a:lnTo>
                    <a:pt x="89" y="14"/>
                  </a:lnTo>
                  <a:lnTo>
                    <a:pt x="82" y="17"/>
                  </a:lnTo>
                  <a:lnTo>
                    <a:pt x="76" y="21"/>
                  </a:lnTo>
                  <a:lnTo>
                    <a:pt x="70" y="25"/>
                  </a:lnTo>
                  <a:lnTo>
                    <a:pt x="63" y="31"/>
                  </a:lnTo>
                  <a:lnTo>
                    <a:pt x="57" y="35"/>
                  </a:lnTo>
                  <a:lnTo>
                    <a:pt x="51" y="40"/>
                  </a:lnTo>
                  <a:lnTo>
                    <a:pt x="46" y="46"/>
                  </a:lnTo>
                  <a:lnTo>
                    <a:pt x="40" y="52"/>
                  </a:lnTo>
                  <a:lnTo>
                    <a:pt x="36" y="57"/>
                  </a:lnTo>
                  <a:lnTo>
                    <a:pt x="30" y="63"/>
                  </a:lnTo>
                  <a:lnTo>
                    <a:pt x="27" y="69"/>
                  </a:lnTo>
                  <a:lnTo>
                    <a:pt x="21" y="76"/>
                  </a:lnTo>
                  <a:lnTo>
                    <a:pt x="17" y="84"/>
                  </a:lnTo>
                  <a:lnTo>
                    <a:pt x="13" y="90"/>
                  </a:lnTo>
                  <a:lnTo>
                    <a:pt x="11" y="97"/>
                  </a:lnTo>
                  <a:lnTo>
                    <a:pt x="9" y="105"/>
                  </a:lnTo>
                  <a:lnTo>
                    <a:pt x="6" y="111"/>
                  </a:lnTo>
                  <a:lnTo>
                    <a:pt x="4" y="118"/>
                  </a:lnTo>
                  <a:lnTo>
                    <a:pt x="2" y="128"/>
                  </a:lnTo>
                  <a:lnTo>
                    <a:pt x="0" y="133"/>
                  </a:lnTo>
                  <a:lnTo>
                    <a:pt x="0" y="143"/>
                  </a:lnTo>
                  <a:lnTo>
                    <a:pt x="0" y="150"/>
                  </a:lnTo>
                  <a:lnTo>
                    <a:pt x="0" y="160"/>
                  </a:lnTo>
                  <a:lnTo>
                    <a:pt x="0" y="168"/>
                  </a:lnTo>
                  <a:lnTo>
                    <a:pt x="0" y="175"/>
                  </a:lnTo>
                  <a:lnTo>
                    <a:pt x="0" y="183"/>
                  </a:lnTo>
                  <a:lnTo>
                    <a:pt x="2" y="190"/>
                  </a:lnTo>
                  <a:lnTo>
                    <a:pt x="4" y="198"/>
                  </a:lnTo>
                  <a:lnTo>
                    <a:pt x="6" y="206"/>
                  </a:lnTo>
                  <a:lnTo>
                    <a:pt x="9" y="213"/>
                  </a:lnTo>
                  <a:lnTo>
                    <a:pt x="11" y="221"/>
                  </a:lnTo>
                  <a:lnTo>
                    <a:pt x="13" y="228"/>
                  </a:lnTo>
                  <a:lnTo>
                    <a:pt x="17" y="234"/>
                  </a:lnTo>
                  <a:lnTo>
                    <a:pt x="21" y="242"/>
                  </a:lnTo>
                  <a:lnTo>
                    <a:pt x="27" y="247"/>
                  </a:lnTo>
                  <a:lnTo>
                    <a:pt x="30" y="253"/>
                  </a:lnTo>
                  <a:lnTo>
                    <a:pt x="36" y="261"/>
                  </a:lnTo>
                  <a:lnTo>
                    <a:pt x="40" y="266"/>
                  </a:lnTo>
                  <a:lnTo>
                    <a:pt x="46" y="272"/>
                  </a:lnTo>
                  <a:lnTo>
                    <a:pt x="51" y="278"/>
                  </a:lnTo>
                  <a:lnTo>
                    <a:pt x="57" y="282"/>
                  </a:lnTo>
                  <a:lnTo>
                    <a:pt x="63" y="287"/>
                  </a:lnTo>
                  <a:lnTo>
                    <a:pt x="70" y="293"/>
                  </a:lnTo>
                  <a:lnTo>
                    <a:pt x="76" y="295"/>
                  </a:lnTo>
                  <a:lnTo>
                    <a:pt x="82" y="299"/>
                  </a:lnTo>
                  <a:lnTo>
                    <a:pt x="89" y="302"/>
                  </a:lnTo>
                  <a:lnTo>
                    <a:pt x="97" y="306"/>
                  </a:lnTo>
                  <a:lnTo>
                    <a:pt x="105" y="310"/>
                  </a:lnTo>
                  <a:lnTo>
                    <a:pt x="110" y="312"/>
                  </a:lnTo>
                  <a:lnTo>
                    <a:pt x="118" y="314"/>
                  </a:lnTo>
                  <a:lnTo>
                    <a:pt x="127" y="316"/>
                  </a:lnTo>
                  <a:lnTo>
                    <a:pt x="133" y="316"/>
                  </a:lnTo>
                  <a:lnTo>
                    <a:pt x="143" y="318"/>
                  </a:lnTo>
                  <a:lnTo>
                    <a:pt x="152" y="320"/>
                  </a:lnTo>
                  <a:lnTo>
                    <a:pt x="160" y="320"/>
                  </a:lnTo>
                  <a:lnTo>
                    <a:pt x="160" y="32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82"/>
            <p:cNvSpPr/>
            <p:nvPr/>
          </p:nvSpPr>
          <p:spPr bwMode="auto">
            <a:xfrm>
              <a:off x="-367" y="1821"/>
              <a:ext cx="160" cy="160"/>
            </a:xfrm>
            <a:custGeom>
              <a:avLst/>
              <a:gdLst>
                <a:gd name="T0" fmla="*/ 175 w 319"/>
                <a:gd name="T1" fmla="*/ 317 h 319"/>
                <a:gd name="T2" fmla="*/ 198 w 319"/>
                <a:gd name="T3" fmla="*/ 313 h 319"/>
                <a:gd name="T4" fmla="*/ 220 w 319"/>
                <a:gd name="T5" fmla="*/ 306 h 319"/>
                <a:gd name="T6" fmla="*/ 241 w 319"/>
                <a:gd name="T7" fmla="*/ 296 h 319"/>
                <a:gd name="T8" fmla="*/ 260 w 319"/>
                <a:gd name="T9" fmla="*/ 283 h 319"/>
                <a:gd name="T10" fmla="*/ 277 w 319"/>
                <a:gd name="T11" fmla="*/ 266 h 319"/>
                <a:gd name="T12" fmla="*/ 291 w 319"/>
                <a:gd name="T13" fmla="*/ 247 h 319"/>
                <a:gd name="T14" fmla="*/ 302 w 319"/>
                <a:gd name="T15" fmla="*/ 228 h 319"/>
                <a:gd name="T16" fmla="*/ 312 w 319"/>
                <a:gd name="T17" fmla="*/ 205 h 319"/>
                <a:gd name="T18" fmla="*/ 315 w 319"/>
                <a:gd name="T19" fmla="*/ 182 h 319"/>
                <a:gd name="T20" fmla="*/ 319 w 319"/>
                <a:gd name="T21" fmla="*/ 159 h 319"/>
                <a:gd name="T22" fmla="*/ 315 w 319"/>
                <a:gd name="T23" fmla="*/ 135 h 319"/>
                <a:gd name="T24" fmla="*/ 312 w 319"/>
                <a:gd name="T25" fmla="*/ 110 h 319"/>
                <a:gd name="T26" fmla="*/ 302 w 319"/>
                <a:gd name="T27" fmla="*/ 89 h 319"/>
                <a:gd name="T28" fmla="*/ 291 w 319"/>
                <a:gd name="T29" fmla="*/ 68 h 319"/>
                <a:gd name="T30" fmla="*/ 277 w 319"/>
                <a:gd name="T31" fmla="*/ 51 h 319"/>
                <a:gd name="T32" fmla="*/ 260 w 319"/>
                <a:gd name="T33" fmla="*/ 34 h 319"/>
                <a:gd name="T34" fmla="*/ 241 w 319"/>
                <a:gd name="T35" fmla="*/ 21 h 319"/>
                <a:gd name="T36" fmla="*/ 220 w 319"/>
                <a:gd name="T37" fmla="*/ 11 h 319"/>
                <a:gd name="T38" fmla="*/ 198 w 319"/>
                <a:gd name="T39" fmla="*/ 4 h 319"/>
                <a:gd name="T40" fmla="*/ 175 w 319"/>
                <a:gd name="T41" fmla="*/ 0 h 319"/>
                <a:gd name="T42" fmla="*/ 156 w 319"/>
                <a:gd name="T43" fmla="*/ 0 h 319"/>
                <a:gd name="T44" fmla="*/ 142 w 319"/>
                <a:gd name="T45" fmla="*/ 0 h 319"/>
                <a:gd name="T46" fmla="*/ 118 w 319"/>
                <a:gd name="T47" fmla="*/ 4 h 319"/>
                <a:gd name="T48" fmla="*/ 97 w 319"/>
                <a:gd name="T49" fmla="*/ 11 h 319"/>
                <a:gd name="T50" fmla="*/ 76 w 319"/>
                <a:gd name="T51" fmla="*/ 21 h 319"/>
                <a:gd name="T52" fmla="*/ 57 w 319"/>
                <a:gd name="T53" fmla="*/ 34 h 319"/>
                <a:gd name="T54" fmla="*/ 40 w 319"/>
                <a:gd name="T55" fmla="*/ 51 h 319"/>
                <a:gd name="T56" fmla="*/ 26 w 319"/>
                <a:gd name="T57" fmla="*/ 68 h 319"/>
                <a:gd name="T58" fmla="*/ 13 w 319"/>
                <a:gd name="T59" fmla="*/ 89 h 319"/>
                <a:gd name="T60" fmla="*/ 6 w 319"/>
                <a:gd name="T61" fmla="*/ 110 h 319"/>
                <a:gd name="T62" fmla="*/ 0 w 319"/>
                <a:gd name="T63" fmla="*/ 135 h 319"/>
                <a:gd name="T64" fmla="*/ 0 w 319"/>
                <a:gd name="T65" fmla="*/ 159 h 319"/>
                <a:gd name="T66" fmla="*/ 0 w 319"/>
                <a:gd name="T67" fmla="*/ 182 h 319"/>
                <a:gd name="T68" fmla="*/ 6 w 319"/>
                <a:gd name="T69" fmla="*/ 205 h 319"/>
                <a:gd name="T70" fmla="*/ 13 w 319"/>
                <a:gd name="T71" fmla="*/ 228 h 319"/>
                <a:gd name="T72" fmla="*/ 26 w 319"/>
                <a:gd name="T73" fmla="*/ 247 h 319"/>
                <a:gd name="T74" fmla="*/ 40 w 319"/>
                <a:gd name="T75" fmla="*/ 266 h 319"/>
                <a:gd name="T76" fmla="*/ 57 w 319"/>
                <a:gd name="T77" fmla="*/ 283 h 319"/>
                <a:gd name="T78" fmla="*/ 76 w 319"/>
                <a:gd name="T79" fmla="*/ 296 h 319"/>
                <a:gd name="T80" fmla="*/ 97 w 319"/>
                <a:gd name="T81" fmla="*/ 306 h 319"/>
                <a:gd name="T82" fmla="*/ 118 w 319"/>
                <a:gd name="T83" fmla="*/ 313 h 319"/>
                <a:gd name="T84" fmla="*/ 142 w 319"/>
                <a:gd name="T85" fmla="*/ 317 h 319"/>
                <a:gd name="T86" fmla="*/ 156 w 319"/>
                <a:gd name="T87" fmla="*/ 319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19" h="319">
                  <a:moveTo>
                    <a:pt x="160" y="319"/>
                  </a:moveTo>
                  <a:lnTo>
                    <a:pt x="167" y="319"/>
                  </a:lnTo>
                  <a:lnTo>
                    <a:pt x="175" y="317"/>
                  </a:lnTo>
                  <a:lnTo>
                    <a:pt x="184" y="317"/>
                  </a:lnTo>
                  <a:lnTo>
                    <a:pt x="192" y="315"/>
                  </a:lnTo>
                  <a:lnTo>
                    <a:pt x="198" y="313"/>
                  </a:lnTo>
                  <a:lnTo>
                    <a:pt x="205" y="311"/>
                  </a:lnTo>
                  <a:lnTo>
                    <a:pt x="213" y="310"/>
                  </a:lnTo>
                  <a:lnTo>
                    <a:pt x="220" y="306"/>
                  </a:lnTo>
                  <a:lnTo>
                    <a:pt x="228" y="302"/>
                  </a:lnTo>
                  <a:lnTo>
                    <a:pt x="234" y="300"/>
                  </a:lnTo>
                  <a:lnTo>
                    <a:pt x="241" y="296"/>
                  </a:lnTo>
                  <a:lnTo>
                    <a:pt x="249" y="292"/>
                  </a:lnTo>
                  <a:lnTo>
                    <a:pt x="255" y="287"/>
                  </a:lnTo>
                  <a:lnTo>
                    <a:pt x="260" y="283"/>
                  </a:lnTo>
                  <a:lnTo>
                    <a:pt x="266" y="277"/>
                  </a:lnTo>
                  <a:lnTo>
                    <a:pt x="272" y="272"/>
                  </a:lnTo>
                  <a:lnTo>
                    <a:pt x="277" y="266"/>
                  </a:lnTo>
                  <a:lnTo>
                    <a:pt x="281" y="260"/>
                  </a:lnTo>
                  <a:lnTo>
                    <a:pt x="285" y="253"/>
                  </a:lnTo>
                  <a:lnTo>
                    <a:pt x="291" y="247"/>
                  </a:lnTo>
                  <a:lnTo>
                    <a:pt x="294" y="241"/>
                  </a:lnTo>
                  <a:lnTo>
                    <a:pt x="298" y="234"/>
                  </a:lnTo>
                  <a:lnTo>
                    <a:pt x="302" y="228"/>
                  </a:lnTo>
                  <a:lnTo>
                    <a:pt x="306" y="220"/>
                  </a:lnTo>
                  <a:lnTo>
                    <a:pt x="308" y="213"/>
                  </a:lnTo>
                  <a:lnTo>
                    <a:pt x="312" y="205"/>
                  </a:lnTo>
                  <a:lnTo>
                    <a:pt x="313" y="197"/>
                  </a:lnTo>
                  <a:lnTo>
                    <a:pt x="315" y="190"/>
                  </a:lnTo>
                  <a:lnTo>
                    <a:pt x="315" y="182"/>
                  </a:lnTo>
                  <a:lnTo>
                    <a:pt x="317" y="175"/>
                  </a:lnTo>
                  <a:lnTo>
                    <a:pt x="317" y="167"/>
                  </a:lnTo>
                  <a:lnTo>
                    <a:pt x="319" y="159"/>
                  </a:lnTo>
                  <a:lnTo>
                    <a:pt x="317" y="150"/>
                  </a:lnTo>
                  <a:lnTo>
                    <a:pt x="317" y="142"/>
                  </a:lnTo>
                  <a:lnTo>
                    <a:pt x="315" y="135"/>
                  </a:lnTo>
                  <a:lnTo>
                    <a:pt x="315" y="127"/>
                  </a:lnTo>
                  <a:lnTo>
                    <a:pt x="313" y="118"/>
                  </a:lnTo>
                  <a:lnTo>
                    <a:pt x="312" y="110"/>
                  </a:lnTo>
                  <a:lnTo>
                    <a:pt x="308" y="104"/>
                  </a:lnTo>
                  <a:lnTo>
                    <a:pt x="306" y="97"/>
                  </a:lnTo>
                  <a:lnTo>
                    <a:pt x="302" y="89"/>
                  </a:lnTo>
                  <a:lnTo>
                    <a:pt x="298" y="82"/>
                  </a:lnTo>
                  <a:lnTo>
                    <a:pt x="294" y="76"/>
                  </a:lnTo>
                  <a:lnTo>
                    <a:pt x="291" y="68"/>
                  </a:lnTo>
                  <a:lnTo>
                    <a:pt x="285" y="63"/>
                  </a:lnTo>
                  <a:lnTo>
                    <a:pt x="281" y="57"/>
                  </a:lnTo>
                  <a:lnTo>
                    <a:pt x="277" y="51"/>
                  </a:lnTo>
                  <a:lnTo>
                    <a:pt x="272" y="45"/>
                  </a:lnTo>
                  <a:lnTo>
                    <a:pt x="266" y="40"/>
                  </a:lnTo>
                  <a:lnTo>
                    <a:pt x="260" y="34"/>
                  </a:lnTo>
                  <a:lnTo>
                    <a:pt x="255" y="30"/>
                  </a:lnTo>
                  <a:lnTo>
                    <a:pt x="249" y="26"/>
                  </a:lnTo>
                  <a:lnTo>
                    <a:pt x="241" y="21"/>
                  </a:lnTo>
                  <a:lnTo>
                    <a:pt x="234" y="19"/>
                  </a:lnTo>
                  <a:lnTo>
                    <a:pt x="228" y="15"/>
                  </a:lnTo>
                  <a:lnTo>
                    <a:pt x="220" y="11"/>
                  </a:lnTo>
                  <a:lnTo>
                    <a:pt x="213" y="9"/>
                  </a:lnTo>
                  <a:lnTo>
                    <a:pt x="205" y="7"/>
                  </a:lnTo>
                  <a:lnTo>
                    <a:pt x="198" y="4"/>
                  </a:lnTo>
                  <a:lnTo>
                    <a:pt x="192" y="2"/>
                  </a:lnTo>
                  <a:lnTo>
                    <a:pt x="184" y="2"/>
                  </a:lnTo>
                  <a:lnTo>
                    <a:pt x="175" y="0"/>
                  </a:lnTo>
                  <a:lnTo>
                    <a:pt x="167" y="0"/>
                  </a:lnTo>
                  <a:lnTo>
                    <a:pt x="160" y="0"/>
                  </a:lnTo>
                  <a:lnTo>
                    <a:pt x="156" y="0"/>
                  </a:lnTo>
                  <a:lnTo>
                    <a:pt x="150" y="0"/>
                  </a:lnTo>
                  <a:lnTo>
                    <a:pt x="146" y="0"/>
                  </a:lnTo>
                  <a:lnTo>
                    <a:pt x="142" y="0"/>
                  </a:lnTo>
                  <a:lnTo>
                    <a:pt x="135" y="2"/>
                  </a:lnTo>
                  <a:lnTo>
                    <a:pt x="127" y="2"/>
                  </a:lnTo>
                  <a:lnTo>
                    <a:pt x="118" y="4"/>
                  </a:lnTo>
                  <a:lnTo>
                    <a:pt x="112" y="7"/>
                  </a:lnTo>
                  <a:lnTo>
                    <a:pt x="104" y="9"/>
                  </a:lnTo>
                  <a:lnTo>
                    <a:pt x="97" y="11"/>
                  </a:lnTo>
                  <a:lnTo>
                    <a:pt x="89" y="15"/>
                  </a:lnTo>
                  <a:lnTo>
                    <a:pt x="82" y="19"/>
                  </a:lnTo>
                  <a:lnTo>
                    <a:pt x="76" y="21"/>
                  </a:lnTo>
                  <a:lnTo>
                    <a:pt x="68" y="26"/>
                  </a:lnTo>
                  <a:lnTo>
                    <a:pt x="63" y="30"/>
                  </a:lnTo>
                  <a:lnTo>
                    <a:pt x="57" y="34"/>
                  </a:lnTo>
                  <a:lnTo>
                    <a:pt x="51" y="40"/>
                  </a:lnTo>
                  <a:lnTo>
                    <a:pt x="45" y="45"/>
                  </a:lnTo>
                  <a:lnTo>
                    <a:pt x="40" y="51"/>
                  </a:lnTo>
                  <a:lnTo>
                    <a:pt x="36" y="57"/>
                  </a:lnTo>
                  <a:lnTo>
                    <a:pt x="30" y="63"/>
                  </a:lnTo>
                  <a:lnTo>
                    <a:pt x="26" y="68"/>
                  </a:lnTo>
                  <a:lnTo>
                    <a:pt x="21" y="76"/>
                  </a:lnTo>
                  <a:lnTo>
                    <a:pt x="19" y="82"/>
                  </a:lnTo>
                  <a:lnTo>
                    <a:pt x="13" y="89"/>
                  </a:lnTo>
                  <a:lnTo>
                    <a:pt x="11" y="97"/>
                  </a:lnTo>
                  <a:lnTo>
                    <a:pt x="7" y="104"/>
                  </a:lnTo>
                  <a:lnTo>
                    <a:pt x="6" y="110"/>
                  </a:lnTo>
                  <a:lnTo>
                    <a:pt x="4" y="118"/>
                  </a:lnTo>
                  <a:lnTo>
                    <a:pt x="2" y="127"/>
                  </a:lnTo>
                  <a:lnTo>
                    <a:pt x="0" y="135"/>
                  </a:lnTo>
                  <a:lnTo>
                    <a:pt x="0" y="142"/>
                  </a:lnTo>
                  <a:lnTo>
                    <a:pt x="0" y="150"/>
                  </a:lnTo>
                  <a:lnTo>
                    <a:pt x="0" y="159"/>
                  </a:lnTo>
                  <a:lnTo>
                    <a:pt x="0" y="167"/>
                  </a:lnTo>
                  <a:lnTo>
                    <a:pt x="0" y="175"/>
                  </a:lnTo>
                  <a:lnTo>
                    <a:pt x="0" y="182"/>
                  </a:lnTo>
                  <a:lnTo>
                    <a:pt x="2" y="190"/>
                  </a:lnTo>
                  <a:lnTo>
                    <a:pt x="4" y="197"/>
                  </a:lnTo>
                  <a:lnTo>
                    <a:pt x="6" y="205"/>
                  </a:lnTo>
                  <a:lnTo>
                    <a:pt x="7" y="213"/>
                  </a:lnTo>
                  <a:lnTo>
                    <a:pt x="11" y="220"/>
                  </a:lnTo>
                  <a:lnTo>
                    <a:pt x="13" y="228"/>
                  </a:lnTo>
                  <a:lnTo>
                    <a:pt x="19" y="234"/>
                  </a:lnTo>
                  <a:lnTo>
                    <a:pt x="21" y="241"/>
                  </a:lnTo>
                  <a:lnTo>
                    <a:pt x="26" y="247"/>
                  </a:lnTo>
                  <a:lnTo>
                    <a:pt x="30" y="253"/>
                  </a:lnTo>
                  <a:lnTo>
                    <a:pt x="36" y="260"/>
                  </a:lnTo>
                  <a:lnTo>
                    <a:pt x="40" y="266"/>
                  </a:lnTo>
                  <a:lnTo>
                    <a:pt x="45" y="272"/>
                  </a:lnTo>
                  <a:lnTo>
                    <a:pt x="51" y="277"/>
                  </a:lnTo>
                  <a:lnTo>
                    <a:pt x="57" y="283"/>
                  </a:lnTo>
                  <a:lnTo>
                    <a:pt x="63" y="287"/>
                  </a:lnTo>
                  <a:lnTo>
                    <a:pt x="68" y="292"/>
                  </a:lnTo>
                  <a:lnTo>
                    <a:pt x="76" y="296"/>
                  </a:lnTo>
                  <a:lnTo>
                    <a:pt x="82" y="300"/>
                  </a:lnTo>
                  <a:lnTo>
                    <a:pt x="89" y="302"/>
                  </a:lnTo>
                  <a:lnTo>
                    <a:pt x="97" y="306"/>
                  </a:lnTo>
                  <a:lnTo>
                    <a:pt x="104" y="310"/>
                  </a:lnTo>
                  <a:lnTo>
                    <a:pt x="112" y="311"/>
                  </a:lnTo>
                  <a:lnTo>
                    <a:pt x="118" y="313"/>
                  </a:lnTo>
                  <a:lnTo>
                    <a:pt x="127" y="315"/>
                  </a:lnTo>
                  <a:lnTo>
                    <a:pt x="135" y="317"/>
                  </a:lnTo>
                  <a:lnTo>
                    <a:pt x="142" y="317"/>
                  </a:lnTo>
                  <a:lnTo>
                    <a:pt x="146" y="317"/>
                  </a:lnTo>
                  <a:lnTo>
                    <a:pt x="150" y="319"/>
                  </a:lnTo>
                  <a:lnTo>
                    <a:pt x="156" y="319"/>
                  </a:lnTo>
                  <a:lnTo>
                    <a:pt x="160" y="319"/>
                  </a:lnTo>
                  <a:lnTo>
                    <a:pt x="160" y="31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83"/>
            <p:cNvSpPr/>
            <p:nvPr/>
          </p:nvSpPr>
          <p:spPr bwMode="auto">
            <a:xfrm>
              <a:off x="60" y="1602"/>
              <a:ext cx="57" cy="118"/>
            </a:xfrm>
            <a:custGeom>
              <a:avLst/>
              <a:gdLst>
                <a:gd name="T0" fmla="*/ 16 w 114"/>
                <a:gd name="T1" fmla="*/ 6 h 236"/>
                <a:gd name="T2" fmla="*/ 0 w 114"/>
                <a:gd name="T3" fmla="*/ 236 h 236"/>
                <a:gd name="T4" fmla="*/ 114 w 114"/>
                <a:gd name="T5" fmla="*/ 232 h 236"/>
                <a:gd name="T6" fmla="*/ 92 w 114"/>
                <a:gd name="T7" fmla="*/ 0 h 236"/>
                <a:gd name="T8" fmla="*/ 16 w 114"/>
                <a:gd name="T9" fmla="*/ 6 h 236"/>
                <a:gd name="T10" fmla="*/ 16 w 114"/>
                <a:gd name="T11" fmla="*/ 6 h 236"/>
              </a:gdLst>
              <a:ahLst/>
              <a:cxnLst>
                <a:cxn ang="0">
                  <a:pos x="T0" y="T1"/>
                </a:cxn>
                <a:cxn ang="0">
                  <a:pos x="T2" y="T3"/>
                </a:cxn>
                <a:cxn ang="0">
                  <a:pos x="T4" y="T5"/>
                </a:cxn>
                <a:cxn ang="0">
                  <a:pos x="T6" y="T7"/>
                </a:cxn>
                <a:cxn ang="0">
                  <a:pos x="T8" y="T9"/>
                </a:cxn>
                <a:cxn ang="0">
                  <a:pos x="T10" y="T11"/>
                </a:cxn>
              </a:cxnLst>
              <a:rect l="0" t="0" r="r" b="b"/>
              <a:pathLst>
                <a:path w="114" h="236">
                  <a:moveTo>
                    <a:pt x="16" y="6"/>
                  </a:moveTo>
                  <a:lnTo>
                    <a:pt x="0" y="236"/>
                  </a:lnTo>
                  <a:lnTo>
                    <a:pt x="114" y="232"/>
                  </a:lnTo>
                  <a:lnTo>
                    <a:pt x="92" y="0"/>
                  </a:lnTo>
                  <a:lnTo>
                    <a:pt x="16" y="6"/>
                  </a:lnTo>
                  <a:lnTo>
                    <a:pt x="16" y="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84"/>
            <p:cNvSpPr/>
            <p:nvPr/>
          </p:nvSpPr>
          <p:spPr bwMode="auto">
            <a:xfrm>
              <a:off x="46" y="1471"/>
              <a:ext cx="114" cy="80"/>
            </a:xfrm>
            <a:custGeom>
              <a:avLst/>
              <a:gdLst>
                <a:gd name="T0" fmla="*/ 0 w 226"/>
                <a:gd name="T1" fmla="*/ 160 h 160"/>
                <a:gd name="T2" fmla="*/ 83 w 226"/>
                <a:gd name="T3" fmla="*/ 0 h 160"/>
                <a:gd name="T4" fmla="*/ 163 w 226"/>
                <a:gd name="T5" fmla="*/ 0 h 160"/>
                <a:gd name="T6" fmla="*/ 226 w 226"/>
                <a:gd name="T7" fmla="*/ 158 h 160"/>
                <a:gd name="T8" fmla="*/ 0 w 226"/>
                <a:gd name="T9" fmla="*/ 160 h 160"/>
                <a:gd name="T10" fmla="*/ 0 w 226"/>
                <a:gd name="T11" fmla="*/ 160 h 160"/>
              </a:gdLst>
              <a:ahLst/>
              <a:cxnLst>
                <a:cxn ang="0">
                  <a:pos x="T0" y="T1"/>
                </a:cxn>
                <a:cxn ang="0">
                  <a:pos x="T2" y="T3"/>
                </a:cxn>
                <a:cxn ang="0">
                  <a:pos x="T4" y="T5"/>
                </a:cxn>
                <a:cxn ang="0">
                  <a:pos x="T6" y="T7"/>
                </a:cxn>
                <a:cxn ang="0">
                  <a:pos x="T8" y="T9"/>
                </a:cxn>
                <a:cxn ang="0">
                  <a:pos x="T10" y="T11"/>
                </a:cxn>
              </a:cxnLst>
              <a:rect l="0" t="0" r="r" b="b"/>
              <a:pathLst>
                <a:path w="226" h="160">
                  <a:moveTo>
                    <a:pt x="0" y="160"/>
                  </a:moveTo>
                  <a:lnTo>
                    <a:pt x="83" y="0"/>
                  </a:lnTo>
                  <a:lnTo>
                    <a:pt x="163" y="0"/>
                  </a:lnTo>
                  <a:lnTo>
                    <a:pt x="226" y="158"/>
                  </a:lnTo>
                  <a:lnTo>
                    <a:pt x="0" y="160"/>
                  </a:lnTo>
                  <a:lnTo>
                    <a:pt x="0" y="16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85"/>
            <p:cNvSpPr/>
            <p:nvPr/>
          </p:nvSpPr>
          <p:spPr bwMode="auto">
            <a:xfrm>
              <a:off x="-158" y="1758"/>
              <a:ext cx="29" cy="29"/>
            </a:xfrm>
            <a:custGeom>
              <a:avLst/>
              <a:gdLst>
                <a:gd name="T0" fmla="*/ 0 w 59"/>
                <a:gd name="T1" fmla="*/ 59 h 59"/>
                <a:gd name="T2" fmla="*/ 59 w 59"/>
                <a:gd name="T3" fmla="*/ 59 h 59"/>
                <a:gd name="T4" fmla="*/ 59 w 59"/>
                <a:gd name="T5" fmla="*/ 0 h 59"/>
                <a:gd name="T6" fmla="*/ 0 w 59"/>
                <a:gd name="T7" fmla="*/ 0 h 59"/>
                <a:gd name="T8" fmla="*/ 0 w 59"/>
                <a:gd name="T9" fmla="*/ 59 h 59"/>
                <a:gd name="T10" fmla="*/ 0 w 59"/>
                <a:gd name="T11" fmla="*/ 59 h 59"/>
              </a:gdLst>
              <a:ahLst/>
              <a:cxnLst>
                <a:cxn ang="0">
                  <a:pos x="T0" y="T1"/>
                </a:cxn>
                <a:cxn ang="0">
                  <a:pos x="T2" y="T3"/>
                </a:cxn>
                <a:cxn ang="0">
                  <a:pos x="T4" y="T5"/>
                </a:cxn>
                <a:cxn ang="0">
                  <a:pos x="T6" y="T7"/>
                </a:cxn>
                <a:cxn ang="0">
                  <a:pos x="T8" y="T9"/>
                </a:cxn>
                <a:cxn ang="0">
                  <a:pos x="T10" y="T11"/>
                </a:cxn>
              </a:cxnLst>
              <a:rect l="0" t="0" r="r" b="b"/>
              <a:pathLst>
                <a:path w="59" h="59">
                  <a:moveTo>
                    <a:pt x="0" y="59"/>
                  </a:moveTo>
                  <a:lnTo>
                    <a:pt x="59" y="59"/>
                  </a:lnTo>
                  <a:lnTo>
                    <a:pt x="59"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86"/>
            <p:cNvSpPr/>
            <p:nvPr/>
          </p:nvSpPr>
          <p:spPr bwMode="auto">
            <a:xfrm>
              <a:off x="-129" y="1787"/>
              <a:ext cx="28" cy="30"/>
            </a:xfrm>
            <a:custGeom>
              <a:avLst/>
              <a:gdLst>
                <a:gd name="T0" fmla="*/ 0 w 57"/>
                <a:gd name="T1" fmla="*/ 58 h 58"/>
                <a:gd name="T2" fmla="*/ 57 w 57"/>
                <a:gd name="T3" fmla="*/ 58 h 58"/>
                <a:gd name="T4" fmla="*/ 57 w 57"/>
                <a:gd name="T5" fmla="*/ 0 h 58"/>
                <a:gd name="T6" fmla="*/ 0 w 57"/>
                <a:gd name="T7" fmla="*/ 0 h 58"/>
                <a:gd name="T8" fmla="*/ 0 w 57"/>
                <a:gd name="T9" fmla="*/ 58 h 58"/>
                <a:gd name="T10" fmla="*/ 0 w 57"/>
                <a:gd name="T11" fmla="*/ 58 h 58"/>
              </a:gdLst>
              <a:ahLst/>
              <a:cxnLst>
                <a:cxn ang="0">
                  <a:pos x="T0" y="T1"/>
                </a:cxn>
                <a:cxn ang="0">
                  <a:pos x="T2" y="T3"/>
                </a:cxn>
                <a:cxn ang="0">
                  <a:pos x="T4" y="T5"/>
                </a:cxn>
                <a:cxn ang="0">
                  <a:pos x="T6" y="T7"/>
                </a:cxn>
                <a:cxn ang="0">
                  <a:pos x="T8" y="T9"/>
                </a:cxn>
                <a:cxn ang="0">
                  <a:pos x="T10" y="T11"/>
                </a:cxn>
              </a:cxnLst>
              <a:rect l="0" t="0" r="r" b="b"/>
              <a:pathLst>
                <a:path w="57" h="58">
                  <a:moveTo>
                    <a:pt x="0" y="58"/>
                  </a:moveTo>
                  <a:lnTo>
                    <a:pt x="57" y="58"/>
                  </a:lnTo>
                  <a:lnTo>
                    <a:pt x="57"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87"/>
            <p:cNvSpPr/>
            <p:nvPr/>
          </p:nvSpPr>
          <p:spPr bwMode="auto">
            <a:xfrm>
              <a:off x="-101"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88"/>
            <p:cNvSpPr/>
            <p:nvPr/>
          </p:nvSpPr>
          <p:spPr bwMode="auto">
            <a:xfrm>
              <a:off x="-73" y="1787"/>
              <a:ext cx="29" cy="30"/>
            </a:xfrm>
            <a:custGeom>
              <a:avLst/>
              <a:gdLst>
                <a:gd name="T0" fmla="*/ 0 w 59"/>
                <a:gd name="T1" fmla="*/ 58 h 58"/>
                <a:gd name="T2" fmla="*/ 59 w 59"/>
                <a:gd name="T3" fmla="*/ 58 h 58"/>
                <a:gd name="T4" fmla="*/ 59 w 59"/>
                <a:gd name="T5" fmla="*/ 0 h 58"/>
                <a:gd name="T6" fmla="*/ 0 w 59"/>
                <a:gd name="T7" fmla="*/ 0 h 58"/>
                <a:gd name="T8" fmla="*/ 0 w 59"/>
                <a:gd name="T9" fmla="*/ 58 h 58"/>
                <a:gd name="T10" fmla="*/ 0 w 59"/>
                <a:gd name="T11" fmla="*/ 58 h 58"/>
              </a:gdLst>
              <a:ahLst/>
              <a:cxnLst>
                <a:cxn ang="0">
                  <a:pos x="T0" y="T1"/>
                </a:cxn>
                <a:cxn ang="0">
                  <a:pos x="T2" y="T3"/>
                </a:cxn>
                <a:cxn ang="0">
                  <a:pos x="T4" y="T5"/>
                </a:cxn>
                <a:cxn ang="0">
                  <a:pos x="T6" y="T7"/>
                </a:cxn>
                <a:cxn ang="0">
                  <a:pos x="T8" y="T9"/>
                </a:cxn>
                <a:cxn ang="0">
                  <a:pos x="T10" y="T11"/>
                </a:cxn>
              </a:cxnLst>
              <a:rect l="0" t="0" r="r" b="b"/>
              <a:pathLst>
                <a:path w="59" h="58">
                  <a:moveTo>
                    <a:pt x="0" y="58"/>
                  </a:moveTo>
                  <a:lnTo>
                    <a:pt x="59" y="58"/>
                  </a:lnTo>
                  <a:lnTo>
                    <a:pt x="59"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89"/>
            <p:cNvSpPr/>
            <p:nvPr/>
          </p:nvSpPr>
          <p:spPr bwMode="auto">
            <a:xfrm>
              <a:off x="-45"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90"/>
            <p:cNvSpPr/>
            <p:nvPr/>
          </p:nvSpPr>
          <p:spPr bwMode="auto">
            <a:xfrm>
              <a:off x="-16" y="1787"/>
              <a:ext cx="28" cy="30"/>
            </a:xfrm>
            <a:custGeom>
              <a:avLst/>
              <a:gdLst>
                <a:gd name="T0" fmla="*/ 0 w 57"/>
                <a:gd name="T1" fmla="*/ 58 h 58"/>
                <a:gd name="T2" fmla="*/ 57 w 57"/>
                <a:gd name="T3" fmla="*/ 58 h 58"/>
                <a:gd name="T4" fmla="*/ 57 w 57"/>
                <a:gd name="T5" fmla="*/ 0 h 58"/>
                <a:gd name="T6" fmla="*/ 0 w 57"/>
                <a:gd name="T7" fmla="*/ 0 h 58"/>
                <a:gd name="T8" fmla="*/ 0 w 57"/>
                <a:gd name="T9" fmla="*/ 58 h 58"/>
                <a:gd name="T10" fmla="*/ 0 w 57"/>
                <a:gd name="T11" fmla="*/ 58 h 58"/>
              </a:gdLst>
              <a:ahLst/>
              <a:cxnLst>
                <a:cxn ang="0">
                  <a:pos x="T0" y="T1"/>
                </a:cxn>
                <a:cxn ang="0">
                  <a:pos x="T2" y="T3"/>
                </a:cxn>
                <a:cxn ang="0">
                  <a:pos x="T4" y="T5"/>
                </a:cxn>
                <a:cxn ang="0">
                  <a:pos x="T6" y="T7"/>
                </a:cxn>
                <a:cxn ang="0">
                  <a:pos x="T8" y="T9"/>
                </a:cxn>
                <a:cxn ang="0">
                  <a:pos x="T10" y="T11"/>
                </a:cxn>
              </a:cxnLst>
              <a:rect l="0" t="0" r="r" b="b"/>
              <a:pathLst>
                <a:path w="57" h="58">
                  <a:moveTo>
                    <a:pt x="0" y="58"/>
                  </a:moveTo>
                  <a:lnTo>
                    <a:pt x="57" y="58"/>
                  </a:lnTo>
                  <a:lnTo>
                    <a:pt x="57"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1"/>
            <p:cNvSpPr/>
            <p:nvPr/>
          </p:nvSpPr>
          <p:spPr bwMode="auto">
            <a:xfrm>
              <a:off x="12"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2"/>
            <p:cNvSpPr/>
            <p:nvPr/>
          </p:nvSpPr>
          <p:spPr bwMode="auto">
            <a:xfrm>
              <a:off x="40" y="1787"/>
              <a:ext cx="28" cy="30"/>
            </a:xfrm>
            <a:custGeom>
              <a:avLst/>
              <a:gdLst>
                <a:gd name="T0" fmla="*/ 0 w 58"/>
                <a:gd name="T1" fmla="*/ 58 h 58"/>
                <a:gd name="T2" fmla="*/ 58 w 58"/>
                <a:gd name="T3" fmla="*/ 58 h 58"/>
                <a:gd name="T4" fmla="*/ 58 w 58"/>
                <a:gd name="T5" fmla="*/ 0 h 58"/>
                <a:gd name="T6" fmla="*/ 0 w 58"/>
                <a:gd name="T7" fmla="*/ 0 h 58"/>
                <a:gd name="T8" fmla="*/ 0 w 58"/>
                <a:gd name="T9" fmla="*/ 58 h 58"/>
                <a:gd name="T10" fmla="*/ 0 w 58"/>
                <a:gd name="T11" fmla="*/ 58 h 58"/>
              </a:gdLst>
              <a:ahLst/>
              <a:cxnLst>
                <a:cxn ang="0">
                  <a:pos x="T0" y="T1"/>
                </a:cxn>
                <a:cxn ang="0">
                  <a:pos x="T2" y="T3"/>
                </a:cxn>
                <a:cxn ang="0">
                  <a:pos x="T4" y="T5"/>
                </a:cxn>
                <a:cxn ang="0">
                  <a:pos x="T6" y="T7"/>
                </a:cxn>
                <a:cxn ang="0">
                  <a:pos x="T8" y="T9"/>
                </a:cxn>
                <a:cxn ang="0">
                  <a:pos x="T10" y="T11"/>
                </a:cxn>
              </a:cxnLst>
              <a:rect l="0" t="0" r="r" b="b"/>
              <a:pathLst>
                <a:path w="58" h="58">
                  <a:moveTo>
                    <a:pt x="0" y="58"/>
                  </a:moveTo>
                  <a:lnTo>
                    <a:pt x="58" y="58"/>
                  </a:lnTo>
                  <a:lnTo>
                    <a:pt x="58"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3"/>
            <p:cNvSpPr/>
            <p:nvPr/>
          </p:nvSpPr>
          <p:spPr bwMode="auto">
            <a:xfrm>
              <a:off x="-174" y="1656"/>
              <a:ext cx="124" cy="55"/>
            </a:xfrm>
            <a:custGeom>
              <a:avLst/>
              <a:gdLst>
                <a:gd name="T0" fmla="*/ 118 w 249"/>
                <a:gd name="T1" fmla="*/ 0 h 111"/>
                <a:gd name="T2" fmla="*/ 249 w 249"/>
                <a:gd name="T3" fmla="*/ 111 h 111"/>
                <a:gd name="T4" fmla="*/ 0 w 249"/>
                <a:gd name="T5" fmla="*/ 107 h 111"/>
                <a:gd name="T6" fmla="*/ 118 w 249"/>
                <a:gd name="T7" fmla="*/ 0 h 111"/>
                <a:gd name="T8" fmla="*/ 118 w 249"/>
                <a:gd name="T9" fmla="*/ 0 h 111"/>
              </a:gdLst>
              <a:ahLst/>
              <a:cxnLst>
                <a:cxn ang="0">
                  <a:pos x="T0" y="T1"/>
                </a:cxn>
                <a:cxn ang="0">
                  <a:pos x="T2" y="T3"/>
                </a:cxn>
                <a:cxn ang="0">
                  <a:pos x="T4" y="T5"/>
                </a:cxn>
                <a:cxn ang="0">
                  <a:pos x="T6" y="T7"/>
                </a:cxn>
                <a:cxn ang="0">
                  <a:pos x="T8" y="T9"/>
                </a:cxn>
              </a:cxnLst>
              <a:rect l="0" t="0" r="r" b="b"/>
              <a:pathLst>
                <a:path w="249" h="111">
                  <a:moveTo>
                    <a:pt x="118" y="0"/>
                  </a:moveTo>
                  <a:lnTo>
                    <a:pt x="249" y="111"/>
                  </a:lnTo>
                  <a:lnTo>
                    <a:pt x="0" y="107"/>
                  </a:lnTo>
                  <a:lnTo>
                    <a:pt x="118" y="0"/>
                  </a:lnTo>
                  <a:lnTo>
                    <a:pt x="118"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10" name="图片 9" descr="logo012jpg"/>
          <p:cNvPicPr>
            <a:picLocks noChangeAspect="1"/>
          </p:cNvPicPr>
          <p:nvPr/>
        </p:nvPicPr>
        <p:blipFill>
          <a:blip r:embed="rId6"/>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矩形 2"/>
          <p:cNvSpPr>
            <a:spLocks noGrp="1" noChangeArrowheads="1"/>
          </p:cNvSpPr>
          <p:nvPr>
            <p:ph type="title"/>
          </p:nvPr>
        </p:nvSpPr>
        <p:spPr>
          <a:xfrm>
            <a:off x="831528" y="193204"/>
            <a:ext cx="8229600" cy="370966"/>
          </a:xfrm>
          <a:noFill/>
          <a:ln>
            <a:noFill/>
          </a:ln>
        </p:spPr>
        <p:txBody>
          <a:bodyPr anchor="ctr"/>
          <a:lstStyle/>
          <a:p>
            <a:pPr eaLnBrk="0" fontAlgn="base" hangingPunct="0">
              <a:spcAft>
                <a:spcPct val="0"/>
              </a:spcAft>
            </a:pPr>
            <a:r>
              <a:rPr lang="zh-CN" altLang="en-US" sz="2800" dirty="0">
                <a:ea typeface="+mj-ea"/>
              </a:rPr>
              <a:t>车载监控系统特色功能</a:t>
            </a:r>
            <a:endParaRPr lang="en-US" altLang="zh-CN" sz="2800" dirty="0">
              <a:ea typeface="+mj-ea"/>
            </a:endParaRPr>
          </a:p>
        </p:txBody>
      </p:sp>
      <p:sp>
        <p:nvSpPr>
          <p:cNvPr id="89093" name="椭圆 3"/>
          <p:cNvSpPr>
            <a:spLocks noChangeArrowheads="1"/>
          </p:cNvSpPr>
          <p:nvPr/>
        </p:nvSpPr>
        <p:spPr bwMode="gray">
          <a:xfrm>
            <a:off x="3059212" y="1538237"/>
            <a:ext cx="3956050" cy="3234531"/>
          </a:xfrm>
          <a:prstGeom prst="ellipse">
            <a:avLst/>
          </a:prstGeom>
          <a:noFill/>
          <a:ln w="12700">
            <a:solidFill>
              <a:schemeClr val="bg2"/>
            </a:solidFill>
            <a:prstDash val="sysDot"/>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89094" name="椭圆 4"/>
          <p:cNvSpPr>
            <a:spLocks noChangeArrowheads="1"/>
          </p:cNvSpPr>
          <p:nvPr/>
        </p:nvSpPr>
        <p:spPr bwMode="gray">
          <a:xfrm>
            <a:off x="3276702" y="1710216"/>
            <a:ext cx="3490913" cy="2909093"/>
          </a:xfrm>
          <a:prstGeom prst="ellipse">
            <a:avLst/>
          </a:prstGeom>
          <a:noFill/>
          <a:ln w="12700">
            <a:solidFill>
              <a:schemeClr val="bg2"/>
            </a:solidFill>
            <a:prstDash val="sysDot"/>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89095" name="椭圆 5"/>
          <p:cNvSpPr>
            <a:spLocks noChangeArrowheads="1"/>
          </p:cNvSpPr>
          <p:nvPr/>
        </p:nvSpPr>
        <p:spPr bwMode="gray">
          <a:xfrm>
            <a:off x="3492599" y="1982737"/>
            <a:ext cx="2973388" cy="2477822"/>
          </a:xfrm>
          <a:prstGeom prst="ellipse">
            <a:avLst/>
          </a:prstGeom>
          <a:noFill/>
          <a:ln w="12700">
            <a:solidFill>
              <a:schemeClr val="bg2"/>
            </a:solidFill>
            <a:prstDash val="sysDot"/>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89096" name="自选图形 6"/>
          <p:cNvSpPr>
            <a:spLocks noChangeArrowheads="1"/>
          </p:cNvSpPr>
          <p:nvPr/>
        </p:nvSpPr>
        <p:spPr bwMode="gray">
          <a:xfrm rot="9044363">
            <a:off x="3003308" y="3166373"/>
            <a:ext cx="1648106" cy="1546489"/>
          </a:xfrm>
          <a:prstGeom prst="chevron">
            <a:avLst>
              <a:gd name="adj" fmla="val 28655"/>
            </a:avLst>
          </a:prstGeom>
        </p:spPr>
        <p:style>
          <a:lnRef idx="1">
            <a:schemeClr val="accent3"/>
          </a:lnRef>
          <a:fillRef idx="3">
            <a:schemeClr val="accent3"/>
          </a:fillRef>
          <a:effectRef idx="2">
            <a:schemeClr val="accent3"/>
          </a:effectRef>
          <a:fontRef idx="minor">
            <a:schemeClr val="lt1"/>
          </a:fontRef>
        </p:style>
        <p:txBody>
          <a:bodyPr wrap="none" anchor="ctr">
            <a:flatTx/>
          </a:bodyPr>
          <a:lstStyle/>
          <a:p>
            <a:endParaRPr lang="zh-CN" altLang="en-US"/>
          </a:p>
        </p:txBody>
      </p:sp>
      <p:sp>
        <p:nvSpPr>
          <p:cNvPr id="89097" name="自选图形 7"/>
          <p:cNvSpPr>
            <a:spLocks noChangeArrowheads="1"/>
          </p:cNvSpPr>
          <p:nvPr/>
        </p:nvSpPr>
        <p:spPr bwMode="gray">
          <a:xfrm rot="-5400000">
            <a:off x="4080571" y="1216375"/>
            <a:ext cx="1732416" cy="1414266"/>
          </a:xfrm>
          <a:prstGeom prst="chevron">
            <a:avLst>
              <a:gd name="adj" fmla="val 28655"/>
            </a:avLst>
          </a:prstGeom>
        </p:spPr>
        <p:style>
          <a:lnRef idx="1">
            <a:schemeClr val="accent5"/>
          </a:lnRef>
          <a:fillRef idx="3">
            <a:schemeClr val="accent5"/>
          </a:fillRef>
          <a:effectRef idx="2">
            <a:schemeClr val="accent5"/>
          </a:effectRef>
          <a:fontRef idx="minor">
            <a:schemeClr val="lt1"/>
          </a:fontRef>
        </p:style>
        <p:txBody>
          <a:bodyPr wrap="none" anchor="ctr">
            <a:flatTx/>
          </a:bodyPr>
          <a:lstStyle/>
          <a:p>
            <a:endParaRPr lang="zh-CN" altLang="en-US" dirty="0"/>
          </a:p>
        </p:txBody>
      </p:sp>
      <p:sp>
        <p:nvSpPr>
          <p:cNvPr id="89098" name="自选图形 8"/>
          <p:cNvSpPr>
            <a:spLocks noChangeArrowheads="1"/>
          </p:cNvSpPr>
          <p:nvPr/>
        </p:nvSpPr>
        <p:spPr bwMode="gray">
          <a:xfrm rot="1714959">
            <a:off x="5268907" y="3242951"/>
            <a:ext cx="1718344" cy="1486312"/>
          </a:xfrm>
          <a:prstGeom prst="chevron">
            <a:avLst>
              <a:gd name="adj" fmla="val 28655"/>
            </a:avLst>
          </a:prstGeom>
        </p:spPr>
        <p:style>
          <a:lnRef idx="1">
            <a:schemeClr val="accent2"/>
          </a:lnRef>
          <a:fillRef idx="3">
            <a:schemeClr val="accent2"/>
          </a:fillRef>
          <a:effectRef idx="2">
            <a:schemeClr val="accent2"/>
          </a:effectRef>
          <a:fontRef idx="minor">
            <a:schemeClr val="lt1"/>
          </a:fontRef>
        </p:style>
        <p:txBody>
          <a:bodyPr wrap="none" anchor="ctr">
            <a:flatTx/>
          </a:bodyPr>
          <a:lstStyle/>
          <a:p>
            <a:endParaRPr lang="zh-CN" altLang="en-US"/>
          </a:p>
        </p:txBody>
      </p:sp>
      <p:sp>
        <p:nvSpPr>
          <p:cNvPr id="89099" name="文本框 9"/>
          <p:cNvSpPr txBox="1">
            <a:spLocks noChangeArrowheads="1"/>
          </p:cNvSpPr>
          <p:nvPr/>
        </p:nvSpPr>
        <p:spPr bwMode="gray">
          <a:xfrm>
            <a:off x="4143896" y="2962608"/>
            <a:ext cx="165893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400" b="1" dirty="0">
                <a:solidFill>
                  <a:srgbClr val="1C1C1C"/>
                </a:solidFill>
                <a:latin typeface="微软雅黑" panose="020B0503020204020204" pitchFamily="34" charset="-122"/>
                <a:ea typeface="微软雅黑" panose="020B0503020204020204" pitchFamily="34" charset="-122"/>
                <a:cs typeface="Arial" panose="020B0604020202020204" pitchFamily="34" charset="0"/>
              </a:rPr>
              <a:t>车载监控系统特点</a:t>
            </a:r>
            <a:endParaRPr lang="en-US" altLang="zh-CN" sz="2400" b="1" dirty="0">
              <a:solidFill>
                <a:srgbClr val="1C1C1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100" name="矩形 10"/>
          <p:cNvSpPr>
            <a:spLocks noChangeArrowheads="1"/>
          </p:cNvSpPr>
          <p:nvPr/>
        </p:nvSpPr>
        <p:spPr bwMode="gray">
          <a:xfrm>
            <a:off x="4428976" y="1687047"/>
            <a:ext cx="1177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0" hangingPunct="0"/>
            <a:r>
              <a:rPr lang="en-US" altLang="zh-CN" b="1" dirty="0">
                <a:solidFill>
                  <a:srgbClr val="FFFBFC"/>
                </a:solidFill>
                <a:latin typeface="微软雅黑" panose="020B0503020204020204" pitchFamily="34" charset="-122"/>
                <a:ea typeface="微软雅黑" panose="020B0503020204020204" pitchFamily="34" charset="-122"/>
                <a:cs typeface="Arial" panose="020B0604020202020204" pitchFamily="34" charset="0"/>
              </a:rPr>
              <a:t>GPS</a:t>
            </a:r>
            <a:r>
              <a:rPr lang="zh-CN" altLang="en-US" b="1" dirty="0">
                <a:solidFill>
                  <a:srgbClr val="FFFBFC"/>
                </a:solidFill>
                <a:latin typeface="微软雅黑" panose="020B0503020204020204" pitchFamily="34" charset="-122"/>
                <a:ea typeface="微软雅黑" panose="020B0503020204020204" pitchFamily="34" charset="-122"/>
                <a:cs typeface="Arial" panose="020B0604020202020204" pitchFamily="34" charset="0"/>
              </a:rPr>
              <a:t>定位</a:t>
            </a:r>
            <a:endParaRPr lang="en-US" altLang="zh-CN" b="1" dirty="0">
              <a:solidFill>
                <a:srgbClr val="FFFB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103" name="文本框 13"/>
          <p:cNvSpPr txBox="1">
            <a:spLocks noChangeArrowheads="1"/>
          </p:cNvSpPr>
          <p:nvPr/>
        </p:nvSpPr>
        <p:spPr bwMode="black">
          <a:xfrm>
            <a:off x="5822528" y="1426372"/>
            <a:ext cx="292988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20650" indent="-1206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pPr>
            <a:r>
              <a:rPr lang="zh-CN" altLang="en-US"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GPS</a:t>
            </a:r>
            <a:r>
              <a:rPr lang="zh-CN" altLang="en-US"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定位</a:t>
            </a:r>
            <a:endParaRPr lang="en-US" altLang="zh-CN"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zh-CN" altLang="en-US"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  车辆实时跟踪</a:t>
            </a:r>
            <a:endParaRPr lang="en-US" altLang="zh-CN"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zh-CN" altLang="en-US"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  车辆历史行驶轨迹查询</a:t>
            </a:r>
            <a:endParaRPr lang="en-US" altLang="zh-CN"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104" name="文本框 14"/>
          <p:cNvSpPr txBox="1">
            <a:spLocks noChangeArrowheads="1"/>
          </p:cNvSpPr>
          <p:nvPr/>
        </p:nvSpPr>
        <p:spPr bwMode="black">
          <a:xfrm>
            <a:off x="1236464" y="3408077"/>
            <a:ext cx="2209800"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pPr>
            <a:r>
              <a:rPr lang="zh-CN" altLang="en-US" sz="1400" b="1" dirty="0">
                <a:solidFill>
                  <a:schemeClr val="accent3"/>
                </a:solidFill>
                <a:cs typeface="Arial" panose="020B0604020202020204" pitchFamily="34" charset="0"/>
              </a:rPr>
              <a:t> </a:t>
            </a:r>
            <a:r>
              <a:rPr lang="zh-CN" altLang="en-US"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rPr>
              <a:t>视频无线传输</a:t>
            </a:r>
            <a:endPar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lnSpc>
                <a:spcPct val="60000"/>
              </a:lnSpc>
              <a:spcBef>
                <a:spcPct val="50000"/>
              </a:spcBef>
              <a:buClr>
                <a:srgbClr val="1F3F5F"/>
              </a:buClr>
            </a:pPr>
            <a:r>
              <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rPr>
              <a:t>   GPRS</a:t>
            </a:r>
            <a:endPar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rPr>
              <a:t>   WCDMA</a:t>
            </a:r>
            <a:endPar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rPr>
              <a:t>   EVDO</a:t>
            </a:r>
            <a:endPar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105" name="文本框 15"/>
          <p:cNvSpPr txBox="1">
            <a:spLocks noChangeArrowheads="1"/>
          </p:cNvSpPr>
          <p:nvPr/>
        </p:nvSpPr>
        <p:spPr bwMode="black">
          <a:xfrm>
            <a:off x="6974656" y="3457567"/>
            <a:ext cx="2209800"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pPr>
            <a:r>
              <a:rPr lang="zh-CN" altLang="en-US" sz="1400" b="1" dirty="0">
                <a:solidFill>
                  <a:schemeClr val="accent2"/>
                </a:solidFill>
                <a:cs typeface="Arial" panose="020B0604020202020204" pitchFamily="34" charset="0"/>
              </a:rPr>
              <a:t> </a:t>
            </a:r>
            <a:r>
              <a:rPr lang="zh-CN" altLang="en-US"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rPr>
              <a:t>车辆信息管理</a:t>
            </a:r>
            <a:endParaRPr lang="en-US" altLang="zh-CN"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lnSpc>
                <a:spcPct val="60000"/>
              </a:lnSpc>
              <a:spcBef>
                <a:spcPct val="50000"/>
              </a:spcBef>
              <a:buClr>
                <a:srgbClr val="1F3F5F"/>
              </a:buClr>
            </a:pPr>
            <a:r>
              <a:rPr lang="en-US" altLang="zh-CN"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rPr>
              <a:t>  </a:t>
            </a:r>
            <a:r>
              <a:rPr lang="zh-CN" altLang="en-US" sz="2000" b="1" dirty="0" smtClean="0">
                <a:solidFill>
                  <a:schemeClr val="accent2"/>
                </a:solidFill>
                <a:latin typeface="微软雅黑" panose="020B0503020204020204" pitchFamily="34" charset="-122"/>
                <a:ea typeface="微软雅黑" panose="020B0503020204020204" pitchFamily="34" charset="-122"/>
                <a:cs typeface="Arial" panose="020B0604020202020204" pitchFamily="34" charset="0"/>
              </a:rPr>
              <a:t>报表信息管理</a:t>
            </a:r>
            <a:endParaRPr lang="en-US" altLang="zh-CN"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zh-CN" altLang="en-US"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rPr>
              <a:t>  汽车开关量信息</a:t>
            </a:r>
            <a:endParaRPr lang="en-US" altLang="zh-CN"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8" name="矩形 10"/>
          <p:cNvSpPr>
            <a:spLocks noChangeArrowheads="1"/>
          </p:cNvSpPr>
          <p:nvPr/>
        </p:nvSpPr>
        <p:spPr bwMode="gray">
          <a:xfrm>
            <a:off x="3256134" y="3617586"/>
            <a:ext cx="1008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视频无线传输</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9" name="矩形 10"/>
          <p:cNvSpPr>
            <a:spLocks noChangeArrowheads="1"/>
          </p:cNvSpPr>
          <p:nvPr/>
        </p:nvSpPr>
        <p:spPr bwMode="gray">
          <a:xfrm>
            <a:off x="5606504" y="3617586"/>
            <a:ext cx="1008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车辆信息管理</a:t>
            </a:r>
            <a:endParaRPr lang="zh-CN" altLang="en-US" b="1" dirty="0">
              <a:solidFill>
                <a:schemeClr val="bg1"/>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87516" y="817274"/>
            <a:ext cx="8784975" cy="3899958"/>
          </a:xfrm>
          <a:prstGeom prst="rect">
            <a:avLst/>
          </a:prstGeom>
          <a:gradFill>
            <a:gsLst>
              <a:gs pos="0">
                <a:schemeClr val="bg1">
                  <a:lumMod val="95000"/>
                </a:schemeClr>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5234" name="标题 1"/>
          <p:cNvSpPr>
            <a:spLocks noGrp="1"/>
          </p:cNvSpPr>
          <p:nvPr>
            <p:ph type="title" idx="4294967295"/>
          </p:nvPr>
        </p:nvSpPr>
        <p:spPr>
          <a:xfrm>
            <a:off x="810840" y="190500"/>
            <a:ext cx="8229600" cy="381000"/>
          </a:xfrm>
          <a:prstGeom prst="rect">
            <a:avLst/>
          </a:prstGeom>
        </p:spPr>
        <p:txBody>
          <a:bodyPr/>
          <a:lstStyle/>
          <a:p>
            <a:r>
              <a:rPr lang="zh-CN" altLang="en-US" sz="2800" dirty="0"/>
              <a:t>车载相关规范</a:t>
            </a:r>
            <a:endParaRPr lang="zh-CN" altLang="en-US" sz="2800" dirty="0"/>
          </a:p>
        </p:txBody>
      </p:sp>
      <p:sp>
        <p:nvSpPr>
          <p:cNvPr id="95235" name="内容占位符 2"/>
          <p:cNvSpPr>
            <a:spLocks noGrp="1"/>
          </p:cNvSpPr>
          <p:nvPr>
            <p:ph idx="4294967295"/>
          </p:nvPr>
        </p:nvSpPr>
        <p:spPr>
          <a:xfrm>
            <a:off x="812800" y="825503"/>
            <a:ext cx="8482042" cy="4572017"/>
          </a:xfrm>
          <a:prstGeom prst="rect">
            <a:avLst/>
          </a:prstGeom>
        </p:spPr>
        <p:txBody>
          <a:bodyPr>
            <a:normAutofit fontScale="92500" lnSpcReduction="10000"/>
          </a:bodyPr>
          <a:lstStyle/>
          <a:p>
            <a:r>
              <a:rPr lang="zh-CN" altLang="en-US" sz="2100" dirty="0"/>
              <a:t>道路运输卫星定位系统车载终端</a:t>
            </a:r>
            <a:r>
              <a:rPr lang="en-US" altLang="zh-CN" sz="2100" dirty="0"/>
              <a:t>(</a:t>
            </a:r>
            <a:r>
              <a:rPr lang="zh-CN" altLang="en-US" sz="2100" dirty="0"/>
              <a:t>简称终端</a:t>
            </a:r>
            <a:r>
              <a:rPr lang="en-US" altLang="zh-CN" sz="2100" dirty="0"/>
              <a:t>)</a:t>
            </a:r>
            <a:endParaRPr lang="en-US" altLang="zh-CN" sz="2100" dirty="0"/>
          </a:p>
          <a:p>
            <a:pPr>
              <a:buNone/>
            </a:pPr>
            <a:r>
              <a:rPr lang="en-US" altLang="zh-CN" sz="1600" dirty="0"/>
              <a:t>	</a:t>
            </a:r>
            <a:r>
              <a:rPr lang="zh-CN" altLang="en-US" sz="1600" dirty="0"/>
              <a:t>适用于道路运输卫星定位系统中安装在车辆上的终端设备。</a:t>
            </a:r>
            <a:endParaRPr lang="zh-CN" altLang="en-US" sz="1600" dirty="0"/>
          </a:p>
          <a:p>
            <a:r>
              <a:rPr lang="zh-CN" altLang="en-US" sz="2100" b="1" dirty="0"/>
              <a:t>遵循标准</a:t>
            </a:r>
            <a:r>
              <a:rPr lang="zh-CN" altLang="en-US" sz="2100" dirty="0" smtClean="0"/>
              <a:t>：</a:t>
            </a:r>
            <a:endParaRPr lang="en-US" altLang="zh-CN" sz="2100" dirty="0"/>
          </a:p>
          <a:p>
            <a:r>
              <a:rPr lang="zh-CN" altLang="en-US" sz="1600" b="1" dirty="0" smtClean="0">
                <a:solidFill>
                  <a:srgbClr val="FF0000"/>
                </a:solidFill>
              </a:rPr>
              <a:t>交通运输部 发布</a:t>
            </a:r>
            <a:r>
              <a:rPr lang="en-US" altLang="zh-CN" sz="1600" b="1" dirty="0" smtClean="0">
                <a:solidFill>
                  <a:srgbClr val="FF0000"/>
                </a:solidFill>
              </a:rPr>
              <a:t>《</a:t>
            </a:r>
            <a:r>
              <a:rPr lang="zh-CN" altLang="en-US" sz="1600" b="1" dirty="0" smtClean="0">
                <a:solidFill>
                  <a:srgbClr val="FF0000"/>
                </a:solidFill>
              </a:rPr>
              <a:t>道路运输车辆卫星系统车载终端技术要求</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JT/T794-2011</a:t>
            </a:r>
            <a:r>
              <a:rPr lang="zh-CN" altLang="en-US" sz="1600" b="1" dirty="0" smtClean="0">
                <a:solidFill>
                  <a:srgbClr val="FF0000"/>
                </a:solidFill>
              </a:rPr>
              <a:t>）</a:t>
            </a:r>
            <a:endParaRPr lang="en-US" altLang="zh-CN" sz="1600" b="1" dirty="0" smtClean="0">
              <a:solidFill>
                <a:srgbClr val="FF0000"/>
              </a:solidFill>
            </a:endParaRPr>
          </a:p>
          <a:p>
            <a:r>
              <a:rPr lang="en-US" altLang="zh-CN" sz="1600" b="1" dirty="0" smtClean="0">
                <a:solidFill>
                  <a:srgbClr val="FF0000"/>
                </a:solidFill>
              </a:rPr>
              <a:t>《</a:t>
            </a:r>
            <a:r>
              <a:rPr lang="zh-CN" altLang="en-US" sz="1600" b="1" dirty="0" smtClean="0">
                <a:solidFill>
                  <a:srgbClr val="FF0000"/>
                </a:solidFill>
              </a:rPr>
              <a:t>道路运输车辆卫星定位系统平台技术要求</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JT/T796-2011</a:t>
            </a:r>
            <a:r>
              <a:rPr lang="zh-CN" altLang="en-US" sz="1600" b="1" dirty="0" smtClean="0">
                <a:solidFill>
                  <a:srgbClr val="FF0000"/>
                </a:solidFill>
              </a:rPr>
              <a:t>）</a:t>
            </a:r>
            <a:endParaRPr lang="en-US" altLang="zh-CN" sz="1600" b="1" dirty="0" smtClean="0">
              <a:solidFill>
                <a:srgbClr val="FF0000"/>
              </a:solidFill>
            </a:endParaRPr>
          </a:p>
          <a:p>
            <a:r>
              <a:rPr lang="en-US" altLang="zh-CN" sz="1600" b="1" dirty="0" smtClean="0">
                <a:solidFill>
                  <a:srgbClr val="FF0000"/>
                </a:solidFill>
              </a:rPr>
              <a:t>《</a:t>
            </a:r>
            <a:r>
              <a:rPr lang="zh-CN" altLang="en-US" sz="1600" b="1" dirty="0" smtClean="0">
                <a:solidFill>
                  <a:srgbClr val="FF0000"/>
                </a:solidFill>
              </a:rPr>
              <a:t>道路运输车辆卫星定位系统终端通讯协议及数据格式</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JT</a:t>
            </a:r>
            <a:r>
              <a:rPr lang="zh-CN" altLang="en-US" sz="1600" b="1" dirty="0" smtClean="0">
                <a:solidFill>
                  <a:srgbClr val="FF0000"/>
                </a:solidFill>
              </a:rPr>
              <a:t>／</a:t>
            </a:r>
            <a:r>
              <a:rPr lang="en-US" altLang="zh-CN" sz="1600" b="1" dirty="0" smtClean="0">
                <a:solidFill>
                  <a:srgbClr val="FF0000"/>
                </a:solidFill>
              </a:rPr>
              <a:t>T808-2011</a:t>
            </a:r>
            <a:r>
              <a:rPr lang="zh-CN" altLang="en-US" sz="1600" b="1" dirty="0" smtClean="0">
                <a:solidFill>
                  <a:srgbClr val="FF0000"/>
                </a:solidFill>
              </a:rPr>
              <a:t>）</a:t>
            </a:r>
            <a:endParaRPr lang="en-US" altLang="zh-CN" sz="1600" b="1" dirty="0" smtClean="0">
              <a:solidFill>
                <a:srgbClr val="FF0000"/>
              </a:solidFill>
            </a:endParaRPr>
          </a:p>
          <a:p>
            <a:r>
              <a:rPr lang="en-US" altLang="zh-CN" sz="1600" b="1" dirty="0" smtClean="0">
                <a:solidFill>
                  <a:srgbClr val="FF0000"/>
                </a:solidFill>
              </a:rPr>
              <a:t>《</a:t>
            </a:r>
            <a:r>
              <a:rPr lang="zh-CN" altLang="en-US" sz="1600" b="1" dirty="0" smtClean="0">
                <a:solidFill>
                  <a:srgbClr val="FF0000"/>
                </a:solidFill>
              </a:rPr>
              <a:t>汽车行驶记录仪</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GB/T19056 -2012</a:t>
            </a:r>
            <a:r>
              <a:rPr lang="zh-CN" altLang="en-US" sz="1600" b="1" dirty="0" smtClean="0">
                <a:solidFill>
                  <a:srgbClr val="FF0000"/>
                </a:solidFill>
              </a:rPr>
              <a:t>）</a:t>
            </a:r>
            <a:endParaRPr lang="en-US" altLang="zh-CN" sz="1600" b="1" dirty="0" smtClean="0">
              <a:solidFill>
                <a:srgbClr val="FF0000"/>
              </a:solidFill>
            </a:endParaRPr>
          </a:p>
          <a:p>
            <a:r>
              <a:rPr lang="en-US" altLang="zh-CN" sz="1600" b="1" dirty="0" smtClean="0">
                <a:solidFill>
                  <a:srgbClr val="FF0000"/>
                </a:solidFill>
              </a:rPr>
              <a:t>《</a:t>
            </a:r>
            <a:r>
              <a:rPr lang="zh-CN" altLang="en-US" sz="1600" b="1" dirty="0" smtClean="0">
                <a:solidFill>
                  <a:srgbClr val="FF0000"/>
                </a:solidFill>
              </a:rPr>
              <a:t>出租车服务管理信息系统</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JT/T905-2014</a:t>
            </a:r>
            <a:r>
              <a:rPr lang="zh-CN" altLang="en-US" sz="1600" b="1" dirty="0" smtClean="0">
                <a:solidFill>
                  <a:srgbClr val="FF0000"/>
                </a:solidFill>
              </a:rPr>
              <a:t>）（出租车专用）</a:t>
            </a:r>
            <a:endParaRPr lang="en-US" altLang="zh-CN" sz="1600" b="1" dirty="0" smtClean="0">
              <a:solidFill>
                <a:srgbClr val="FF0000"/>
              </a:solidFill>
            </a:endParaRPr>
          </a:p>
          <a:p>
            <a:r>
              <a:rPr lang="zh-CN" altLang="en-US" sz="2100" b="1" dirty="0" smtClean="0"/>
              <a:t>分类</a:t>
            </a:r>
            <a:r>
              <a:rPr lang="zh-CN" altLang="en-US" sz="2100" dirty="0"/>
              <a:t>：</a:t>
            </a:r>
            <a:r>
              <a:rPr lang="zh-CN" altLang="en-US" sz="1600" dirty="0"/>
              <a:t>终端分为危险品运输车辆终端、货运车辆终端、客运车辆终端、出租汽车终端四类</a:t>
            </a:r>
            <a:endParaRPr lang="zh-CN" altLang="en-US" sz="1600" dirty="0"/>
          </a:p>
          <a:p>
            <a:r>
              <a:rPr lang="zh-CN" altLang="en-US" sz="2100" b="1" dirty="0"/>
              <a:t>主要功能</a:t>
            </a:r>
            <a:r>
              <a:rPr lang="zh-CN" altLang="en-US" sz="2100" dirty="0"/>
              <a:t>：</a:t>
            </a:r>
            <a:endParaRPr lang="en-US" altLang="zh-CN" sz="2100" dirty="0"/>
          </a:p>
          <a:p>
            <a:pPr lvl="1">
              <a:buNone/>
            </a:pPr>
            <a:r>
              <a:rPr lang="zh-CN" altLang="en-US" sz="1400" dirty="0"/>
              <a:t>自检，定位，通信</a:t>
            </a:r>
            <a:endParaRPr lang="en-US" altLang="zh-CN" sz="1400" dirty="0"/>
          </a:p>
          <a:p>
            <a:pPr lvl="1">
              <a:buNone/>
            </a:pPr>
            <a:r>
              <a:rPr lang="zh-CN" altLang="en-US" sz="1400" dirty="0"/>
              <a:t>行驶记录，信息采集（驾驶员身份、电子运单、</a:t>
            </a:r>
            <a:r>
              <a:rPr lang="en-US" altLang="zh-CN" sz="1400" dirty="0"/>
              <a:t>CAN</a:t>
            </a:r>
            <a:r>
              <a:rPr lang="zh-CN" altLang="en-US" sz="1400" dirty="0"/>
              <a:t>总线数据、车辆载货状态、车辆运营数据、收费结算数据、图像信息、音频信息、视频信息）</a:t>
            </a:r>
            <a:endParaRPr lang="zh-CN" altLang="en-US" sz="1400" dirty="0"/>
          </a:p>
          <a:p>
            <a:pPr lvl="1">
              <a:buNone/>
            </a:pPr>
            <a:r>
              <a:rPr lang="zh-CN" altLang="en-US" sz="1400" dirty="0"/>
              <a:t>监听，通话，休眠，警示</a:t>
            </a:r>
            <a:endParaRPr lang="zh-CN" altLang="en-US" sz="1400" dirty="0"/>
          </a:p>
          <a:p>
            <a:pPr lvl="1">
              <a:buNone/>
            </a:pPr>
            <a:r>
              <a:rPr lang="zh-CN" altLang="en-US" sz="1400" dirty="0"/>
              <a:t>终端管理，人机交互</a:t>
            </a:r>
            <a:endParaRPr lang="zh-CN" altLang="en-US" sz="1400" dirty="0"/>
          </a:p>
          <a:p>
            <a:pPr lvl="1">
              <a:buNone/>
            </a:pPr>
            <a:r>
              <a:rPr lang="zh-CN" altLang="en-US" sz="1400" dirty="0"/>
              <a:t>信息服务，电召服务，多中心服务</a:t>
            </a:r>
            <a:endParaRPr lang="en-US" altLang="zh-CN" sz="1400" dirty="0"/>
          </a:p>
          <a:p>
            <a:pPr marL="342900" lvl="1" indent="-342900">
              <a:buFont typeface="Arial" panose="020B0604020202020204" pitchFamily="34" charset="0"/>
              <a:buChar char="•"/>
            </a:pPr>
            <a:r>
              <a:rPr lang="zh-CN" altLang="en-US" sz="2100" b="1" dirty="0"/>
              <a:t>对监控的要求：</a:t>
            </a:r>
            <a:r>
              <a:rPr lang="zh-CN" altLang="en-US" sz="1600" dirty="0"/>
              <a:t> 出租车辆至少安装</a:t>
            </a:r>
            <a:r>
              <a:rPr lang="en-US" altLang="zh-CN" sz="1600" dirty="0"/>
              <a:t>1</a:t>
            </a:r>
            <a:r>
              <a:rPr lang="zh-CN" altLang="en-US" sz="1600" dirty="0"/>
              <a:t>路图像采集设备。</a:t>
            </a:r>
            <a:endParaRPr lang="en-US" altLang="zh-CN" sz="2400" dirty="0"/>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矩形 92"/>
          <p:cNvSpPr/>
          <p:nvPr/>
        </p:nvSpPr>
        <p:spPr bwMode="auto">
          <a:xfrm>
            <a:off x="6651636" y="329848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92" name="矩形 91"/>
          <p:cNvSpPr/>
          <p:nvPr/>
        </p:nvSpPr>
        <p:spPr bwMode="auto">
          <a:xfrm>
            <a:off x="3651240" y="329848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91" name="矩形 90"/>
          <p:cNvSpPr/>
          <p:nvPr/>
        </p:nvSpPr>
        <p:spPr bwMode="auto">
          <a:xfrm>
            <a:off x="722282" y="329848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9" name="矩形 88"/>
          <p:cNvSpPr/>
          <p:nvPr/>
        </p:nvSpPr>
        <p:spPr bwMode="auto">
          <a:xfrm>
            <a:off x="6651636" y="2316215"/>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8" name="矩形 87"/>
          <p:cNvSpPr/>
          <p:nvPr/>
        </p:nvSpPr>
        <p:spPr bwMode="auto">
          <a:xfrm>
            <a:off x="3651240" y="2316215"/>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7" name="矩形 86"/>
          <p:cNvSpPr/>
          <p:nvPr/>
        </p:nvSpPr>
        <p:spPr bwMode="auto">
          <a:xfrm>
            <a:off x="722282" y="2316215"/>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5" name="矩形 84"/>
          <p:cNvSpPr/>
          <p:nvPr/>
        </p:nvSpPr>
        <p:spPr bwMode="auto">
          <a:xfrm>
            <a:off x="6651636" y="136920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2" name="矩形 81"/>
          <p:cNvSpPr/>
          <p:nvPr/>
        </p:nvSpPr>
        <p:spPr bwMode="auto">
          <a:xfrm>
            <a:off x="3651240" y="136920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pic>
        <p:nvPicPr>
          <p:cNvPr id="69636" name="Picture 4" descr="城市剪影大图 点击还原"/>
          <p:cNvPicPr>
            <a:picLocks noChangeAspect="1" noChangeArrowheads="1"/>
          </p:cNvPicPr>
          <p:nvPr/>
        </p:nvPicPr>
        <p:blipFill>
          <a:blip r:embed="rId1" cstate="print"/>
          <a:srcRect/>
          <a:stretch>
            <a:fillRect/>
          </a:stretch>
        </p:blipFill>
        <p:spPr bwMode="auto">
          <a:xfrm>
            <a:off x="793758" y="4643453"/>
            <a:ext cx="8501089" cy="773913"/>
          </a:xfrm>
          <a:prstGeom prst="rect">
            <a:avLst/>
          </a:prstGeom>
          <a:noFill/>
        </p:spPr>
      </p:pic>
      <p:sp>
        <p:nvSpPr>
          <p:cNvPr id="4" name="Rectangle 2"/>
          <p:cNvSpPr>
            <a:spLocks noChangeArrowheads="1"/>
          </p:cNvSpPr>
          <p:nvPr/>
        </p:nvSpPr>
        <p:spPr bwMode="auto">
          <a:xfrm>
            <a:off x="831529" y="121197"/>
            <a:ext cx="8181975" cy="468313"/>
          </a:xfrm>
          <a:prstGeom prst="rect">
            <a:avLst/>
          </a:prstGeom>
          <a:noFill/>
          <a:ln>
            <a:noFill/>
          </a:ln>
        </p:spPr>
        <p:txBody>
          <a:bodyPr anchor="ctr"/>
          <a:lstStyle/>
          <a:p>
            <a:pPr fontAlgn="base">
              <a:spcBef>
                <a:spcPct val="0"/>
              </a:spcBef>
              <a:spcAft>
                <a:spcPct val="0"/>
              </a:spcAft>
            </a:pPr>
            <a:r>
              <a:rPr lang="zh-CN" altLang="en-US" sz="2800" b="1" dirty="0">
                <a:latin typeface="微软雅黑" panose="020B0503020204020204" pitchFamily="34" charset="-122"/>
                <a:ea typeface="微软雅黑" panose="020B0503020204020204" pitchFamily="34" charset="-122"/>
                <a:cs typeface="+mj-cs"/>
              </a:rPr>
              <a:t>车载监控系统分类</a:t>
            </a:r>
            <a:endParaRPr lang="zh-CN" altLang="en-US" sz="2800" b="1" dirty="0">
              <a:latin typeface="微软雅黑" panose="020B0503020204020204" pitchFamily="34" charset="-122"/>
              <a:ea typeface="微软雅黑" panose="020B0503020204020204" pitchFamily="34" charset="-122"/>
              <a:cs typeface="+mj-cs"/>
            </a:endParaRPr>
          </a:p>
        </p:txBody>
      </p:sp>
      <p:sp>
        <p:nvSpPr>
          <p:cNvPr id="13" name="矩形 12"/>
          <p:cNvSpPr/>
          <p:nvPr/>
        </p:nvSpPr>
        <p:spPr bwMode="auto">
          <a:xfrm>
            <a:off x="722282" y="136920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15" name="矩形 14"/>
          <p:cNvSpPr/>
          <p:nvPr/>
        </p:nvSpPr>
        <p:spPr>
          <a:xfrm>
            <a:off x="1997328" y="1577360"/>
            <a:ext cx="1714520"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执法车监控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pic>
        <p:nvPicPr>
          <p:cNvPr id="69634" name="Picture 2" descr="http://t0.gstatic.com/images?q=tbn:ANd9GcTZPEjYOGKtqvzgiOTAoZdvmhK8eGUp2Oqn0JgBMPokNWOHH89K"/>
          <p:cNvPicPr>
            <a:picLocks noChangeAspect="1" noChangeArrowheads="1"/>
          </p:cNvPicPr>
          <p:nvPr/>
        </p:nvPicPr>
        <p:blipFill>
          <a:blip r:embed="rId2" cstate="screen"/>
          <a:srcRect/>
          <a:stretch>
            <a:fillRect/>
          </a:stretch>
        </p:blipFill>
        <p:spPr bwMode="auto">
          <a:xfrm>
            <a:off x="749312" y="1450324"/>
            <a:ext cx="1258854" cy="761073"/>
          </a:xfrm>
          <a:prstGeom prst="rect">
            <a:avLst/>
          </a:prstGeom>
          <a:noFill/>
        </p:spPr>
      </p:pic>
      <p:sp>
        <p:nvSpPr>
          <p:cNvPr id="11" name="矩形 10"/>
          <p:cNvSpPr/>
          <p:nvPr/>
        </p:nvSpPr>
        <p:spPr>
          <a:xfrm>
            <a:off x="2365356" y="1337334"/>
            <a:ext cx="1000132" cy="307777"/>
          </a:xfrm>
          <a:prstGeom prst="rect">
            <a:avLst/>
          </a:prstGeom>
        </p:spPr>
        <p:txBody>
          <a:bodyPr wrap="square">
            <a:spAutoFit/>
          </a:bodyPr>
          <a:lstStyle/>
          <a:p>
            <a:r>
              <a:rPr lang="zh-CN" altLang="en-US" sz="1400" b="1" dirty="0">
                <a:latin typeface="微软雅黑" panose="020B0503020204020204" pitchFamily="34" charset="-122"/>
                <a:ea typeface="微软雅黑" panose="020B0503020204020204" pitchFamily="34" charset="-122"/>
              </a:rPr>
              <a:t>公共安全</a:t>
            </a:r>
            <a:endParaRPr lang="zh-CN" altLang="en-US" sz="1400" b="1" dirty="0">
              <a:latin typeface="微软雅黑" panose="020B0503020204020204" pitchFamily="34" charset="-122"/>
              <a:ea typeface="微软雅黑" panose="020B0503020204020204" pitchFamily="34" charset="-122"/>
            </a:endParaRPr>
          </a:p>
        </p:txBody>
      </p:sp>
      <p:sp>
        <p:nvSpPr>
          <p:cNvPr id="19" name="矩形 18"/>
          <p:cNvSpPr/>
          <p:nvPr/>
        </p:nvSpPr>
        <p:spPr>
          <a:xfrm>
            <a:off x="2001301" y="2610420"/>
            <a:ext cx="1678801"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校车监控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21" name="矩形 20"/>
          <p:cNvSpPr/>
          <p:nvPr/>
        </p:nvSpPr>
        <p:spPr>
          <a:xfrm>
            <a:off x="2365361" y="2305743"/>
            <a:ext cx="892991" cy="307777"/>
          </a:xfrm>
          <a:prstGeom prst="rect">
            <a:avLst/>
          </a:prstGeom>
        </p:spPr>
        <p:txBody>
          <a:bodyPr wrap="square">
            <a:spAutoFit/>
          </a:bodyPr>
          <a:lstStyle/>
          <a:p>
            <a:r>
              <a:rPr lang="zh-CN" altLang="en-US" sz="1400" b="1" dirty="0">
                <a:latin typeface="+mn-ea"/>
              </a:rPr>
              <a:t>教   育</a:t>
            </a:r>
            <a:endParaRPr lang="zh-CN" altLang="en-US" sz="1400" b="1" dirty="0">
              <a:latin typeface="+mn-ea"/>
            </a:endParaRPr>
          </a:p>
        </p:txBody>
      </p:sp>
      <p:sp>
        <p:nvSpPr>
          <p:cNvPr id="24" name="矩形 23"/>
          <p:cNvSpPr/>
          <p:nvPr/>
        </p:nvSpPr>
        <p:spPr>
          <a:xfrm>
            <a:off x="5007992" y="2613280"/>
            <a:ext cx="1521676"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物流车监控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26" name="矩形 25"/>
          <p:cNvSpPr/>
          <p:nvPr/>
        </p:nvSpPr>
        <p:spPr>
          <a:xfrm>
            <a:off x="5378054" y="2305743"/>
            <a:ext cx="916397" cy="307777"/>
          </a:xfrm>
          <a:prstGeom prst="rect">
            <a:avLst/>
          </a:prstGeom>
        </p:spPr>
        <p:txBody>
          <a:bodyPr wrap="square">
            <a:spAutoFit/>
          </a:bodyPr>
          <a:lstStyle/>
          <a:p>
            <a:r>
              <a:rPr lang="zh-CN" altLang="en-US" sz="1400" b="1" dirty="0">
                <a:latin typeface="+mn-ea"/>
              </a:rPr>
              <a:t>商    业</a:t>
            </a:r>
            <a:endParaRPr lang="zh-CN" altLang="en-US" sz="1400" b="1" dirty="0">
              <a:latin typeface="+mn-ea"/>
            </a:endParaRPr>
          </a:p>
        </p:txBody>
      </p:sp>
      <p:sp>
        <p:nvSpPr>
          <p:cNvPr id="33" name="矩形 32"/>
          <p:cNvSpPr/>
          <p:nvPr/>
        </p:nvSpPr>
        <p:spPr>
          <a:xfrm>
            <a:off x="2008620" y="3573388"/>
            <a:ext cx="1684178" cy="507831"/>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900" dirty="0" smtClean="0">
                <a:solidFill>
                  <a:sysClr val="windowText" lastClr="000000"/>
                </a:solidFill>
                <a:latin typeface="微软雅黑" panose="020B0503020204020204" pitchFamily="34" charset="-122"/>
                <a:ea typeface="微软雅黑" panose="020B0503020204020204" pitchFamily="34" charset="-122"/>
              </a:rPr>
              <a:t>出租车</a:t>
            </a:r>
            <a:r>
              <a:rPr lang="zh-CN" altLang="en-US" sz="900" dirty="0">
                <a:solidFill>
                  <a:sysClr val="windowText" lastClr="000000"/>
                </a:solidFill>
                <a:latin typeface="微软雅黑" panose="020B0503020204020204" pitchFamily="34" charset="-122"/>
                <a:ea typeface="微软雅黑" panose="020B0503020204020204" pitchFamily="34" charset="-122"/>
              </a:rPr>
              <a:t>监控</a:t>
            </a:r>
            <a:endParaRPr lang="en-US" altLang="zh-CN" sz="900" dirty="0" smtClean="0">
              <a:solidFill>
                <a:sysClr val="windowText" lastClr="000000"/>
              </a:solidFill>
              <a:latin typeface="微软雅黑" panose="020B0503020204020204" pitchFamily="34" charset="-122"/>
              <a:ea typeface="微软雅黑" panose="020B0503020204020204" pitchFamily="34" charset="-122"/>
            </a:endParaRPr>
          </a:p>
          <a:p>
            <a:pPr marL="285750" indent="-285750">
              <a:buClr>
                <a:srgbClr val="C00000"/>
              </a:buClr>
              <a:buFont typeface="Wingdings" panose="05000000000000000000" pitchFamily="2" charset="2"/>
              <a:buChar char="u"/>
              <a:defRPr/>
            </a:pPr>
            <a:r>
              <a:rPr lang="zh-CN" altLang="en-US" sz="900" dirty="0" smtClean="0">
                <a:solidFill>
                  <a:sysClr val="windowText" lastClr="000000"/>
                </a:solidFill>
                <a:latin typeface="微软雅黑" panose="020B0503020204020204" pitchFamily="34" charset="-122"/>
                <a:ea typeface="微软雅黑" panose="020B0503020204020204" pitchFamily="34" charset="-122"/>
              </a:rPr>
              <a:t>公交</a:t>
            </a:r>
            <a:r>
              <a:rPr lang="zh-CN" altLang="en-US" sz="900" dirty="0">
                <a:solidFill>
                  <a:sysClr val="windowText" lastClr="000000"/>
                </a:solidFill>
                <a:latin typeface="微软雅黑" panose="020B0503020204020204" pitchFamily="34" charset="-122"/>
                <a:ea typeface="微软雅黑" panose="020B0503020204020204" pitchFamily="34" charset="-122"/>
              </a:rPr>
              <a:t>长</a:t>
            </a:r>
            <a:r>
              <a:rPr lang="zh-CN" altLang="en-US" sz="900" dirty="0" smtClean="0">
                <a:solidFill>
                  <a:sysClr val="windowText" lastClr="000000"/>
                </a:solidFill>
                <a:latin typeface="微软雅黑" panose="020B0503020204020204" pitchFamily="34" charset="-122"/>
                <a:ea typeface="微软雅黑" panose="020B0503020204020204" pitchFamily="34" charset="-122"/>
              </a:rPr>
              <a:t>运车载监控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a:p>
            <a:pPr marL="285750" indent="-285750">
              <a:buClr>
                <a:srgbClr val="C00000"/>
              </a:buClr>
              <a:buFont typeface="Wingdings" panose="05000000000000000000" pitchFamily="2" charset="2"/>
              <a:buChar char="u"/>
              <a:defRPr/>
            </a:pPr>
            <a:r>
              <a:rPr lang="zh-CN" altLang="en-US" sz="900" dirty="0" smtClean="0">
                <a:solidFill>
                  <a:sysClr val="windowText" lastClr="000000"/>
                </a:solidFill>
                <a:latin typeface="微软雅黑" panose="020B0503020204020204" pitchFamily="34" charset="-122"/>
                <a:ea typeface="微软雅黑" panose="020B0503020204020204" pitchFamily="34" charset="-122"/>
              </a:rPr>
              <a:t>轨道</a:t>
            </a:r>
            <a:r>
              <a:rPr lang="zh-CN" altLang="en-US" sz="900" dirty="0">
                <a:solidFill>
                  <a:sysClr val="windowText" lastClr="000000"/>
                </a:solidFill>
                <a:latin typeface="微软雅黑" panose="020B0503020204020204" pitchFamily="34" charset="-122"/>
                <a:ea typeface="微软雅黑" panose="020B0503020204020204" pitchFamily="34" charset="-122"/>
              </a:rPr>
              <a:t>交通监控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p:txBody>
      </p:sp>
      <p:sp>
        <p:nvSpPr>
          <p:cNvPr id="34" name="矩形 33"/>
          <p:cNvSpPr/>
          <p:nvPr/>
        </p:nvSpPr>
        <p:spPr>
          <a:xfrm>
            <a:off x="2365361" y="3290725"/>
            <a:ext cx="892991" cy="307777"/>
          </a:xfrm>
          <a:prstGeom prst="rect">
            <a:avLst/>
          </a:prstGeom>
        </p:spPr>
        <p:txBody>
          <a:bodyPr wrap="square">
            <a:spAutoFit/>
          </a:bodyPr>
          <a:lstStyle/>
          <a:p>
            <a:r>
              <a:rPr lang="zh-CN" altLang="en-US" sz="1400" b="1" dirty="0">
                <a:latin typeface="+mn-ea"/>
              </a:rPr>
              <a:t>运   输</a:t>
            </a:r>
            <a:endParaRPr lang="zh-CN" altLang="en-US" sz="1400" b="1" dirty="0">
              <a:latin typeface="+mn-ea"/>
            </a:endParaRPr>
          </a:p>
        </p:txBody>
      </p:sp>
      <p:sp>
        <p:nvSpPr>
          <p:cNvPr id="37" name="矩形 36"/>
          <p:cNvSpPr/>
          <p:nvPr/>
        </p:nvSpPr>
        <p:spPr>
          <a:xfrm>
            <a:off x="5007992" y="3573388"/>
            <a:ext cx="1652614"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金融押运车监控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38" name="矩形 37"/>
          <p:cNvSpPr/>
          <p:nvPr/>
        </p:nvSpPr>
        <p:spPr>
          <a:xfrm>
            <a:off x="5378049" y="3290725"/>
            <a:ext cx="880678" cy="307777"/>
          </a:xfrm>
          <a:prstGeom prst="rect">
            <a:avLst/>
          </a:prstGeom>
        </p:spPr>
        <p:txBody>
          <a:bodyPr wrap="square">
            <a:spAutoFit/>
          </a:bodyPr>
          <a:lstStyle/>
          <a:p>
            <a:r>
              <a:rPr lang="zh-CN" altLang="en-US" sz="1400" b="1" dirty="0">
                <a:latin typeface="+mn-ea"/>
              </a:rPr>
              <a:t>银   行</a:t>
            </a:r>
            <a:endParaRPr lang="zh-CN" altLang="en-US" sz="1400" b="1" dirty="0">
              <a:latin typeface="+mn-ea"/>
            </a:endParaRPr>
          </a:p>
        </p:txBody>
      </p:sp>
      <p:sp>
        <p:nvSpPr>
          <p:cNvPr id="41" name="矩形 40"/>
          <p:cNvSpPr/>
          <p:nvPr/>
        </p:nvSpPr>
        <p:spPr>
          <a:xfrm>
            <a:off x="8006928" y="1640915"/>
            <a:ext cx="1521676"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油罐车监控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42" name="矩形 41"/>
          <p:cNvSpPr/>
          <p:nvPr/>
        </p:nvSpPr>
        <p:spPr>
          <a:xfrm>
            <a:off x="8392368" y="1379241"/>
            <a:ext cx="831036" cy="307777"/>
          </a:xfrm>
          <a:prstGeom prst="rect">
            <a:avLst/>
          </a:prstGeom>
        </p:spPr>
        <p:txBody>
          <a:bodyPr wrap="square">
            <a:spAutoFit/>
          </a:bodyPr>
          <a:lstStyle/>
          <a:p>
            <a:r>
              <a:rPr lang="zh-CN" altLang="en-US" sz="1400" b="1" dirty="0">
                <a:latin typeface="+mn-ea"/>
              </a:rPr>
              <a:t>能   源 </a:t>
            </a:r>
            <a:endParaRPr lang="zh-CN" altLang="en-US" sz="1400" b="1" dirty="0">
              <a:latin typeface="+mn-ea"/>
            </a:endParaRPr>
          </a:p>
        </p:txBody>
      </p:sp>
      <p:sp>
        <p:nvSpPr>
          <p:cNvPr id="45" name="矩形 44"/>
          <p:cNvSpPr/>
          <p:nvPr/>
        </p:nvSpPr>
        <p:spPr>
          <a:xfrm>
            <a:off x="8008958" y="2613280"/>
            <a:ext cx="1464486"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私家车监控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46" name="矩形 45"/>
          <p:cNvSpPr/>
          <p:nvPr/>
        </p:nvSpPr>
        <p:spPr>
          <a:xfrm>
            <a:off x="8258998" y="2305743"/>
            <a:ext cx="1143007" cy="307777"/>
          </a:xfrm>
          <a:prstGeom prst="rect">
            <a:avLst/>
          </a:prstGeom>
        </p:spPr>
        <p:txBody>
          <a:bodyPr wrap="square">
            <a:spAutoFit/>
          </a:bodyPr>
          <a:lstStyle/>
          <a:p>
            <a:r>
              <a:rPr lang="zh-CN" altLang="en-US" sz="1400" b="1" dirty="0">
                <a:latin typeface="+mn-ea"/>
              </a:rPr>
              <a:t>居民</a:t>
            </a:r>
            <a:r>
              <a:rPr lang="en-US" altLang="zh-CN" sz="1400" b="1" dirty="0">
                <a:latin typeface="+mn-ea"/>
              </a:rPr>
              <a:t>/</a:t>
            </a:r>
            <a:r>
              <a:rPr lang="zh-CN" altLang="en-US" sz="1400" b="1" dirty="0">
                <a:latin typeface="+mn-ea"/>
              </a:rPr>
              <a:t>社区</a:t>
            </a:r>
            <a:endParaRPr lang="zh-CN" altLang="en-US" sz="1400" b="1" dirty="0">
              <a:latin typeface="+mn-ea"/>
            </a:endParaRPr>
          </a:p>
        </p:txBody>
      </p:sp>
      <p:sp>
        <p:nvSpPr>
          <p:cNvPr id="49" name="矩形 48"/>
          <p:cNvSpPr/>
          <p:nvPr/>
        </p:nvSpPr>
        <p:spPr>
          <a:xfrm>
            <a:off x="5058522" y="1670900"/>
            <a:ext cx="1521676" cy="507831"/>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900" dirty="0">
                <a:solidFill>
                  <a:sysClr val="windowText" lastClr="000000"/>
                </a:solidFill>
                <a:latin typeface="微软雅黑" panose="020B0503020204020204" pitchFamily="34" charset="-122"/>
                <a:ea typeface="微软雅黑" panose="020B0503020204020204" pitchFamily="34" charset="-122"/>
              </a:rPr>
              <a:t>公交车监控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a:p>
            <a:pPr marL="285750" indent="-285750">
              <a:buClr>
                <a:srgbClr val="C00000"/>
              </a:buClr>
              <a:buFont typeface="Wingdings" panose="05000000000000000000" pitchFamily="2" charset="2"/>
              <a:buChar char="u"/>
              <a:defRPr/>
            </a:pPr>
            <a:r>
              <a:rPr lang="zh-CN" altLang="en-US" sz="900" dirty="0">
                <a:solidFill>
                  <a:sysClr val="windowText" lastClr="000000"/>
                </a:solidFill>
                <a:latin typeface="微软雅黑" panose="020B0503020204020204" pitchFamily="34" charset="-122"/>
                <a:ea typeface="微软雅黑" panose="020B0503020204020204" pitchFamily="34" charset="-122"/>
              </a:rPr>
              <a:t>长运车监控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a:p>
            <a:pPr marL="285750" indent="-285750">
              <a:buClr>
                <a:srgbClr val="C00000"/>
              </a:buClr>
              <a:buFont typeface="Wingdings" panose="05000000000000000000" pitchFamily="2" charset="2"/>
              <a:buChar char="u"/>
              <a:defRPr/>
            </a:pPr>
            <a:r>
              <a:rPr lang="zh-CN" altLang="en-US" sz="900" dirty="0">
                <a:solidFill>
                  <a:sysClr val="windowText" lastClr="000000"/>
                </a:solidFill>
                <a:latin typeface="微软雅黑" panose="020B0503020204020204" pitchFamily="34" charset="-122"/>
                <a:ea typeface="微软雅黑" panose="020B0503020204020204" pitchFamily="34" charset="-122"/>
              </a:rPr>
              <a:t>轨道交通监控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p:txBody>
      </p:sp>
      <p:sp>
        <p:nvSpPr>
          <p:cNvPr id="50" name="矩形 49"/>
          <p:cNvSpPr/>
          <p:nvPr/>
        </p:nvSpPr>
        <p:spPr>
          <a:xfrm>
            <a:off x="5365752" y="1379241"/>
            <a:ext cx="1000132" cy="307777"/>
          </a:xfrm>
          <a:prstGeom prst="rect">
            <a:avLst/>
          </a:prstGeom>
        </p:spPr>
        <p:txBody>
          <a:bodyPr wrap="square">
            <a:spAutoFit/>
          </a:bodyPr>
          <a:lstStyle/>
          <a:p>
            <a:r>
              <a:rPr lang="zh-CN" altLang="en-US" sz="1400" b="1" dirty="0">
                <a:latin typeface="+mn-ea"/>
              </a:rPr>
              <a:t>智能交通</a:t>
            </a:r>
            <a:endParaRPr lang="zh-CN" altLang="en-US" sz="1400" b="1" dirty="0">
              <a:latin typeface="+mn-ea"/>
            </a:endParaRPr>
          </a:p>
        </p:txBody>
      </p:sp>
      <p:sp>
        <p:nvSpPr>
          <p:cNvPr id="64" name="矩形 63"/>
          <p:cNvSpPr/>
          <p:nvPr/>
        </p:nvSpPr>
        <p:spPr>
          <a:xfrm>
            <a:off x="8008958" y="3561085"/>
            <a:ext cx="1643042"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电力维修车监控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65" name="矩形 64"/>
          <p:cNvSpPr/>
          <p:nvPr/>
        </p:nvSpPr>
        <p:spPr>
          <a:xfrm>
            <a:off x="8294710" y="3290725"/>
            <a:ext cx="1071570" cy="307777"/>
          </a:xfrm>
          <a:prstGeom prst="rect">
            <a:avLst/>
          </a:prstGeom>
        </p:spPr>
        <p:txBody>
          <a:bodyPr wrap="square">
            <a:spAutoFit/>
          </a:bodyPr>
          <a:lstStyle/>
          <a:p>
            <a:r>
              <a:rPr lang="zh-CN" altLang="en-US" sz="1400" b="1" dirty="0">
                <a:latin typeface="+mn-ea"/>
              </a:rPr>
              <a:t>电   力</a:t>
            </a:r>
            <a:endParaRPr lang="zh-CN" altLang="en-US" sz="1400" b="1" dirty="0">
              <a:latin typeface="+mn-ea"/>
            </a:endParaRPr>
          </a:p>
        </p:txBody>
      </p:sp>
      <p:sp>
        <p:nvSpPr>
          <p:cNvPr id="69642" name="AutoShape 10" descr="data:image/jpg;base64,/9j/4AAQSkZJRgABAQAAAQABAAD/2wBDAAkGBwgHBgkIBwgKCgkLDRYPDQwMDRsUFRAWIB0iIiAdHx8kKDQsJCYxJx8fLT0tMTU3Ojo6Iys/RD84QzQ5Ojf/2wBDAQoKCg0MDRoPDxo3JR8lNzc3Nzc3Nzc3Nzc3Nzc3Nzc3Nzc3Nzc3Nzc3Nzc3Nzc3Nzc3Nzc3Nzc3Nzc3Nzc3Nzf/wAARCACPALYDASIAAhEBAxEB/8QAHAAAAgMBAQEBAAAAAAAAAAAABQYDBAcCAAEI/8QAPRAAAgECBAQEAwYDCAIDAAAAAQIDBBEABRIhBhMxQSJRYXEUgZEjMqGxwdFCUvAHFSQzYnLh8UOiFrLC/8QAGgEAAwEBAQEAAAAAAAAAAAAAAgMEAQAFBv/EACQRAAICAgIDAQEBAAMAAAAAAAECABEDIRIxBBNBIlEUBTJi/9oADAMBAAIRAxEAPwDNo6+Bqjk7q17AkbE4tnEVFkDZlVspYwsi3Dg3uf8AvEccEjN8JVks8ZKuAbXI9cMGTVmA2KjLF+/liOZpGQrCQHPQkXxBCi5bXtTVJHIm8IY7lCRcED6A4nqctqHpGYEiQDUFRuoGO9wKzvUQakEVTIlOWq00srW2HUe2OxL8Sn2EoUt0by+uKVFUS09T8PWauWQQyOPS+DFNw/U0comFO0tNJEfCDdlY+Y69PLAe01Rh+odiBg0rlRKoElrE9A1u/wCmK9Rz6arMUqeJbXA32PkcO8CRVOW8pUAno9JZAtm0E2PXfyuMDo+GpMwk52VyhxFINMUnQ3YXX2A3x3sJ1NGJYHuYJmh3aMi6P5+Yx8qaecUxqEIABuLkWYX6j54c80poMtnFNVRiWkgjM6KyaibbFB5e+EmpzqRyqfAwwQBiRGoINjjCxIqcUAa5bNKGoBmEMkb3YCZVFtDYqVFHyqYVfxbaj95SbX8rYaeFchWrjnqzcUk9O2kFwPEGBNx8zv6HFXPcmhkmflFYYoCEAVLgkqD+w+eO2VnUOXUA0tXrCx+IuFuT526nE/Ir4JQ851xutxpXYHyxdq8lly5BXUBlqHp/tZGjW6pGOpb3uBb3wy5I1OJJJWssUxYxOpvoU3IF+2CVi1bgFONxQkp56mFjDK8cq/dW9g3nizGkgYRMh5uwK9DfDDW5hRZtmFLEJEQRsLEP1Nrb7joR0wQqcmlqFoqtZoWZGKElGN+hFx6XONDjZuCU61FGojno6oUtZEYpCnMQFgQy+YIx9Siqq6Qx00xiKqT92+o2JAv26HDxV8PSZ9FRuJIYAsbKumMF7Am/fpft74px8ODL8wpgsjSIU1yNI2judrC/YE40MzLX2aUCtvqJ4gr5XkjgaJXhW76luHNtxfoOmLSHZbixsLi98MmfZRSULrNSaIZJ4ywjY7XJ/l8t8LGdwVVEwqqiqjvK20cUelbe3bG8yjlWnHGGW1k4x8lmjhjMkjqqDqTgdPJWVFKZaPwBQCQAdTdzbtsP18sd5SozMBZ3WUxG9m2DEg/tjWzAXUAYmJFyzFmNLKhZJlIBse2PYuzcHTc/m0lI8sbr4VClgBYevXfHsCM5/kP0D+wdl1fXUc4JikSFrBtRw2c6hqaJaicxqko5coZeh89unv2tgbxBoyladp4+fFPcalUEKRa9+/fEEVZl8U7UcrpACQCQ2w9TfriUWpox1huoCzTmFHpKanEztJqNQ43Fj4Qv9b4oU2Y18E4eSXUo2ZWNrj9Dh5joKM1yJT1Sz07R2Lr1BHlb98Ac44baKCaZH5jX8Earcnfp740EE0ZrA9wnn2SU09Nl+c5RGxjlYNL1LFWGx38ulvXE8VfVUil4hztI1FuYNmB6nE+R5hA1FT5RG8nxVF4HQxkG4O4t6E2vhUqKuoopCkMxh0OUYWFj4j1v7YN9dRgrjcb6qrppalp6OnQM0akOTYkGxKj8cR5RVyUNczyuWj55cG6+IEdbC2/TE/B9TBmckMWaCKW/8YGkqD0O3bBbMuGwRVwQQU6VKi8MktyAQe46Ha+MUOSDFjIFFQJxB8NUVjVz1VRFG9OSiBbi52tbqLkYoy5ZSZlQxwMWeUyfZELZ7HtbvhoNGsESRKRNMI/v7JqsRsLdBc4pcOiBJswqkopY5GZkSVnUrH1BC9+9gfyw0+OwbuB7gQTWhO8hpoqbKmMcjyxxLyHicA6QwO4t2xxJlywUjQM6A7uvgsADvaxuR9cEeJMrqadspOUSfDRAlatFNleMaTuO56+uA9Os2Zs01VK8M2jl2C+Fl63t1vjsqjGLadifm0s8JK8dJHG86GKeUHlKosSO7E7n26YH8eUrZfnP+CgPLniDBb6I0YhgT5dRe3mcEqKnTLViAnmYRMWQGEjf5++KPFHFr/EqIYxJMkWmTQwKI1za5He1rjthHMMn5EdlomLuR5NXw1MVTNPSvFe+zXJ+eHB6iuamaOFUSJDqvHMCzWFvfC7QcUPVSCKWniDnYG56WJJ/DzxUzbNpa4pSIC8rNYLFHbYb/qO+FXkB2IA4xzhzZMqp5swkidI4IWBpyttZPkRte+M0bijNpKiSd3QK9gU0XXY3A8/nfBelaSorI6dBIGLt9nKfEunSLEH1N8MM3DSVuWSR/DpHKsmkaQN9/P2vhoYjRnH9i4Kpc1rs5aKuq6FngUhNRUhGttsfe+31wTzyk+O4UeeDLzVrRKXO58JNhfbra97el8OXDfD8dBQQ5bUwxSoEJcTJvuSxFvS/4Yq12Yrwtw9JO0kbJF4oo400B3PQE7k9evpg+FnkYWOipERspos1oMjppoHgdqo2hRpALEgkariwte972x84QyaSLIaivno/iGiqL2RzqIuqkWHb5YUM3zbMc/rDUZjM0jE+GMCyIPJV6AYkpaSpoWWohqJIX6homsb+uOFA2Ivl8M2hc6oaRCcxqIaMA6YxORHcW7A49jMKHIajiSFa+srpjMdiTvYXx7Dv9YHyK/z3u4+1fD9JnmRU9RSFmpiBLoXZkYjcd9tsJHF2TPQ8upo6WV4D9nKrHUUY9Leh/PDDlub5hkVHC0cYtHIebE5BDxnsfr2wVzfOI62GGsyeHXDOpDKy7o3dSPMf84SzqTYMIKa2Ip5Jk1TBDctyKmXflnoo9fXDRwqCsTVFY0bVCNpRb/dv/Fbr7fP0xSpaeaqRapJCjrcPEQbH67j/AIxbACU4CRGORRsV3sb3vfDcZw9zGGUChDlZkkHxIzmkpv8AHRo2oR2HxF97H1uOvrjL55qCqqJ2r8va00pkZUlKkG/T2xpeU548dMqVVPKZL2IUDffr1xnnGW+e1MtBTSaXsSrC41W8Ww9cE7Yj9goMiy/lEEPxKy5BTcqJQFmje41Enax3ufnhjz2uzcPDNEjxyCJRIhHW21/mMZ5BHn6woqzNFGDrC2A38+nXBSnzXOIaqCOqr0MchCC6BrNbYenTEj2P+kaP/UMpTPS0dTURT10k8kJARgWsbg7WAtj7limjy+KnZalCPEQEAIY74gkqql3nWpqXMEaLfflqBY36W22xV4czWaevrqbLMxpaaNYw0bSU2pXYne7A6gPWx64LEzsf2ZzMtEKIxVOa1EsxyqskHMMAliZx4lDXWxt189sKVMajK/jqepzORXg8AtLYE22IB38vrihxVS5lR1yVGZqVqqiMFWjIdJQuxKldrDY7efa2BUU9LLms1QVcK5+zV21kdtzh+fiyBf5FICGJjXLm1Nl2YwLWCR3sBIbFrA9Cb4t5VllDWxcpzoM5bxJcEnv+eB0XDVXxDmBqgwhoY1CSz3GonyUdzuMM9BMlHanqI9JpnLLK1ri9hf3xMwIUVKcYJ7mfZjTV+SZ1Jyo2jko2V+aouFF9mPkD5Y1ThKgybPcrmzBMtpBmEZUu6R6dyN9hsNx2GAufZLmGdZHWVtKPC06GGEAB6kAeLc9dxsPQ4k/sunqMty/MEmiZXdF8Lr3Bsevlfphq32YtxUOV+TQy5bKohjpwCvLkRtNmuLH13OB3DJqXkeSqstPTk2DPcswv7bX74nnzCpzSjq8sDw654tKObrZidj6YD0WRV2WyyVFREamtcFS11sBa3X9f3weNkZgT8mEEIY41WvMclkqYZHjrKWNplMZN5LXYqR3uMJPFFTFxDw/QTwSf4UzbntexFvf0wb4efM8ulkaeJNLG4vKOlsLktIKfPs4poU5WXvIlRGkJAWNyu6qB23/AYzOysbQ7nYQ66YanOWcJUs4UmSS/c264qcTZW9HVxwrG4Top0nc+WGunoYWpaCSKZuZuXAXb23H44YnooMxCRKgbkqXUM/i8jb6n2xMjGUMi1EvJMvFNTNBIzRTAjVHqW42/5OPYcoMrpyxVqIagN5O7Y9gvW0AZFgCSFGUq3Xvtj6KCOOm8KkazvbCdNxFmVNxDLD4Z4GZAEYEHdR0t6nB6asrprq86xA7EQoAfqf8AjEnqe5pdRLTUcEas8k7xDueYV3wOqayipwTHPVzC4A5ZNt/9TbdcQUl5IImlGttNjI5vuCR1vftilnEs8uWS1FJHOFXbmotiBcHV+BHfbDEw7/RME5T8EP5dS1daBKlTNSn+VtMoI9bdMSZS6SOvxIOuQm91uL3N9x64zuHOczimjkbMJzpNt3uPp0xqlJR0hTLjl8ssSKh1aVA1XO97jfffFOZUAAUTMJck3Os8y/7DVGllHU9dsIef0bpDHpstmLB72N+oONaqZIWQRfeB2uRhN4vy+plppGhpRIKV1kkVB4hEQV1W72Nj9fkCNuhDdPsTeHuc9NXR1Mupp/DrdidiCL4q8OCWkzlHsQjaoja51+ot7A3wwZPw1m8wlE8S08ZAVWk6kedhv+WDA4USkiMnOd5wP8x9lUegHT8cD71W4sJZhzhtpAwikDhXRl0k9SLWPzAO+KFdlWV11SRU0cDFjtIFswP+4bnEmUyyU5p1lPjDlQ3UG4t+uJHrlQSCrUMty6G36Xw/2AqIfGjCFdV5fSUFPQ0QjjgYaANrHrq+dwb4zHOc0lqarlLLrEOpFnH3nW+127288d8W0slPVRVMUrSCrLOFNy0YJ3Xy79uvlgGokvbve1hjeQaYzMF4y3zHKjXI3hGxYnb2viWg4orMsqgyO0kQP2iFidQ/rviGSmlaLxxkA9FO2rFV6ZYQ2q6hd9IF7nBA1sRNX3NAyTPsozRxJNV8qpN+o0Wv2Hbyw0CMVUfMSpmcDY6ZOh+WMOpkZJSLEDvfpfGgf2d8N19TKmZ1ktRFRgaoYQ5HOJ7kfy/niU+Mzto9xvtCrGxMpSQkyzTOAoOnWbb9MdNl1PNl9ZJS0kMSIHBdUtrIXc36/wDWDaoUIve7Bnb0tsPzOFatrXyjNBLRxcw1MTRSw2vqHYjyI7G2/Q49AYkw49xCF82ShBmViSmpl+Ji5OndmDHSLddsOWTwfCUs2d5ipjRIGSmhc2Yhrbt6khQB2v5nC5l8uafHwyPkBmWNtTrM4VQB3B87+d8N2ZVa18lKhSSIRS8wqbHTpA+RILfW2FYMN2Y7O3AhT1I3zxKR1hrKaoikZdajRcEeYPQ9cewbpIIMypFjqqZJIk3XUL7+98ewRRge4pci11PzpNV1NNxJFXUrFXKQzxEf7QP0IONCr8szDjGCnruFpKeCqlANZHKQAt/4wbdiLEWvfcYzqSwjyuR9v8yH3UHb88aF/Z3Vf3Rm1GXkCxzeB1O1g1vP1APyxOOPUMAmXqDgTMcvoFhrsxp5JwSzFUktub9WA/LAnihq3h+jZp6IyUxXSZoV1INrb+XztjY83pzU0rpG2hj/ABAb4XTTyQtpYB0IIcAXGD9YghiJivD3Btfm5iqK1GpcvcarkjW47AD18z288N1NB/dtX8LSCc6VtFFqZgRttcnBXOOJcopGkp5aiMOhKsobxAjYj+rYoUHEFOaSPNgomh1MhJbQSdul/O2KTixstEwFdw35EhizeSulaKo0wKt1eNzdge9+2G3I8piGWZhPKND5ggiBK3ZIwCFH4s1vXCtkcWXZ9nj1ipPToz8yOCdAvMNuxuQdx0/PDpWVdqlIQR9nYEXtuf6/DA4PHAPI9Qs2VhS/YIz/ACmqyak+Py2sqHpVAEiTHUV/1X8v3wE/vmSaJRPGpsN9Hhv7jvjSY4xUUrRTLrikXSwPcHrjIq6M0mY1NMT/AJUjJv3sbXx53mYBibknRj/HycxRjXTNlNeoiXm08twUS5sx72N9sT1eWh4eUrRvGf5ehwrUMwSohk32cMbehvgvknFGT10KrDNyHt/lyeG2JCz1+ZR+R3K2bZSKWnglaNJftACdO6INR2wQy3LaCVBanjN120ix+uPuf08ddTwI3iGu6srEWJFhY/M4kzLK5KCKiaOEz6RaZUfSxHmD/wA4fhLFdwTUXOIuHBHK7UmsnRrIUk738zvfbCfWUjRsqSr4gLn9MbhSUpkpwJo2Qlf/ACEMbH1F8K+YcICqrpJ5B9gDZY0I1W88VK1RbJfUTOF8jizrOeVMpSDUqu6dV1Cw698bDScP0/DdFHSU0tTLAhsGqJtZ6dthb26YU+GaWnorijcSRc3Wsl7ki+1z3sLC+NLzeFZohqF7Ha+HKT2JOR8MVaqlkmaeSmnjaWQAKjgqBYdNr974VIsmzCizxKrMFAXTfWrCx7WBHrh5WhBqBIGZT/L17WwJz+QfHRQM3iCrffzJw0XkYcj1CTIcKtxHepdaRYKcyMLF97eg6DFGgX+8KoKx+whYhyP42NjY+mIM0rUCFSRYCwwO4dzNqKpeabUIamQhFAvewF/zGKiwAsyMKToTSqYDQAoAAFgANhj2Bv8A8gyqiiiFZUCm5gJUzKQDa3cX33x7ExYHYjeLDuZpHlVNTcoCniRoRZCV1MN7/Le5xBLStHMHRBJpYskjDcd+uHCmyCoenDTBElH8CtqsfK9sBc2hnpm5PL0yHqAL7e3fHigZMZ5OZ6Nq2lmjZRXrX5LBVSEA6LOT2I2P5fjgFV5xRpU8oEi5tcqQDgBw9mMxy/MKBzoYx86MkXBtswt32sflgdmbsyD7ZJmBJBDAN9bW7Dvi33gqCDJih5VAfGPA1ZV5nVZlQOlQtQ/MEIYKykgXt573wtSSTZZQpl9QjRMl2EbAg6yetjjV+HM0WahIYkurWYOQSMWq5strlEdfTU0wH3RMitb64A5CfspxBcbcqmdcJVoqIJYXC6Yt1Frb4aYaxlngDXYyzgG530gbYIUeU5NJKlLQ09LGWJ0qrBRf0xHWU9HROVqY1iaM9H6g9v8AvFKeWEQCT5sPsyFuo607s0Oq3XoL9MZHxTURni3NIUvrjkVpBbYalB2wxNV67R0dWYZZTZZA/wBz1wHy/h6sznizMqrMisaPo1SREHnFQFLKOgB647JXkJVVuAoOFrlKjiqavmRUkTSyctggXtcWBJ6Dc9/LBrh/galoYlnzQJUT7ERAXjjP/wCj69PTDfQ5fT0ECw00Sxpe5A6k+Z8z645knjRyHNhe31FsNweIMY3FZMxfqCM7MskKFEWQxNq0sbDTbFijzHmpCGgkRQthd9S/I3/QYmUQipVaiWNEKFmLuANzsN/nirmlAY50kpK0/BSR7LGQwDDr4h8sd5OP6I3x8mqMNw1Km0fU22UYC09Jmuaf38xllOWsl6axC6mW2tVtuRsR5b4tcP5bVVBYyI6U7WDMbh5PbyHr9MN0xWCl5UYRWZdEYIso2PYdgOw8sJXGSNxhzBWFTJsmmfLl5NSbLqIDdrX640nNMwmeALAxW0at0N2uoI/P+umIIcopq7LjQTbRoLRyDZg3Ut+46dsDoKGelSSgqKrnSREBVe+y9rX64DKDix7MEkZMh4dThc7lpZwtSgf1U4nq4EzCbnmnOqwILLY9PPAHNssq3kEkUbEg7hJSpI9L4O5dPIpCilqVJUBnmbVc+98SjOD2Y5cf9giqyConl2BWO/8A5GvgnS5XT0kSCQ80p90dl87DBG1RJcbRg9L7n9sdJRhiNZLt67Y5/LJFXcJcSLsRN42nMdDHUxyCMxzCIXYgeIMT/wDUY9hxaGGctHLCGRG25qgg+o649gR5VCqmHHf2cU+ZxyRKyRzhT0KxFx9VuMdTPl1UhWpMT2/hZhqHy64CZTmctAX5lKGlbZjEVAPqVa1j8zghWcQ1kyaaeGOk6XZm1sR8rAfjhp8nFWzFDE4OpRraPLqWohVWqV5pIQNCSOh87bYHVVFEbgJIQR/FYN0722xdjiFTVCSoGth/EeoOJ5wLEWuB2x5+VkcWgqVICO4Ey7LoaaeSSMBGIANx6/TF2oQSqY7nf0xLpTbUfa+OHZoz4RcYR7HqrjOIu5STL6aCRHMJL3urKtyD537YYoZoM5QUlXp+K0kQz2+9/pbAiSdQtzs1sB5qp0mWWMkFTqI1dR029b4o8WyaPUXkF7l/Lck5FbPJNSRwyo5WwUbevz64ocTcQLw9Wo0QLzaDt2PQbnGg8PVcOdUjGYKauJQrPYXZext59sLue8BZbLPLPGJIJHcuxViwcnrdWv8AgRj01QqoK/JMWHRigv8AaS3wwnqKKxN/CHv9D1A974H1v9ocWZSw09NRTRGV1VizqbXI9Mfc24Azo62pFpqqIsbLFIEZR2GlrfgThTqOHs0yqbm1WW1cLRtqBaFrbb9bWxUufJ9k5xrNqzCNJU0sBZ1PbpthVy9s1p5KnLKCosOaCrC1lJA3v/CbDf2GCM2Zmp4ejrYW1uIdVh523/EYHcLSqtRSQFz9oWJv3NjvjfIb9qB9l/8Axyn15GOwB0f7NN4frpp4o4czVFqwv30bwyDzG2x8x9MfMyqVeqVS1gtzf+VbG5xBJMkMS+EMQosl98CZKxp8vmnYhWIEe17WJuevmCMVLj4meUz8jcP5ZOC4l02JAEYB7dh7eeIeLaaUw0tbF9+NtLEdQTuD9b/UYG5TXl62ZLgLGwRR3A0gn8ThqWMVWX8h1UtImoaumrqL/O30wjycYZah4W4tcF3WZi8ZBFzcqdgb9MdrYDYYyqCbMcrqWWKpljkRiHViT4gd/wAcMWX8Yzx6VzCmEi95I9j9OmPCfAwNiegMgMdb3GPau19sDaLOcvzAAQVChz/A2zfT9sT1FRBleXyz1c5EECF3kla5t63wqj1DnOZ5lTZdGhqCLu1gp6++PYQZamqzfMZq+o5ixOAKdGXSVT2vtvj2KV8YkWYg5QDGdZqetjWandXBH3gd8cMFBNzqbttbGaZbmdTl7h6aS6X3Qm4w5ZXncGZIFJ0S90JwjPgZDYjseQNqG6dgpZnYAKLkntjhqlJgHhbUt+oxwmsHwXP+obW9/LEbsCNQBc9NQHT5YQGHCjGfZ6SYWOoXPYjviu0jsgCHb13viUqCNrX7b/riuylSbXt3P7jC7/kMCRFAe+n0PT/jFOslWme5awsdgLjfBABn6C/YW/TvirVUrKQPELi+lhg8bsh5CcQOjOuHM7FBmEU6uGF/Egb7w7j8savLy6qmEsZDLIoIIPUYxOoo7m6lo3U3U26Hz9MaNwFXyVWST0mv/HU7HwEAgA30keYv9CDj1fE8jkeJkmfHW5Fm0LQTB6c6CSAx7Efvi5l09RyAZEYG+kgfnihW0cdTU1ZSqmeemp2klaM3VnFrKAbm3b67HsSpozQR5YlRIxassh2tokIvp6+V/pinkLiALipxXQ1jyZiYomeGcI66NyD4QwsN+1/rhKy5KmkzOhrXQ8gBkA7g2IONorKRJkkqYCZVU6FEYvffcnA+q4epcwFJDWIwZy0hN9LR6e//AHhHvcZf2uh1K8b8MJRT3Ak1clZDFPBJpYjSWXqLXuD7fv54oz1c8kPLkCgC50D2GLi8LtFFW1dJUySJHHqWECxka9gDfb+vbE+QcPPX0Ms1eZIJLsIY9O76Rufbpj1k8nG4sGeW2J1NVAuUzzpmE1QUvTtpV27q5Bt8iFP4Y0nK5xLCrBhq23wCjyIw8J5lHDGzTspkTUtrkDbr1sMeyegrEly9GneVKhGkcgALEoPhA8zYb4VlyiyIaYyYF48ytabOTVwi8VUNZ07gOPvfXY/PC8iXsB3xrbVNHSQtPUs6xKLF3jHhvtfb3xnVDlWS0lDT1Yrs0eKqkkSKN4YwfAbE/e2F9v0xEws3H8fkqNl1ssq5okhNToJi5hsL+e2/f644zpK1OGKGOMz1NRU1N1jdtSxotzcA+o7+mDWdU0eW1M8cRYxssKgO1zaxZunucNtDltDLQ03xWkLDHpGo23IFyPnfABba6nWQKiNDAyopcKXIGrbb5emPYPZqMtp5iIZGYE9trY9h9wan5/SWWnjpKiNiDJHZgeh0m2/0GGPh+OXOZiKUNC8dmkksdKD37+2AkyppWnTdab7G/mRuT9ScEeF8/bh+sbWuqmmI5n+m3Q+eE5eVHj3CSr3NTpY+TAkU1Q0hAADSCwY/Lb9cfRCxlLxOAOmm3f1x9oaiKtplqKViUKjwsLW9MTBiyOFUMo2I6Efvjw2LA/ruegAK1K10J0kaX/8AVsQzOoYCQWPY3/I98TsqzoVv4htfFCpJRSkg1qb+9sCIdTk1hpq2jjRY258mi7GwX/UR77YYlqYpStJWQmOSRPCrj629fb8cJwXVWwKrEgrIQx6r4GN/rvi3lWcrLSpS5pF8RCltDdHT1Bx9F4GIHANTy/IcjJ3DdRkt1dkkV0AuAxOo+l8W8oqKTh9ojSqKiomYfEyEEcuP+VR3Pe/pioKipy2FamOVqrL9vtH2kTp1Hf8APFyIU+ZRLJEArsAbadjf+jgMvh8TyxaMJc9im6nNdV0NPFXpR1ZRqueIatBGlAbsRt74kh4to0zHMjXG8CPzaJwhPiVdI+ot1wPraXU7LYDewwJqMtex026dMea3kOj7G5UuJSuo+ZRVsMjoUSWQsU1OT4bX6DbBWflyPzA+5hMYkAva/e2MzoM1kyyAQzZe1VYkhzMBcex6dMOWRcS5fmVMSoaF49njdSSD8tsXplTIKMWUI6lv4UpSfCxzhneQNJLoIFgOgxeVYecg5bCNEMatrI2PXbAx89olkCxiSRydrL+pxz/e88n+VS2v/PIB+QOFjJhxdGd63b5COXUcOXUlHTQlhHT3CqWLaRa1t+1sXFeFXJDBQqBVPlhfXMqxtmiiU/7i2OjUVT7mQaf5VW353xjediE30NLnEFRA2VVMctQpvE173FtsZzJV02YVGTUWWOZI6aBUY6SPtWe77H1wy5rRCsiZjNJt94X64k4ayKGGSGrqIY7ai0JIFzYnfb59cOx5RmW1iyODblPPlWqz6CEWs0u9uukWX8lOLFbJLLWSO2k9tK7W28unW+B6tzeKqhh0gTlrfzay3/8AY/TDPHk6ykStIAji6kA+/wC2CHcVFSWFJpdM2khRex88ew4R5Zl9ONTqzFu7b49g+U6p/9k="/>
          <p:cNvSpPr>
            <a:spLocks noChangeAspect="1" noChangeArrowheads="1"/>
          </p:cNvSpPr>
          <p:nvPr/>
        </p:nvSpPr>
        <p:spPr bwMode="auto">
          <a:xfrm>
            <a:off x="584200" y="-508000"/>
            <a:ext cx="1619250" cy="1063626"/>
          </a:xfrm>
          <a:prstGeom prst="rect">
            <a:avLst/>
          </a:prstGeom>
          <a:noFill/>
        </p:spPr>
        <p:txBody>
          <a:bodyPr vert="horz" wrap="square" lIns="91440" tIns="45720" rIns="91440" bIns="45720" numCol="1" anchor="t" anchorCtr="0" compatLnSpc="1"/>
          <a:lstStyle/>
          <a:p>
            <a:endParaRPr lang="zh-CN" altLang="en-US"/>
          </a:p>
        </p:txBody>
      </p:sp>
      <p:pic>
        <p:nvPicPr>
          <p:cNvPr id="69643" name="Picture 11" descr="C:\Users\user\Pictures\imagesCA6BAKK3.jpg"/>
          <p:cNvPicPr>
            <a:picLocks noChangeAspect="1" noChangeArrowheads="1"/>
          </p:cNvPicPr>
          <p:nvPr/>
        </p:nvPicPr>
        <p:blipFill>
          <a:blip r:embed="rId3" cstate="screen"/>
          <a:srcRect/>
          <a:stretch>
            <a:fillRect/>
          </a:stretch>
        </p:blipFill>
        <p:spPr bwMode="auto">
          <a:xfrm>
            <a:off x="793727" y="2376027"/>
            <a:ext cx="1214445" cy="802089"/>
          </a:xfrm>
          <a:prstGeom prst="rect">
            <a:avLst/>
          </a:prstGeom>
          <a:noFill/>
        </p:spPr>
      </p:pic>
      <p:pic>
        <p:nvPicPr>
          <p:cNvPr id="69648" name="Picture 16" descr="http://t0.gstatic.com/images?q=tbn:ANd9GcQBZA-WrnhrFUX4Q7N8Fg5LxWFC-WHo5B-bDIz20gyVNGyfhv-rKdZdkCzG"/>
          <p:cNvPicPr>
            <a:picLocks noChangeAspect="1" noChangeArrowheads="1"/>
          </p:cNvPicPr>
          <p:nvPr/>
        </p:nvPicPr>
        <p:blipFill>
          <a:blip r:embed="rId4" cstate="print"/>
          <a:srcRect/>
          <a:stretch>
            <a:fillRect/>
          </a:stretch>
        </p:blipFill>
        <p:spPr bwMode="auto">
          <a:xfrm>
            <a:off x="793725" y="3328255"/>
            <a:ext cx="1233421" cy="773913"/>
          </a:xfrm>
          <a:prstGeom prst="rect">
            <a:avLst/>
          </a:prstGeom>
          <a:noFill/>
        </p:spPr>
      </p:pic>
      <p:sp>
        <p:nvSpPr>
          <p:cNvPr id="69650" name="AutoShape 18" descr="data:image/jpg;base64,/9j/4AAQSkZJRgABAQAAAQABAAD/2wBDAAkGBwgHBgkIBwgKCgkLDRYPDQwMDRsUFRAWIB0iIiAdHx8kKDQsJCYxJx8fLT0tMTU3Ojo6Iys/RD84QzQ5Ojf/2wBDAQoKCg0MDRoPDxo3JR8lNzc3Nzc3Nzc3Nzc3Nzc3Nzc3Nzc3Nzc3Nzc3Nzc3Nzc3Nzc3Nzc3Nzc3Nzc3Nzc3Nzf/wAARCACMALoDASIAAhEBAxEB/8QAHAAAAgMBAQEBAAAAAAAAAAAABAUCAwYBAAcI/8QAQRAAAgECBQIEAwYDBQYHAAAAAQIDBBEABRIhMRNBBiJRYRRxgRUjMkKh8FKRsQdiwdHhFiQlQ3JzM4OSorLS8f/EABoBAAMBAQEBAAAAAAAAAAAAAAECAwAEBQb/xAAjEQACAgICAwEAAwEAAAAAAAAAAQIRAyESMQQTQSIyUWGR/9oADAMBAAIRAxEAPwDU9NrXvfEkF8H00QN1bzDtj09E8RLADT649v2Lo4ODB0xLnHiOwOJKhPfGbGogRbHCMWEeuOAdsGwFdsSUYlpx0C2A5GJKNsWBb44oxdGoxJsZIiqWGJBL4uC4sVBbE3IokBuhtgSVL4bMm2BJI7njDwmCURRImKyuGEsYHOBmUdsdUZEQYjFbrgrRc4qYDDqQKA5EudsVGL1wdYYgyjnFFIFAbJpG2+LYIlbYoSTxYXN8WaNRxbCQk8Itv1F/+QxpSpMK7CfsaagznJnqtRmnWqPw6m4jAhNr/wATXPPa9h6mEPg7NDDGTBGt1GzPYjbviXjzxoMtqqGPKaQVWYSzNAlVp1LTg26mgfma1rngW72IwgU5e6hqqqledheRjOxLN3N7+uPmsk3OXKXZ6MI0qRp4qsU4DyOqqCBqdrAfM9sHy1nUUBwQeLWx84/2hzimyDMqmWSBp6Ixy0s4W+teqV868flI9wfrhxkNdPDkOWyrTgoY41cBy4sz6b8XQi/upA7HHRDyrl+0Tlipfk0/5r74KQxFNzY4DWQeuOk3x3OmcxJ/xc3xzHBjpBHbDJgokMexAHEwcBmosTnF6YHUgYtR7HCSHiFINsXKt8DRyAm2DFdAt9QxzytFYo4ybcYAqmCmwwZNOCvlwsqJPNfD4k29gyaQPKb4oti1m1c4he2OyOiFESNtsUyADYYnJJbjAzOfXDoDOkAYgbYAznOIMoojUz6m7IiC5c+nsL9+PrYY9RTx1WWUddLUzI9RAkrRxmPSpYA2F0Jtvbc4lk8mGJ09jwxSn0GlrcYSz+IaanzSjgEhJepjRnRQ1ruB6/r/AFxlcx8SVTB6WOpeQPKy9Z0VBa5FvKBsBbnc+wIGFeXuHzGkK63f4+C5PY9QWUfLHNn861xxlYYN3I3mdR5zPpjy+SKmpDUNHW1MhAWOEEXDSHjVxoXdrAb7jDyGWgSFEE+ZMFUDUsKKD7gFwQPYjGZ8bSUuYVFMK/MxTx0tSxgpooyepJcBUUDZdxdmO4B78AyNJOmumeJRYWXpk2+t8eadK2xLDHAMkzv4qkkiiMcZlBc6WAle7IRewAA4A3G49WtPWU0GSLSxyiOeOFVgSYhS5R78iwe2k3Gx7gDjCuiaAZRnWqWbQsaCRZQPuvvZONSkEd7G/pf0pr6SNqiknp5UtrZ3SVwjEDVuFY2JFrEKTxe2FQzN34MqIc2pjJmCJl86oQ7RVDsgYhGVhrJABDjY/wA8aBqGaCRopdDuv5kvZh2Nu3y3+Zx888O06nwrnERSlRfhyxj6umJwYojYttpDX3O1r8i18fTsgpyuWwvOwTpqRu1wFubC/fa2/fFsWaUXROUEwdcumma0aqNvzHnEmyit3ugsP7wxdP4py+GRoYZIC6kgi5Xjne1v1xRPm9SzXgZo19L3/XHTHLkk9EZRiuyBy2pB3Qj25x74KUMV0m9uCMWRZzWobtIG9mF8Xfbc7qdccZPtth+eT/BVGAPJRvHHqOoH3FsVFWH5Ti2esaX/AJaL+pwKS55YnDxk/pnFEw5U784sEu3OB9JPGJFWt64ZtGLXl2wDI5JxYwOKWU34wykkBqyBa2OM3lxx7ja2KnY2IOH5C0VSPvihpN8SkOBnuP8AXDKYrQRn5yeDI7VMXxU09Msz0MbkPPpdra2G6pe3z3AwmzGtaWCRwqx2k0qiIFVAoAAUDgWAtiPiKOFJpUnBlH2cpWlj8s7jb8TgWVfbc7nb8wpzGTqUrvpVAZGsqppA+Q/xO59TzjxZO5M7odGJzFmkpsnj68Ulo20wLtoBa9mPqdz22HzOLaFmNdQBnWwr4LKp4HUG59ziOYB/hMjVhFoMbkJFfUwLgHV/eYiwtfjvwJZeD8dl1oyB9oQWJv5z1Bcj2/zwpjbeN5sny2ooGnoPtKpNY3SV7x08bHTdios0nr2B9xh0niCtCKPtDRYfgSKIBfYDRxhXn1H4kklQZNGJYp5XSpl6KIsMO1x1H2W4Nibgm22G6ZTSqig1uUXAtspP66TjBVGSpGSTJ83WarimiEaC+hT0wZZNnGoDk3O67HAuYUd6mllgqEZeozsGktsL7hGsdrWOm/H1wZBC8uU5uk6U4EsSBSusiT72QXbSNQ322vsPmMCZlRu09JNDOssauztaZSoA1eYKSG452/1VBY68ORx/7L5uHajiRaZnJUEw7RRE6gouVP5gAeW55xoIVaWrSnnKywx0qMhVfLdnkvZhztYW59ecZvInjPhfNpTNThFhZutBEJEUiOI30E+Yg8g8m/PGNHlcQGYbMHHwcf3mhhe8khtc7d+LbfK2A2FdhFRbLkSooo4UmRne7hrH7qQ2JGwHl3JIPpjsNSkVDFIpVJpF+6pDYBtLBWswA331e97fL2egCjIbURpe4XXsOlL/AA7D5t9MKNZ6GWqjeS81+p/3Rvf1G/dfmOxU3GmmBxTNQqE2Ok7749NqghkkEUkpRdXTjtqb2FyBf64lltUs/RR7l5HCDYKSbAnb035HrxscM8whiSgqAQmsRMe4x1e/WiSx7Mu3iKlRbmmnsLazrhGi5sL3cd9tr4a07rUQLKoKhgCAfcA9tuCMYPKC71K9VdRDPZnVibamtyP329ktNmtXL4qnpPjamOJNSoIpmQAKxsCFIvbj5AYVZnewvGj68sXrghYgy7An1JxbSRtNBFIwAMiK5A7XAJH64G8QyPl2VvLGdErsIkY2upa+4BFiRzbDPKBROSQDsL/TArwlfUYTUWc19R5lqCVQurAqt20kj+D27Y0VJUxV1IlTGrRq5PlcbjAjnGeMXSRk8i4xQ8JJ4w1kCdzivSp4tivuJ8BLJAd9sCyxkbnbD2WPm5tgI1E1DUGWBYzeFwWkGycb3uB+uC89KxXjt0ZXxItGJphMTUg5crrRwLov+EXMhFwNvwgH8x8pJxVmkgmppGEaxjqMAioVAG3AO+/N++DfFpp/iqn4xaurd6AP0C4jjZ7qCde51EDhQLDvvgTNZkmhldEVF6rAKqFQPod/e5xxXZ0JGHzCIrS5IxgihV43YyqQWezWLkW5HA3PHbE8vC/H0J1tITmEF/7n3g8uKq6O0OSlKcxuwJ6pa4chhZrXNgOOB8vW6gWRa3Ly+gA18BRQBc/eDc27/PAMa/x/PBm0tO1XnBp1pZ2YRyK7CeQWtGigaeRuTYDUDvfDRWr9ItFBa215TfA39oNTkNNLlhzGhrcwk+IYQgVIgTV5N2sGa3G1/XGgFbTWH/DqEexMm3/vxjIxNNTxvk+dRfBmASxoCplVRKerINjcgdhuBxxbc05nQztNRTRydSJJWY2dHVB5t1AN+2/vfBFPGkuUZzHG9WxaJQwfysv3smyarDj3O59dsD5jllXroZCJDGkrkgqLRgat1Pf1773wBmOfDssb+Hc1kadpWMNo5KNAshcRwhemLnzggAb31Da2NFlqwjMz8PcoaRPMym9+pISCbkck7c89rYz+QyLN4azgztJV9SnMY0/cmRjFEoFyCF9NRHa+NDQGE5mWgTSoo4xvcnaSS+9gOb+/0wr6DHsln0xFogbEwyODZzptHIL2UgD5n6b8oKqsEMFFK6pI0ZmIsQDcSA7b3/l9fc7xg+iRboHAo5iQbnlHHyHzP03xlPiDNQzIquqxdYWW9lu52Njb15BxktBemb/In1VVB5mF52Fxx+FO2NdmTyfZlV5zbpN6emMF4bkCT5a7MNpbk2t+RMbXMq2J8vqVRwWaNrYydAo+XZGul7adP3khI0Afnbf8I/p9TzjL0CPL48qRFz94Ta9hv3tx/mcanIRdLrYgSyXAtt529P8ATnjGRgYL42rSbi6yWKEevfn/AAw6FZ+g6Mn4WHf/AJKEkk7HSCePYe3bfC7x8DU5HFHAdDR1cTHULbAkbfrhtlEJbKqMr0N6eM+YEkeUf6YQf2hgQZHH5lBNXCCIjY8m30wLFMvkcT6X3X7wzFflqNv6jGiyOWKPKYRK1ja/6DGSySa0U5BfaSXlrgeZrcD2xpPD7pLlCAWOkAkttyBwMLJ10Vir7Cp5IHYj4l0+SHfHIIZHZelHMwO+pha+DqOGBJC76SxO2oYPkrIQLC17/mwPfJGeFCr4CYm8jBfrfAeeIsaxfhN45LF2tawHuP0w0zGt1UkjUcsTzKyjSva59xjLy1uYVM0yV5j0xwnp6hwTqvwN/wAK8g4PscuxXBRYr8UmjWWoaSklqQ+XKCon6UDNdDp41atIG9wdIGBc4lSeOeSONIwZWGlVYb7b+bffBfip6VaipaagFS/2aqMz1TKHOpW0EKARsQdV/bnbFHiCZJuo8IUIX2Coy24vs2/Pfv2w6AjCVdlhyPSlSWZW2lPkkOr8KX2C+trY9lpUVtCAhUfaMGosb6vvBxtxiVW6rDkFpqhrIwdGjIC+cbRnSL3+bb/yx3LnL1eXKZi9swgFrEBB1F23FsEVm78U5f4hjlhXJ8vq68VUkkczS0gl6EZt+AkeQ2JF+dh6Yaf7I1HfKqi//WcIPHIlzF4GmzA5d0JXfTWO6mstp8iWvqO3ew849cMxUyAD/g9Qf/KH+WB8Cr+COn11GU50kNY1RJ0kC/DRani++kOwU3J31eu+B6/LKsT0EnSm6UUrtYwFRGBc7Ejf1+tvbBDPMuS5u0rU0JEKGN1UlV++k3by+t+Adh9MC11HVSyUMqRO8EUjMStObRgajcvbe/PPcYAzHmRSA+Gc66qmo10zIfi0aMG8MQ89tJVe2rby73740NJIHza4QRAUUQ0XfbzydiSLfUm1u1sZrIqjpeG86di5/wB2ILVsQbSDFFdnS26jmwBOkcE8vaWs6ubHqaFPwUZ0K546kguFA0jtuN+x4wrCuwTxjfUDcC1JLvYnT5X/AJX4v34FjY4x9IwMOY/eE3Mtm2NxrPt7+oxqvGE6a1FlcmklIS+/4Xv+n+W3OMNRZnFTmuR2VSplDALffVfbcb29j9O5XRpNWfQ8sOiCn1mRUDi5LbAaE/f88MaiYmPZk81xbuRjJ5caz4mnSSCUrMkEqR6wAyuvINr32Fxcdvlhi1bTxRlWliE0Z0lI0vZrmxtf1HNxcHHHk8hRlQvsSBcguYRywEj7g3tZ2HqR+vPYYxy3PjSrPl3eT+pxpJ81hyuJJ4waiFtTK48rEljfYg2A1evy4tjMUZeq8UVNVDHdN3ZC4/Mb2NzjrjNSVm7PsWWZq4oIUhaNtMKgi528o9vf9MJ/F1XHLQR6ZIS3xMVwgJLbn14thTT1sTxU/wAJJTHWumcOLMbc2N99+4uPS+PZrHW1sVQkbKq3VqddYWRiFNzckX+g32xzPI4yv4ZzdAmWSaIpytvxzdzxrb97YcZHUlchDq69TQAU728u/wCmMxl+V+IY8uDQ00w3u/VRblSSTa4uTYg8359NnGU70qU7U1PPKEXQUcpYAb6mY8bnjfn5h8uaPF0zKVDuDMOk8auwAV7kvdb+vr++2D4sxkimNQYy2keVd7XtYX//ADC16iGPV8JQdaC/Ia422DA6f1JP6YXS1MccyQtTRmOXdCkjEqNhub2uLjYe2+OSPk8vgXNpDWCpTrvMAHTc6A6m53sN+Dzz6YqWrSqmqAtleOEqyype2z8bH9+uFeYFop2mfJz07FjIQ+24tv8A44tyOaWejqW+HSOFVeNGA6gNla19yfX8px2QdtAU7JeJp4BJUF8vpZx9lKt2klXWNam2zCyb/isNxp52xX4lniqnllg/BqsNmBuBY7Nv/PFvieqCy1aT0VJPbKlGmZGV2GtTdmUqQlyRzfUOADvT4iqY6p5pITdOppFySdgOb7j5YujIw9ZOpi8OgVyydFTqXpqPhfOD82Pff0xyg1Coy+8axg5hBa25bzrvidbK8kXhlGqYJ+kp6caD/wAE9QbSeY+x4Gx4OKMr6S1dD0gQftGDWzdjrHHfDAN9/aHJkCSZV9q02aveocQ/C1Ea2Pk/FqTccce+NOPgbC0dZb/uR/8A1xmPGmX5jlohNFkj1sdTJIlQ09M9SKcHT54zb7s3LbjbYemGP2Y53+160X7GUf5YRsZJGMpJ5KbLs2kpIRRyiJWEmsDUeq/mYg/IbngemK65K+snpZ/PUxQOWLqjOYh5jdn3tc/Ltz3lRS9LL81lpRLK4iU2nFw56r/hDC1regtc4Grpauuno0mqRLHDqdFLFio3ubcDna2BaXZn0OvDc89P4czSTXURv0bF3VZHUaIrkKdibbgfIbYo8X09fWzpJKlRPajUvq6nHUex0Wsdvf8AQbyyzOR4fyiCKk6gqJ0E0kgYs0aFVBAN+brf03ttbF9P4krEiD1U4bUbqj2DW55ty3N8c2TPKL/KsjLNWkjPUGS1AzWCKTpwGRJ426mwT7s7n6X55ti3L56V4pKeSIOwklQlVAupJBN+bEW3vfbvjaZPJlmcJI2ZKtQI0VkjqLgEjgFhcn2HucG5F8Nl9PJGs9CmuR2VIVZFQbbE6ATbi5t6Yl7+eP8AemFPmtuhBFBUVccLQGJIlazszab7AGxtv/pvbFc+Q5k9M8UtSB0x90hU3Y8AC1gL3PP+uNXmFcy6miRJZTpWKREZwpvvY25Av6frjP1UlbrQh6YqshZmJLltwBt7b3GIclDUN/6HjGKpGdiyyprUNNdEhhb72RuAb7BbkXJ07DvhlRZbT0RepppswKy6dWhE0NYEg2K3tsRYjvyb4YJHQVFPKM5WaGPqmWKSnKWK9ja+xN/6YAmhy1qkTpXPUoAV0gqsz78XYWtbYAfMemKufzl/wz0O8qyVIY0q3eYUhGrUYwoIPqzeUc25sPe5xdVyZdT5igrsrkFOQAk4rAzEfxFUYbD2Hr6Yz8b07mL4SrqQlxohdNZJuDbkj6W9bYZ0cNdX1EtL5oV0Ay3Bj8jbcbD8osL9jhZ5eqGU119Bs0roEzeGLKarrGZthIGHS4AW5BNv12xzNc1qKfQaaS0yNd9Gxb5d/wB74kvgjJaeolelzN2qoyQqSQNKFa1rnT723wRRZZmEBdUXI6xo7x9OR9LHckWXSf677HAcYSkJOLcqejOz5pWzPr6TPZtQJ7/P1wSKV69olaSpSna7ENGLBrWJtcXH7th0ZXp2mhrcny6nqI7hT0yE42fVpte45/xvhBlPxuYZwhq6Z5hqbU6g6FPe7D09L9/fDNRjuHwXhx1F9mt+0UoYoYzSVEmhAOuDq3HqoJ03va2FklcnxktdBPOkMo0OqyloxsRe19u9+efbA+YZzFFEY46GnsRpkEihiPQsL7Ekiw37XHGAHzcZnC0MtDGjNGY1qIhYJq3AYbAgGx9r9sTi8v8AIPGV3Zfn3i+N80raWrpaaopxC6E6dQZSqabnyuqhxqsG/NxthZ4g8XwTzkwwowkRHcmUkq5UahuOAb2v2wsrzaueHMIo5yafSrK+kr5+SR+LutjwLegwozagDTu1JI0qllRC4AYi2m+3pYY9OOROrKXQ1r9bQeG+rFCyFCEEN9cg1/hfbnew3PPbvzLi3xeWhphIPtCDSAb6R1F/fOIVcYSHIS0UdKGQF5YiNcg1Dci2zAet+2OZdcV1BqjEYNfAdQuNX3g3xSzG38XyZo0kD01cuTvTSSuNVb0jWILeVNIGprC+lt/MAL74eHxgl981qwe4+82xlPFWa5BmtbDT5vBW0LU9W6Qz0TLNHe4HmRrNbYcMflvjSDOMlIuPEFPv/FTTX+vl5wr6G0fOGrtUU8TSa1lIja9rEXYm3/qvzi+minqlmlp4zLHTyIGLsAFDGwv68fywNLlwpQ142mjdgVOqzxgbm4474OpZRu1TH1HY2ENyFuLW1dzxwLY5n+uiKfIqzqqSOZ1ihCK8hLb7W52H5QSb2G3GF/xHU6Yp4nbpXZtfm8gGxPb5+v6Y0UdNSVNSanMHgV18xVCFIsN7gbWsP0wPnkWVDMmipY1LPS6GERsEfUtm9zYEG+/HfBi0tMZQpbJ5PmVOWajqZ5Yw1tFQoUlFtvtxvx8sKZ56xCkc6ShUBGlhrFjwbHk874Ljy2tpqcVEYYoLopuCL349ObenHriqoq82q6iJIsuUMinREqE7cG1t+P5YnFxvQqhsNyrMq1tMboY1K2aTTpVdhYE/UevyxoWnpIqX77M55ZgvlijpdMRJ7aiCbXHYf1xncunrqYrHMBSMtka7EldreYKC30Pvxc3Z11OQadgHmLWCssIiVjzsDcn+QxDKoqYciUVpgFdSzVoB6tlc2WzM3107Ej3t/TC+PMq7LAadVVU2DXQHUTYm5IJ4I2wZmUFRrEf3iptpMcose1rW2wlbKlM7HqNtvrFtPPriuLjxqXQEk1Y3ohlstNIaeatgr3jIjhghBjjJ7k3vx6ccYvy+sqKhJoZKiJID/wAppCFJ5HJNxz747l1PBFSrEgu1iS4lIJHPPp8sTjFNTH7imDMx8zF7299/fE55Yu0ZJfWEU1SjQu0MIcFbkaRpv/eJAHHf2wZNmM4qaaKjghpwVuZl3UCw77juPrYYopayRWP+5QWNrq8jkEi9ySpGx2uvGwwm8Q5rLXOVjRIQgsIYS1uObtv2498TjBSmD5s0lZVVTU5GYTLUQqoLGCW5UA9rcb25FsK5aykOXCjoauspkUkkSAWa9jvYXtyfa55xlUqpFkYRi122UAAj63t3P7vil6mUVTSM4aUMCWY7G3v3x1R8evpujVwRVyQXiy2OQItkk6guTsb2DCwt2sPfvhZBX0s0jNJGtMyswVY0KhidwB3vxYAD3wriqayYNLEzysrWbzHcG54+h7Ya0zp1IKqpqpWqUa9ltqBHa5uW4H9MOocezcq7CamhkqEK14kjqAt45y2o2JJA3/EvHuON+AkqUqKO6zafMCFZTdXHqD+zjTTZzT10LLUPHGoJ06nPPse375GFVSHRCQrPCxsyvY3+dtvkf9MGP9MduLFi1SGeCVLEwvqQdgdt/wCmLcvZUr6GzE6auFyD+UBwf5YDnMUbsUuv8Wrf3xQtRobUCPOdv8cUVroCka3PxV5ZW1XxGXUNfTVc0gSfUJOl5jZkZTdGBPfm1rYR/EQnf74e37XAQrJA4khfTIzaiD+b59jjslbUPIzX/ESdgoGG/QeTvQeuZ+Y6pLaSdjbGhafLaaOXVERK4ATW/mtyWPYb3Fu/zxmckooapfipgS6NsBsDa3P88SzGpkhrgsezMQC4J1Eel74hKCbpCRXHo0MniSjEqtBltOrA2JXS/wAtO1gPfc7fXAeZNl2cdaroXmhrigYxvp0NpAvt/EQPkSLW3xlzM/xBU2KrYgEdyBvhvlJHxEbaR1F0uHub31AevvjeuMdoa2+yWUyMJUd5CwPJ1XuPQfzGNjHVddEpIwkUUm6wx/m+fdj8788YR59K0lZGHC6ksA4FmIIBsSOdybel8N6fP6toI4OnTqqwkBhH5tlFt745csee1oCbpqxo0DRIPiai1OUJEAmN3H/QNlHzwDXVfSeRYemU8oQA2IHFtudtx8sI6mrnip5tMh8gJF99zY/pfCetrJyxs5AVibA88c/vtiUPHt7OdtzYd9oSVMrNGGIU+a52G5vcjva/88CrWR09QZYgZrg6brweNj2PO+FFQ7RFkQ2DqGY25JxVJVTIiBWtuvb1G+PRjhSWiijQ/kzYsUEylo1FmCm2mx9cFUmeUlS4iaEwgkWWMA6trX7EfQ4x8ZaWSXWxNgW+Zx6mmc1aX3s+3tvhn48GhuJ9CpokqyjxSGwNjqP4z+/8MRzPLKjWpioevf8AMAMVeHGeaP4guyspKWXgi19/e+NG0riNVuCLX3GPIzSePJSCtmDqssrbSE0iwqTc6bE9th/LCabL9MnlkGnfVc/h9cfRKtjoY+vOMPmQAqCo2DcgfPHb4ueU3TM1RFapVVY4I+nGPMSgN229Se+KZKuJA4gjIcWsWN9v3fCx3ZF8pxFN3HscegoLs3EOlmbl10r2VOT8ze+LqSoZU0M5BDXBPcWwoaRiu5vY98SU2hVhyTguKo1DCqlHUYsAHNr7339flgeSQuqjcuu4YHEtClA5F24vgaQkve/pxgIKJAa3RQbLxd22OJXk7H9Bisnyg98cthjH/9k="/>
          <p:cNvSpPr>
            <a:spLocks noChangeAspect="1" noChangeArrowheads="1"/>
          </p:cNvSpPr>
          <p:nvPr/>
        </p:nvSpPr>
        <p:spPr bwMode="auto">
          <a:xfrm>
            <a:off x="584200" y="-482863"/>
            <a:ext cx="1619250" cy="1016001"/>
          </a:xfrm>
          <a:prstGeom prst="rect">
            <a:avLst/>
          </a:prstGeom>
          <a:noFill/>
        </p:spPr>
        <p:txBody>
          <a:bodyPr vert="horz" wrap="square" lIns="91440" tIns="45720" rIns="91440" bIns="45720" numCol="1" anchor="t" anchorCtr="0" compatLnSpc="1"/>
          <a:lstStyle/>
          <a:p>
            <a:endParaRPr lang="zh-CN" altLang="en-US"/>
          </a:p>
        </p:txBody>
      </p:sp>
      <p:sp>
        <p:nvSpPr>
          <p:cNvPr id="69652" name="AutoShape 20" descr="data:image/jpg;base64,/9j/4AAQSkZJRgABAQAAAQABAAD/2wBDAAkGBwgHBgkIBwgKCgkLDRYPDQwMDRsUFRAWIB0iIiAdHx8kKDQsJCYxJx8fLT0tMTU3Ojo6Iys/RD84QzQ5Ojf/2wBDAQoKCg0MDRoPDxo3JR8lNzc3Nzc3Nzc3Nzc3Nzc3Nzc3Nzc3Nzc3Nzc3Nzc3Nzc3Nzc3Nzc3Nzc3Nzc3Nzc3Nzf/wAARCACMALoDASIAAhEBAxEB/8QAHAAAAgMBAQEBAAAAAAAAAAAABAUCAwYBAAcI/8QAQRAAAgECBQIEAwYDBQYHAAAAAQIDBBEABRIhMRNBBiJRYRRxgRUjMkKh8FKRsQdiwdHhFiQlQ3JzM4OSorLS8f/EABoBAAMBAQEBAAAAAAAAAAAAAAECAwAEBQb/xAAjEQACAgICAwEAAwEAAAAAAAAAAQIRAyESMQQTQSIyUWGR/9oADAMBAAIRAxEAPwDU9NrXvfEkF8H00QN1bzDtj09E8RLADT649v2Lo4ODB0xLnHiOwOJKhPfGbGogRbHCMWEeuOAdsGwFdsSUYlpx0C2A5GJKNsWBb44oxdGoxJsZIiqWGJBL4uC4sVBbE3IokBuhtgSVL4bMm2BJI7njDwmCURRImKyuGEsYHOBmUdsdUZEQYjFbrgrRc4qYDDqQKA5EudsVGL1wdYYgyjnFFIFAbJpG2+LYIlbYoSTxYXN8WaNRxbCQk8Itv1F/+QxpSpMK7CfsaagznJnqtRmnWqPw6m4jAhNr/wATXPPa9h6mEPg7NDDGTBGt1GzPYjbviXjzxoMtqqGPKaQVWYSzNAlVp1LTg26mgfma1rngW72IwgU5e6hqqqledheRjOxLN3N7+uPmsk3OXKXZ6MI0qRp4qsU4DyOqqCBqdrAfM9sHy1nUUBwQeLWx84/2hzimyDMqmWSBp6Ixy0s4W+teqV868flI9wfrhxkNdPDkOWyrTgoY41cBy4sz6b8XQi/upA7HHRDyrl+0Tlipfk0/5r74KQxFNzY4DWQeuOk3x3OmcxJ/xc3xzHBjpBHbDJgokMexAHEwcBmosTnF6YHUgYtR7HCSHiFINsXKt8DRyAm2DFdAt9QxzytFYo4ybcYAqmCmwwZNOCvlwsqJPNfD4k29gyaQPKb4oti1m1c4he2OyOiFESNtsUyADYYnJJbjAzOfXDoDOkAYgbYAznOIMoojUz6m7IiC5c+nsL9+PrYY9RTx1WWUddLUzI9RAkrRxmPSpYA2F0Jtvbc4lk8mGJ09jwxSn0GlrcYSz+IaanzSjgEhJepjRnRQ1ruB6/r/AFxlcx8SVTB6WOpeQPKy9Z0VBa5FvKBsBbnc+wIGFeXuHzGkK63f4+C5PY9QWUfLHNn861xxlYYN3I3mdR5zPpjy+SKmpDUNHW1MhAWOEEXDSHjVxoXdrAb7jDyGWgSFEE+ZMFUDUsKKD7gFwQPYjGZ8bSUuYVFMK/MxTx0tSxgpooyepJcBUUDZdxdmO4B78AyNJOmumeJRYWXpk2+t8eadK2xLDHAMkzv4qkkiiMcZlBc6WAle7IRewAA4A3G49WtPWU0GSLSxyiOeOFVgSYhS5R78iwe2k3Gx7gDjCuiaAZRnWqWbQsaCRZQPuvvZONSkEd7G/pf0pr6SNqiknp5UtrZ3SVwjEDVuFY2JFrEKTxe2FQzN34MqIc2pjJmCJl86oQ7RVDsgYhGVhrJABDjY/wA8aBqGaCRopdDuv5kvZh2Nu3y3+Zx888O06nwrnERSlRfhyxj6umJwYojYttpDX3O1r8i18fTsgpyuWwvOwTpqRu1wFubC/fa2/fFsWaUXROUEwdcumma0aqNvzHnEmyit3ugsP7wxdP4py+GRoYZIC6kgi5Xjne1v1xRPm9SzXgZo19L3/XHTHLkk9EZRiuyBy2pB3Qj25x74KUMV0m9uCMWRZzWobtIG9mF8Xfbc7qdccZPtth+eT/BVGAPJRvHHqOoH3FsVFWH5Ti2esaX/AJaL+pwKS55YnDxk/pnFEw5U784sEu3OB9JPGJFWt64ZtGLXl2wDI5JxYwOKWU34wykkBqyBa2OM3lxx7ja2KnY2IOH5C0VSPvihpN8SkOBnuP8AXDKYrQRn5yeDI7VMXxU09Msz0MbkPPpdra2G6pe3z3AwmzGtaWCRwqx2k0qiIFVAoAAUDgWAtiPiKOFJpUnBlH2cpWlj8s7jb8TgWVfbc7nb8wpzGTqUrvpVAZGsqppA+Q/xO59TzjxZO5M7odGJzFmkpsnj68Ulo20wLtoBa9mPqdz22HzOLaFmNdQBnWwr4LKp4HUG59ziOYB/hMjVhFoMbkJFfUwLgHV/eYiwtfjvwJZeD8dl1oyB9oQWJv5z1Bcj2/zwpjbeN5sny2ooGnoPtKpNY3SV7x08bHTdios0nr2B9xh0niCtCKPtDRYfgSKIBfYDRxhXn1H4kklQZNGJYp5XSpl6KIsMO1x1H2W4Nibgm22G6ZTSqig1uUXAtspP66TjBVGSpGSTJ83WarimiEaC+hT0wZZNnGoDk3O67HAuYUd6mllgqEZeozsGktsL7hGsdrWOm/H1wZBC8uU5uk6U4EsSBSusiT72QXbSNQ322vsPmMCZlRu09JNDOssauztaZSoA1eYKSG452/1VBY68ORx/7L5uHajiRaZnJUEw7RRE6gouVP5gAeW55xoIVaWrSnnKywx0qMhVfLdnkvZhztYW59ecZvInjPhfNpTNThFhZutBEJEUiOI30E+Yg8g8m/PGNHlcQGYbMHHwcf3mhhe8khtc7d+LbfK2A2FdhFRbLkSooo4UmRne7hrH7qQ2JGwHl3JIPpjsNSkVDFIpVJpF+6pDYBtLBWswA331e97fL2egCjIbURpe4XXsOlL/AA7D5t9MKNZ6GWqjeS81+p/3Rvf1G/dfmOxU3GmmBxTNQqE2Ok7749NqghkkEUkpRdXTjtqb2FyBf64lltUs/RR7l5HCDYKSbAnb035HrxscM8whiSgqAQmsRMe4x1e/WiSx7Mu3iKlRbmmnsLazrhGi5sL3cd9tr4a07rUQLKoKhgCAfcA9tuCMYPKC71K9VdRDPZnVibamtyP329ktNmtXL4qnpPjamOJNSoIpmQAKxsCFIvbj5AYVZnewvGj68sXrghYgy7An1JxbSRtNBFIwAMiK5A7XAJH64G8QyPl2VvLGdErsIkY2upa+4BFiRzbDPKBROSQDsL/TArwlfUYTUWc19R5lqCVQurAqt20kj+D27Y0VJUxV1IlTGrRq5PlcbjAjnGeMXSRk8i4xQ8JJ4w1kCdzivSp4tivuJ8BLJAd9sCyxkbnbD2WPm5tgI1E1DUGWBYzeFwWkGycb3uB+uC89KxXjt0ZXxItGJphMTUg5crrRwLov+EXMhFwNvwgH8x8pJxVmkgmppGEaxjqMAioVAG3AO+/N++DfFpp/iqn4xaurd6AP0C4jjZ7qCde51EDhQLDvvgTNZkmhldEVF6rAKqFQPod/e5xxXZ0JGHzCIrS5IxgihV43YyqQWezWLkW5HA3PHbE8vC/H0J1tITmEF/7n3g8uKq6O0OSlKcxuwJ6pa4chhZrXNgOOB8vW6gWRa3Ly+gA18BRQBc/eDc27/PAMa/x/PBm0tO1XnBp1pZ2YRyK7CeQWtGigaeRuTYDUDvfDRWr9ItFBa215TfA39oNTkNNLlhzGhrcwk+IYQgVIgTV5N2sGa3G1/XGgFbTWH/DqEexMm3/vxjIxNNTxvk+dRfBmASxoCplVRKerINjcgdhuBxxbc05nQztNRTRydSJJWY2dHVB5t1AN+2/vfBFPGkuUZzHG9WxaJQwfysv3smyarDj3O59dsD5jllXroZCJDGkrkgqLRgat1Pf1773wBmOfDssb+Hc1kadpWMNo5KNAshcRwhemLnzggAb31Da2NFlqwjMz8PcoaRPMym9+pISCbkck7c89rYz+QyLN4azgztJV9SnMY0/cmRjFEoFyCF9NRHa+NDQGE5mWgTSoo4xvcnaSS+9gOb+/0wr6DHsln0xFogbEwyODZzptHIL2UgD5n6b8oKqsEMFFK6pI0ZmIsQDcSA7b3/l9fc7xg+iRboHAo5iQbnlHHyHzP03xlPiDNQzIquqxdYWW9lu52Njb15BxktBemb/In1VVB5mF52Fxx+FO2NdmTyfZlV5zbpN6emMF4bkCT5a7MNpbk2t+RMbXMq2J8vqVRwWaNrYydAo+XZGul7adP3khI0Afnbf8I/p9TzjL0CPL48qRFz94Ta9hv3tx/mcanIRdLrYgSyXAtt529P8ATnjGRgYL42rSbi6yWKEevfn/AAw6FZ+g6Mn4WHf/AJKEkk7HSCePYe3bfC7x8DU5HFHAdDR1cTHULbAkbfrhtlEJbKqMr0N6eM+YEkeUf6YQf2hgQZHH5lBNXCCIjY8m30wLFMvkcT6X3X7wzFflqNv6jGiyOWKPKYRK1ja/6DGSySa0U5BfaSXlrgeZrcD2xpPD7pLlCAWOkAkttyBwMLJ10Vir7Cp5IHYj4l0+SHfHIIZHZelHMwO+pha+DqOGBJC76SxO2oYPkrIQLC17/mwPfJGeFCr4CYm8jBfrfAeeIsaxfhN45LF2tawHuP0w0zGt1UkjUcsTzKyjSva59xjLy1uYVM0yV5j0xwnp6hwTqvwN/wAK8g4PscuxXBRYr8UmjWWoaSklqQ+XKCon6UDNdDp41atIG9wdIGBc4lSeOeSONIwZWGlVYb7b+bffBfip6VaipaagFS/2aqMz1TKHOpW0EKARsQdV/bnbFHiCZJuo8IUIX2Coy24vs2/Pfv2w6AjCVdlhyPSlSWZW2lPkkOr8KX2C+trY9lpUVtCAhUfaMGosb6vvBxtxiVW6rDkFpqhrIwdGjIC+cbRnSL3+bb/yx3LnL1eXKZi9swgFrEBB1F23FsEVm78U5f4hjlhXJ8vq68VUkkczS0gl6EZt+AkeQ2JF+dh6Yaf7I1HfKqi//WcIPHIlzF4GmzA5d0JXfTWO6mstp8iWvqO3ew849cMxUyAD/g9Qf/KH+WB8Cr+COn11GU50kNY1RJ0kC/DRani++kOwU3J31eu+B6/LKsT0EnSm6UUrtYwFRGBc7Ejf1+tvbBDPMuS5u0rU0JEKGN1UlV++k3by+t+Adh9MC11HVSyUMqRO8EUjMStObRgajcvbe/PPcYAzHmRSA+Gc66qmo10zIfi0aMG8MQ89tJVe2rby73740NJIHza4QRAUUQ0XfbzydiSLfUm1u1sZrIqjpeG86di5/wB2ILVsQbSDFFdnS26jmwBOkcE8vaWs6ubHqaFPwUZ0K546kguFA0jtuN+x4wrCuwTxjfUDcC1JLvYnT5X/AJX4v34FjY4x9IwMOY/eE3Mtm2NxrPt7+oxqvGE6a1FlcmklIS+/4Xv+n+W3OMNRZnFTmuR2VSplDALffVfbcb29j9O5XRpNWfQ8sOiCn1mRUDi5LbAaE/f88MaiYmPZk81xbuRjJ5caz4mnSSCUrMkEqR6wAyuvINr32Fxcdvlhi1bTxRlWliE0Z0lI0vZrmxtf1HNxcHHHk8hRlQvsSBcguYRywEj7g3tZ2HqR+vPYYxy3PjSrPl3eT+pxpJ81hyuJJ4waiFtTK48rEljfYg2A1evy4tjMUZeq8UVNVDHdN3ZC4/Mb2NzjrjNSVm7PsWWZq4oIUhaNtMKgi528o9vf9MJ/F1XHLQR6ZIS3xMVwgJLbn14thTT1sTxU/wAJJTHWumcOLMbc2N99+4uPS+PZrHW1sVQkbKq3VqddYWRiFNzckX+g32xzPI4yv4ZzdAmWSaIpytvxzdzxrb97YcZHUlchDq69TQAU728u/wCmMxl+V+IY8uDQ00w3u/VRblSSTa4uTYg8359NnGU70qU7U1PPKEXQUcpYAb6mY8bnjfn5h8uaPF0zKVDuDMOk8auwAV7kvdb+vr++2D4sxkimNQYy2keVd7XtYX//ADC16iGPV8JQdaC/Ia422DA6f1JP6YXS1MccyQtTRmOXdCkjEqNhub2uLjYe2+OSPk8vgXNpDWCpTrvMAHTc6A6m53sN+Dzz6YqWrSqmqAtleOEqyype2z8bH9+uFeYFop2mfJz07FjIQ+24tv8A44tyOaWejqW+HSOFVeNGA6gNla19yfX8px2QdtAU7JeJp4BJUF8vpZx9lKt2klXWNam2zCyb/isNxp52xX4lniqnllg/BqsNmBuBY7Nv/PFvieqCy1aT0VJPbKlGmZGV2GtTdmUqQlyRzfUOADvT4iqY6p5pITdOppFySdgOb7j5YujIw9ZOpi8OgVyydFTqXpqPhfOD82Pff0xyg1Coy+8axg5hBa25bzrvidbK8kXhlGqYJ+kp6caD/wAE9QbSeY+x4Gx4OKMr6S1dD0gQftGDWzdjrHHfDAN9/aHJkCSZV9q02aveocQ/C1Ea2Pk/FqTccce+NOPgbC0dZb/uR/8A1xmPGmX5jlohNFkj1sdTJIlQ09M9SKcHT54zb7s3LbjbYemGP2Y53+160X7GUf5YRsZJGMpJ5KbLs2kpIRRyiJWEmsDUeq/mYg/IbngemK65K+snpZ/PUxQOWLqjOYh5jdn3tc/Ltz3lRS9LL81lpRLK4iU2nFw56r/hDC1regtc4Grpauuno0mqRLHDqdFLFio3ubcDna2BaXZn0OvDc89P4czSTXURv0bF3VZHUaIrkKdibbgfIbYo8X09fWzpJKlRPajUvq6nHUex0Wsdvf8AQbyyzOR4fyiCKk6gqJ0E0kgYs0aFVBAN+brf03ttbF9P4krEiD1U4bUbqj2DW55ty3N8c2TPKL/KsjLNWkjPUGS1AzWCKTpwGRJ426mwT7s7n6X55ti3L56V4pKeSIOwklQlVAupJBN+bEW3vfbvjaZPJlmcJI2ZKtQI0VkjqLgEjgFhcn2HucG5F8Nl9PJGs9CmuR2VIVZFQbbE6ATbi5t6Yl7+eP8AemFPmtuhBFBUVccLQGJIlazszab7AGxtv/pvbFc+Q5k9M8UtSB0x90hU3Y8AC1gL3PP+uNXmFcy6miRJZTpWKREZwpvvY25Av6frjP1UlbrQh6YqshZmJLltwBt7b3GIclDUN/6HjGKpGdiyyprUNNdEhhb72RuAb7BbkXJ07DvhlRZbT0RepppswKy6dWhE0NYEg2K3tsRYjvyb4YJHQVFPKM5WaGPqmWKSnKWK9ja+xN/6YAmhy1qkTpXPUoAV0gqsz78XYWtbYAfMemKufzl/wz0O8qyVIY0q3eYUhGrUYwoIPqzeUc25sPe5xdVyZdT5igrsrkFOQAk4rAzEfxFUYbD2Hr6Yz8b07mL4SrqQlxohdNZJuDbkj6W9bYZ0cNdX1EtL5oV0Ay3Bj8jbcbD8osL9jhZ5eqGU119Bs0roEzeGLKarrGZthIGHS4AW5BNv12xzNc1qKfQaaS0yNd9Gxb5d/wB74kvgjJaeolelzN2qoyQqSQNKFa1rnT723wRRZZmEBdUXI6xo7x9OR9LHckWXSf677HAcYSkJOLcqejOz5pWzPr6TPZtQJ7/P1wSKV69olaSpSna7ENGLBrWJtcXH7th0ZXp2mhrcny6nqI7hT0yE42fVpte45/xvhBlPxuYZwhq6Z5hqbU6g6FPe7D09L9/fDNRjuHwXhx1F9mt+0UoYoYzSVEmhAOuDq3HqoJ03va2FklcnxktdBPOkMo0OqyloxsRe19u9+efbA+YZzFFEY46GnsRpkEihiPQsL7Ekiw37XHGAHzcZnC0MtDGjNGY1qIhYJq3AYbAgGx9r9sTi8v8AIPGV3Zfn3i+N80raWrpaaopxC6E6dQZSqabnyuqhxqsG/NxthZ4g8XwTzkwwowkRHcmUkq5UahuOAb2v2wsrzaueHMIo5yafSrK+kr5+SR+LutjwLegwozagDTu1JI0qllRC4AYi2m+3pYY9OOROrKXQ1r9bQeG+rFCyFCEEN9cg1/hfbnew3PPbvzLi3xeWhphIPtCDSAb6R1F/fOIVcYSHIS0UdKGQF5YiNcg1Dci2zAet+2OZdcV1BqjEYNfAdQuNX3g3xSzG38XyZo0kD01cuTvTSSuNVb0jWILeVNIGprC+lt/MAL74eHxgl981qwe4+82xlPFWa5BmtbDT5vBW0LU9W6Qz0TLNHe4HmRrNbYcMflvjSDOMlIuPEFPv/FTTX+vl5wr6G0fOGrtUU8TSa1lIja9rEXYm3/qvzi+minqlmlp4zLHTyIGLsAFDGwv68fywNLlwpQ142mjdgVOqzxgbm4474OpZRu1TH1HY2ENyFuLW1dzxwLY5n+uiKfIqzqqSOZ1ihCK8hLb7W52H5QSb2G3GF/xHU6Yp4nbpXZtfm8gGxPb5+v6Y0UdNSVNSanMHgV18xVCFIsN7gbWsP0wPnkWVDMmipY1LPS6GERsEfUtm9zYEG+/HfBi0tMZQpbJ5PmVOWajqZ5Yw1tFQoUlFtvtxvx8sKZ56xCkc6ShUBGlhrFjwbHk874Ljy2tpqcVEYYoLopuCL349ObenHriqoq82q6iJIsuUMinREqE7cG1t+P5YnFxvQqhsNyrMq1tMboY1K2aTTpVdhYE/UevyxoWnpIqX77M55ZgvlijpdMRJ7aiCbXHYf1xncunrqYrHMBSMtka7EldreYKC30Pvxc3Z11OQadgHmLWCssIiVjzsDcn+QxDKoqYciUVpgFdSzVoB6tlc2WzM3107Ej3t/TC+PMq7LAadVVU2DXQHUTYm5IJ4I2wZmUFRrEf3iptpMcose1rW2wlbKlM7HqNtvrFtPPriuLjxqXQEk1Y3ohlstNIaeatgr3jIjhghBjjJ7k3vx6ccYvy+sqKhJoZKiJID/wAppCFJ5HJNxz747l1PBFSrEgu1iS4lIJHPPp8sTjFNTH7imDMx8zF7299/fE55Yu0ZJfWEU1SjQu0MIcFbkaRpv/eJAHHf2wZNmM4qaaKjghpwVuZl3UCw77juPrYYopayRWP+5QWNrq8jkEi9ySpGx2uvGwwm8Q5rLXOVjRIQgsIYS1uObtv2498TjBSmD5s0lZVVTU5GYTLUQqoLGCW5UA9rcb25FsK5aykOXCjoauspkUkkSAWa9jvYXtyfa55xlUqpFkYRi122UAAj63t3P7vil6mUVTSM4aUMCWY7G3v3x1R8evpujVwRVyQXiy2OQItkk6guTsb2DCwt2sPfvhZBX0s0jNJGtMyswVY0KhidwB3vxYAD3wriqayYNLEzysrWbzHcG54+h7Ya0zp1IKqpqpWqUa9ltqBHa5uW4H9MOocezcq7CamhkqEK14kjqAt45y2o2JJA3/EvHuON+AkqUqKO6zafMCFZTdXHqD+zjTTZzT10LLUPHGoJ06nPPse375GFVSHRCQrPCxsyvY3+dtvkf9MGP9MduLFi1SGeCVLEwvqQdgdt/wCmLcvZUr6GzE6auFyD+UBwf5YDnMUbsUuv8Wrf3xQtRobUCPOdv8cUVroCka3PxV5ZW1XxGXUNfTVc0gSfUJOl5jZkZTdGBPfm1rYR/EQnf74e37XAQrJA4khfTIzaiD+b59jjslbUPIzX/ESdgoGG/QeTvQeuZ+Y6pLaSdjbGhafLaaOXVERK4ATW/mtyWPYb3Fu/zxmckooapfipgS6NsBsDa3P88SzGpkhrgsezMQC4J1Eel74hKCbpCRXHo0MniSjEqtBltOrA2JXS/wAtO1gPfc7fXAeZNl2cdaroXmhrigYxvp0NpAvt/EQPkSLW3xlzM/xBU2KrYgEdyBvhvlJHxEbaR1F0uHub31AevvjeuMdoa2+yWUyMJUd5CwPJ1XuPQfzGNjHVddEpIwkUUm6wx/m+fdj8788YR59K0lZGHC6ksA4FmIIBsSOdybel8N6fP6toI4OnTqqwkBhH5tlFt745csee1oCbpqxo0DRIPiai1OUJEAmN3H/QNlHzwDXVfSeRYemU8oQA2IHFtudtx8sI6mrnip5tMh8gJF99zY/pfCetrJyxs5AVibA88c/vtiUPHt7OdtzYd9oSVMrNGGIU+a52G5vcjva/88CrWR09QZYgZrg6brweNj2PO+FFQ7RFkQ2DqGY25JxVJVTIiBWtuvb1G+PRjhSWiijQ/kzYsUEylo1FmCm2mx9cFUmeUlS4iaEwgkWWMA6trX7EfQ4x8ZaWSXWxNgW+Zx6mmc1aX3s+3tvhn48GhuJ9CpokqyjxSGwNjqP4z+/8MRzPLKjWpioevf8AMAMVeHGeaP4guyspKWXgi19/e+NG0riNVuCLX3GPIzSePJSCtmDqssrbSE0iwqTc6bE9th/LCabL9MnlkGnfVc/h9cfRKtjoY+vOMPmQAqCo2DcgfPHb4ueU3TM1RFapVVY4I+nGPMSgN229Se+KZKuJA4gjIcWsWN9v3fCx3ZF8pxFN3HscegoLs3EOlmbl10r2VOT8ze+LqSoZU0M5BDXBPcWwoaRiu5vY98SU2hVhyTguKo1DCqlHUYsAHNr7339flgeSQuqjcuu4YHEtClA5F24vgaQkve/pxgIKJAa3RQbLxd22OJXk7H9Bisnyg98cthjH/9k="/>
          <p:cNvSpPr>
            <a:spLocks noChangeAspect="1" noChangeArrowheads="1"/>
          </p:cNvSpPr>
          <p:nvPr/>
        </p:nvSpPr>
        <p:spPr bwMode="auto">
          <a:xfrm>
            <a:off x="584200" y="-482863"/>
            <a:ext cx="1619250" cy="1016001"/>
          </a:xfrm>
          <a:prstGeom prst="rect">
            <a:avLst/>
          </a:prstGeom>
          <a:noFill/>
        </p:spPr>
        <p:txBody>
          <a:bodyPr vert="horz" wrap="square" lIns="91440" tIns="45720" rIns="91440" bIns="45720" numCol="1" anchor="t" anchorCtr="0" compatLnSpc="1"/>
          <a:lstStyle/>
          <a:p>
            <a:endParaRPr lang="zh-CN" altLang="en-US"/>
          </a:p>
        </p:txBody>
      </p:sp>
      <p:pic>
        <p:nvPicPr>
          <p:cNvPr id="69656" name="Picture 24" descr="http://t3.gstatic.com/images?q=tbn:ANd9GcTJ-uDfP1S2CHC2rhJ_v-yQBk21chFOrOTa6shZUdygNcTZummbwPnE4IeuFQ"/>
          <p:cNvPicPr>
            <a:picLocks noChangeAspect="1" noChangeArrowheads="1"/>
          </p:cNvPicPr>
          <p:nvPr/>
        </p:nvPicPr>
        <p:blipFill>
          <a:blip r:embed="rId5" cstate="print"/>
          <a:srcRect/>
          <a:stretch>
            <a:fillRect/>
          </a:stretch>
        </p:blipFill>
        <p:spPr bwMode="auto">
          <a:xfrm>
            <a:off x="3722678" y="1443904"/>
            <a:ext cx="1357322" cy="773913"/>
          </a:xfrm>
          <a:prstGeom prst="rect">
            <a:avLst/>
          </a:prstGeom>
          <a:noFill/>
        </p:spPr>
      </p:pic>
      <p:pic>
        <p:nvPicPr>
          <p:cNvPr id="69658" name="Picture 26" descr="http://t1.gstatic.com/images?q=tbn:ANd9GcSe66HQiVGpI-86mbtUG0XGxVr26D9bMLFfRBKJujFfeQnJU5P59AD2orXn"/>
          <p:cNvPicPr>
            <a:picLocks noChangeAspect="1" noChangeArrowheads="1"/>
          </p:cNvPicPr>
          <p:nvPr/>
        </p:nvPicPr>
        <p:blipFill>
          <a:blip r:embed="rId6" cstate="print"/>
          <a:srcRect/>
          <a:stretch>
            <a:fillRect/>
          </a:stretch>
        </p:blipFill>
        <p:spPr bwMode="auto">
          <a:xfrm>
            <a:off x="3722678" y="2390115"/>
            <a:ext cx="1357322" cy="773913"/>
          </a:xfrm>
          <a:prstGeom prst="rect">
            <a:avLst/>
          </a:prstGeom>
          <a:noFill/>
        </p:spPr>
      </p:pic>
      <p:sp>
        <p:nvSpPr>
          <p:cNvPr id="69660" name="AutoShape 28" descr="data:image/jpg;base64,/9j/4AAQSkZJRgABAQAAAQABAAD/2wBDAAkGBwgHBgkIBwgKCgkLDRYPDQwMDRsUFRAWIB0iIiAdHx8kKDQsJCYxJx8fLT0tMTU3Ojo6Iys/RD84QzQ5Ojf/2wBDAQoKCg0MDRoPDxo3JR8lNzc3Nzc3Nzc3Nzc3Nzc3Nzc3Nzc3Nzc3Nzc3Nzc3Nzc3Nzc3Nzc3Nzc3Nzc3Nzc3Nzf/wAARCACQALQDASIAAhEBAxEB/8QAHAAAAgMBAQEBAAAAAAAAAAAABAUCAwYAAQcI/8QARBAAAgEDAgMFBgMFBgILAAAAAQIDAAQRBSESMUEGEyJRYRQycYGRsaHB0RUjQlJyM2KSouHwU4IWJENUY3OTssLS8f/EABgBAAMBAQAAAAAAAAAAAAAAAAABAgME/8QAIREAAwEAAgMAAgMAAAAAAAAAAAERAhIhAzFBBBMiMlH/2gAMAwEAAhEDEQA/AC1JEYHC3hwNthyNd4yDvgZY8ydt65iS2/8AOfzqIkUIeJgPCeo9axOY7gbqx6dcda8K4A8/Uk1PvARsDz8jXhYk5CEf1HHlTEKu1MrxaKhRire0ruPgar7KyGaC5kV2X95wsOe4H+td2uVm0iIbZNwDgHONjVXYogWF4Tk/9YbkCf4RR8Lf9TRKvhwWfl/MfSojwzEg4Hdnkf7wqYbY4VuXl6iqSC8wBXH7s88fzLTJQQJcKcyAcuZ9RXLcIcgSAnhPLfpVYCgNgAcuXxr1eZ/pP2o6EixJgXAHEd+imgr+Y+wXPCjg9w+5A28J9avQYcEjl8+tCXxI0+52B/cv/wC00UEfJzd3RGO9YegJH2q+3jMpJnmm9Aqls/WrIkucbRog+VXrb3L+9KAPQ1R1Fa25b3YJSPOSTAoy1huEOVFnFnkZDxH7Gow6Y0hAaVjmtZoHZiwcqbtpMDc+MKAKz3t5Rp48cn2CWllPMmX11FfG0dvbM35iqrq2kt3xNeam+OZCCMfjmvsfZzs/2fSANaKkjA4z3xbfY+eOoqeuabYK+1vCxI34kB/KufXl8iXJ+jfGfFp8UfHILW3mjJWK/mP9+5xj5LS28hkjY93ZPjzMjtX6E0rRbFLEBolPEN81897V2cVvfzRwsSgO29GNbbTf0GsdpfD5U7XXSEL8RVukSzC+lSU7mFsgHHr5+grST6cHJIG59KWXWkezXYuOMENHnh4eXiArtwn7OVymohVBEneLlyoz135flXVWtt3qKWA8IwPhXVuqEGWAWGRnxV4mBHtt4f8Af3oa8vUteDjU7k4A68qEn1+ZBixgjg8nYCST6nYfIVhjxa36OXr6Poraa4w0cUjLkZbG3I9TtV1zaiyiEt9cw28ecZJzk+gHP5Vn+zd9d3naK2N1dTzbOcPISPcbpypj2yKrf27XNvNNF7NIkKxk7TE7Z/Cm/E87jKyk1QvUtN0y4W2gvdUSIyMGjVWUGTOwxnPPPOgtPueyunWtz7NdzSxowaVuFz4jtthR5UU+jzN+z5fZ2Z4oIg8cUyxplSTjqdix670MnY/EMqLZ5WdULia5bYqNhlR0JIrFuGyygk6/oI9mZIpXFwFKMUPIsR/Ew6g5xk+Wap/6UaP7Tcxrp8x9njkLOYwAeFgMDfO5xzqY7NxqLdHgsFW3QIhkkkJAzxbZbmGLY+W/lamlW8d9PPJLpqrM7FycFmVieJSSeoNLsaWRjpFxBqMc+bA27QyBHSWMBuQI26bEbetHm3g/4EX+AULb3GnQGXuLi1UyOZJCJVPEx6nfn+lXi8tW2FzD/wCoKijiOa1ti4Jgj/wig9RsbU2F3wwqD3L8tv4TRxuLfb9/F/jFJNa1qKOSa0jDv+4zxRlMHOQNyd8elCfYRHzdLcAcquSEZG1WqKtRa7ITS20hAbiIoic+2XIsWkZYEgaaUK2DJ0VfhVcZxzqm7SdZlurQB3ClHRuTqenpWes1lXqD/srrA1C3u7e4Z4e6haaGWNyvC+EG/mML18/hT2216XUbC1u7gnvXjHFnz5H7V87sbe9YTxRW6WkcxIklzlgn8o9PvWmiZYYEijGEjHCB8KjXjoeLXE1A7QzR24RX2xgCs5f3TXErOxyTzqlpSaoZ8mn4/Ek6XvyPR6uCaD1qLit2I24ISw9MOlFod6G1gkW3Cvh4opUOOu2fyrrSUMPoVBIBGBiT/lAxXV5YGE2ymSUhsDqfIeVdQvRYHrz+ODO3v/cUkutQtYdpJ0B8hv8AaqbhtU1HUYra7miTPeHPCmFCqWPujyFKLozQBCoXDDIIGCRnFZ4/IeVxSMf1J/RzY9ohp92t1ZIzyoCF4o+IbgjOM+tFS9udfnzwSSqAc4jRV/8AjWaDylRiV8H+5yqlpZGkZS528zjNRretus0WMpRDi57T684Pe3l2F8mncfgCPtQDatfykmR3bPV+I/c0FxO7OC2QOXWpB5WlYF3KgZx1xjlSrHEEvc3LJggZHUIP09aipmZeJpFTy40xn8KKvrZ4rBJVnDgGMMAvV1ycfDGD60uVTx4JYjy50ZemumS4hvY6lqOmhzY6q9uHxx92o3I5cx0yaMXtRrak4127yc53X9Kz3AjNkY/pJ5fIVLuP/CP0b9KTxfY+X+D9e1uuxsCuvXO3QxofuKjca5q+rywvPfTXXcNkhUROFSQDxcIGR6HyNIWjQDhwpbyzg0bZxRQ2gk4x3skqpwbEFQRuBzznqDRwSGtNmiGxofUZ5re247eMu5IA68PrjrV4O9QuBIygRrGwzuHO3p+Na0QFquo31vBbiJVjkdS0gC8XDjyNT1K+veKyS1MgJAd3CZycZwPPbJI+FEhbwgBhABjfnUo2uGl4DJbtjmoU5A2pDp2pXV7N3CafHLyDu2OH1AOcfT5UPrcep3VzD3QZIjEAAr44SSM8WPgKP7q7ZyVuQgyeECMEgeWauMUrSF/aH4CMBOgOOf50dAA6nDdXyhykiqIeERo4BLZB36Y2HKnKEiNVLMxUAFm5n4+tArazHY3kx6bYq+W7t7coJ50jLe6HOCapCDIzVeqAtZhgNlJBPxBFdGQAPFXuoErp5yD43AU425+fLrWnwkos5QLSA55xqd/gK6q7aKdbSBZYZQypjHAfM11R2VTN285XUFLsxADjJ9Rj86jrBFvNBFHjuwr8IYZxvkfHen0PYrtNFcJKNB1BwgbaREIOdhgcVRvOwnaRp1I0S9MSgkFgu2Ry59K5GnUMzN1eRQTui98yLjBZFB/DaqfbosEAShunCFHypnddltfvZM2ulXEoUAMU4SM/WhrTs3qU0ghhtZJLsE8UCLllGcEnfHSn0UCNqEXAeNZg2AMg7j6GqriUsFKtJwsgYguT+dMpOx/aPiYto91geYXbPzq1+zOrpbrK9k/DFFllIU4AySefQCnBMp1CeM6aqIcsQhPLfA5/jVdo8MMsMns4nbhyY2QurDBByM/OnCaFqJj/AH1mY4UjyxYLsABzGfnyq7Tey2rpeRyz6XdLDwsS4AAxvuMVGlw6RPjlglu9WfJiSAxQKzOkAkZEj4ufCufSgjqjs5YptjGC77fjTHWNMkGslIo5TDgKzghyDtn47kD51CfsjqraXZ6jZWss9vcq26j3GBOcnP8AvFVlVU00legP21JARJENx0J/XeibWCO4IeIMrLFJP4V/kyR9cUX2g0KKxW2NgszfueKcucjO3iG3XOcDpirezd7aWVtcRXEoR5baZcnkCVYAehptT0JC46xc5zv/AIFoiTUkEHGuqMZsbp7JgD50pW1iO3E4+Joq2sFa4VURpPTOCfniq9iDbXWEUkz3JkyPdC8Jro9SgiJEDShM5RWcHh+ec080vTtNmYo9tPHIoBKuR98b0XqOlWDR4CNhdxuBv8hVrLFRfbdqrOGxhiayhNwjA9+5zx4zkFcbg/GmEfbfSsDvdOti3lHGAPxrOahFwuFHuk4Ow3/CvI7cMiAgYXlS5tBDRT9sdKnhMYtSmMboqgnFB6p2m0rUrYQTWMpQcmVBxD4HG1NuzOhaffWiy3UPHISRzI5HHQ0osNGMC9xJbo64JWZCR9d60uiegWLWtMWIR+yXTKN+J5SPstWX3bK8m0+20+O1ENlASUDoXPvcWcnFeXNoEDKEGM8t/wBa8ezi9hV2jUsVY5x60s2g2j3XZ7lr0JMoURxqqLniwpHFzH9RrqaTaZJdTvPJjDrGUzg+Hu1/1rq14k0/ROB5Un7WXZstDuXQjvHXu0BBwSdunIczTk1kO3Vy59js0C8LkuxJOTjGPlvv8K5PhqINOsIrbTVmjlEX8aux2VcDrzG/kd8gYNUwdxptxBDpQj7ickyzvu8owzcWcHbYdMAHONxkbVbuW106TTiobjtlLHiJOScBQDnHXOOeBgDNFWEUDakYe8VvYU7uSOM+62AACQemCdvPYjcVPRKRC0KnV7yViOI4BJKkk7Dqefg6HPypixmaMZ7xlIPMyn8mH+/lUdFjuYTczTokUs0mR3chbw5JGSd/4jt60zuYjdae8HfSRM6YEkZ8SnzHrRygPLboh1YMbDgctwEoOFuLh95RyYgfgaDknnjt7N4pJI1fDHgJHF4OLHx26D5mnT28h0s2yzs0gThEsgBywOzEddwDSy6tGTRlWSISTwKOL2ePhMnDsfD126GiofFoD7Q2Nrq9xN7JCU1OFO9bgXCzrzAz54U/NeuxojsaWXRY1mMc9g0xd0O/dZZgR6bj6lSdzvXdLOtylxAZFNxa+ByuGWUcsg58W/8A+cgB2XvBa6peocPDfW6SyJgYGVBz5DmenIY2ABoTB091nRp9Zij0mF44ZbaZ7NZ5WIjZV3QnGf4Cu+ORHpWNvOx9xYXRQ6jY3AXPigZ2Hyyoz9q3us4s5ZLWMK8V6sV0CSWZODwOB8PBn0x6mkQY8PhHECMkcwBy3wfuaq9Gmc0zcfZ64HG3eQ56DJJ688Dbl1o2y0u6jlDh4XxzAJOMZ64xTXi4wNsgZyB4gPso51yszqTuwIzsOPAx8lHOhOF/qRyR3AOVETnGDwMTj54x+NSaGaZQBwEnGQhLY59QMfjVgYPJjaRs+7gyH3j0Hh6fCrMsygPjPh2duL+b+FdqfNjXiyJrjRpp2j4ZYQ3MoCWPL0FcuiT4/ez28W4wrOcnPoBT2CKe4QFEleJQgJC8CDb0/M1bbQhUZRMgOVytsnG2x6suR9WFT7B4wvpVo5fT7ZUdSVXJLcgN/XGainCqsiv3hzwZjBIO2efL8aMWyDAn2cZwfFcSZO58lyf8wq72bJJkmbBIPDEOAfXdv81apsx0sfBDPYOyCRwqKw4gXcKPhnlUX0/js+7jmjkIVgBCGfn6gcI+tPvZraJuOO3jD/8AEZeJ/qd69LZNNNohpC+KC7eCEd3wFI1QguDuAB0NdTGuqubFxR9iPKvnfafUIoNcvbmRXnMCLEg6IdjgbeZGc1u9Um7jTriXOOGNjkfCvjGvSqe8jVf7Z0eQgZLEMCPqf97VzaZoOLezuLi4F88sJQOOJcZJ4Rnn08RPnTS3ZAjsoALbnA50p1nV7bS7aG2srUu5AxFF02yS2M89z86rjup7jRzNYBWnZRwJJyzncff0rNsrjFR+syKm7rttjO5I6V5ba1p08/ssN0skqjcIrEbYyM4wSPLNZDs7aSHSb3UhxPc3ccgjAODgA8vUtv8ASrOz2l6ra6xLLdWaRQSkyAoy4T3sLgbn3seXOgRqkuoOJkaZFZRxMGOCoYnBPlnp51FWBJOxGTyrE3Flr63Jl/ZqXANyJePjUd6Ezz32U9M8jtROtanqGbRlintRJ4pOKML4xvw8XF14Ttnkc5pQDUTW0dwIy7OjQTB1MZxnfcHzBHMdawly40ztJHNZSlXt0kiBKc1YvjOdj4Xx8q2Gi3kt9Y+0zQ90zE+DO2OhBO/161l9fiC3yvgEFTv9KaAbRuJNCuCQCygqGOCcHh86Rl1KKx8WNgc5HMddlHyBpjZ95Jpl5HEpZyFKgMB18ztVMWkXMpzNNFF54zI31bb8DWmSs6SQEjEglV4gmPFjjxuOp8I/Gooe9bg2kbHLeUjYfwjYU8TSbRQDMGuGHWVuIfTl+FWXF3Z6ckYmdYVY4RFQni+CqMmr4g/KLIrO7lIPclV5kTOFHMn3Vz59aPh09wih5wAMYWKJVG3xyftXR6qtzavPZ21zOUkEfdBOBidjnxHlgjc1Xpeo3moRtcNaxW8BVu7zLxuWBxuBgAbHrTShD3phvssIcF4+8I2zKxcj5tnHyqUtzDApE00cahC2GfHhA3PyrBPrV3NcLI15KVYheCOUQhl2I8K8RByeed+Wc0y7Xo6agjsC8bQuqFwmFYAnCk78XU4GeWDVEmkh1G1uY5ZIZuJIvfYqwAGM53HkKWy63I0YeAWcI34jeXHAVB3U8I3ORvig+yT8SXyiRMkqcqc5GDhsHodtydzmqTZBtDvibY3N6J5I1l7sGQnjHi3/AC6UxGjt5hcWsUokSTjUEumeEnqRnpXhNSwVhXIxwqA2OQOKDa9tskLMshHSPxn/AC5qRhoO1dQ8dwWXItrkjz4Av4Eg11AQ+odrp+60e5A5lQPqQP1r5PKwlvVZvdByfgBk1uu2upcbXFmp8MaRM3xYvwj6IT86xlhEJ7zhYbBCT9K59ey0Zi/uZjKs+SzyMJCqkHxEDAPrkAAdAueprSW0V/aaHDb6ey+1Bkyz4wMnLE5+dI7l47S7Ms0ouZ4zhEReFItsfXGOdB3ep3VyRxNwqOQU1KNdaT6+GpneQ8Q1LV7VBknuoTkHLAhSOoGMAjBx8cVELo66XDYvqwk7qRn7xrcksWGM7g+IdG5j5ViiSfeJPxOa8wPKjsX8TdRfsyO1t4LfU404Ll5nDq68RY52wRgjpvj03qqNNYjR1trmDUfJGkDKRhRggjOMBhnOd981igR5AVZHO8TcSSOuOWDyo7CZPpHZ6eP2d7WO1e2NrwrwOCMgjORnpniHPpSntMvBMj9OLNKtM7T3tsyrcnv0Gxzzx6GmurXUGpWHf27A+a9VNNEtEdNuDFb3DZiGIzgyvwKMHmT0FXadqLzXLQSSW8vPhktg3DxDmpDdQDnP2xSqCYiJ+FwnEoAYkYGSPMH7UVpDPPcqSSSkjyNIS/iBAVfe5DdsAADw7VpkSSlKe1c8pkhtFe44HVWaOCIMXPeKACxHh648zil2qlxp9pDdi5M0kdxwrMeKTJdccWxJ254HwxWj1C4iXEUoh2ZZAJJGG4OQcKPMeYqhb/icBJJRnADRW/Q+pJPlWqZALoclzbaXJJFYyTTNcYEO0OAEUcXiAwNvKrtFivrC0FvqIs7eAI3Ce9JcsSTvyGN+lXE3MrsPZrl1GcPLMQD/AMqlR9fOq0tNQDZi9jtwf5YwWPnk4P8AsigBfb6LZGCJPabiWQBA/s6ko2AA2wHXhG5NNLxbe4lMtzYo7cBjPtMqqOEnJGATjn5Zrm0+aUFZ9QuG36bdPXI/CptplrJPJLKhkZ2LHiY4ycdBt0H0pAV+1+ONFmto+8wE4ImkzzxuOEYxn5UK+o8RUcd9P6RhUUD4qMn4Z2ppHbQRlTHCilF4VKruB5D6mpDC/wAIH4UCBILeGaFZJrTDnORP4yN8fxZq4bbdOgHIfKrWO3kPOhJLmFPfljU+RagQVFjh+ddQsd9b8P8AaE/BTXUDHfaO8W6jkuUHhuZkK+fCsYwf85rJ6lrTW1q9pbKVmk5sPeVfT1P6097SyrHO0IACxyugA68Con3SshAy3Gp3ZxssYx+A/WsGUhS03i8QKn+8eddx+VS1sCKVivnS9JXfck/SiFUO46mODui3F4vKgAHbO5+deiJvImnAoSZBz4l+tQaUcJwVzjzqv2ZieVRe2cK2xO1AUOsbL2okuTjA3FWyl7G6eGNySpHX3hjkfrV+hyRpCDJIq+HqaKu9JXUNRaYt+7kVdxyOBilRUu0iczyQpBK0TsMK4UNw49DsfnWmtLdbdGAd5Hc8TyO2Wc+p+wGwrEaIz295EAwBRyM49D51phcTkbSSfLIH4LWmRNjSSKNm42jQt5lQa84wnMgD1OKUSOf+0JP9RP5tUI2Ti24flw/oasQ3a7t0zmZB88/avDeRHBVZXA5YjP51mv2gtpqN2t3e8KkJ3ceHGBjpgD5/6UVb3dveBzCSwU4JaEgf5zvRQGkmoAH+zI/rdR+dU/tB2PgEQ+HE32FBmVVOAwX/AJ0H2BqD3EY9+dPnMx/MUqAa1zcHckqP/JwP8xqh55CfHM2PIygD8KCe+sUGTPbD4cJ/M1WdXsx7s5I/uIfyX86KIMJV+iv8A8n6Coksu2GU/wBKx0C+sWxHu3Mg9c//AGFDSavGD+7tGJ8yyD8jRRwdRS7HLnn/AN4xXUkh1ycBgLZMZ6yt5DyrqKEHGqzFyhY5YIS3xZ2Y/el+lqymd04gXYDIj4+W/n60RqUbwyyQyHjeM92xxzIGD+Oat0xClqDggszGsnBozWsSNLcFWbfiz7vCR8q9s7bvCBjnV2pqz3iqASM+W1H6fBiPYHlnlRRgvsbKzDhG1FRaexRTgcx1o5IfAcqevSj4oPCow3Sp5ALU00kjIXdTXsumkLIOFfqafrHl0+dQmj2fbmByHpSoGW0C2YcYEjR4JH7sDJ59Tmn6KyY8XGSM8RAB6c8c+VLNLXguZV32kPT1psCAB5Zx96T9jMndTNZXtzNGozG5IU+p/wBaj+27xxkJAM+a5+9W69GTc3BAPjUHGPQfpSyNGZQSh39K2z6IYTJq98PdlRf6UAqI1S/fZruT61RLG38p/wANepE38rfQ0UVLhc3DHL3MpPoxFQlaR93klJ8y5zV0UTEHwn6GpPEeEZU/SisEAmMHduI/E1LulHJfrRBj2PhJ+VTEWQNjy8qVAFdcR7CprkIuPKiWt8R4bniowxqYRxkLg9TQMqOcczUCDmjmS3A/thn486Hd4QxxINvQ0wjB4g3i26/kK6iIngYEgvz6IfL4V1ARn//Z"/>
          <p:cNvSpPr>
            <a:spLocks noChangeAspect="1" noChangeArrowheads="1"/>
          </p:cNvSpPr>
          <p:nvPr/>
        </p:nvSpPr>
        <p:spPr bwMode="auto">
          <a:xfrm>
            <a:off x="584200" y="-463020"/>
            <a:ext cx="1466850" cy="976313"/>
          </a:xfrm>
          <a:prstGeom prst="rect">
            <a:avLst/>
          </a:prstGeom>
          <a:noFill/>
        </p:spPr>
        <p:txBody>
          <a:bodyPr vert="horz" wrap="square" lIns="91440" tIns="45720" rIns="91440" bIns="45720" numCol="1" anchor="t" anchorCtr="0" compatLnSpc="1"/>
          <a:lstStyle/>
          <a:p>
            <a:endParaRPr lang="zh-CN" altLang="en-US"/>
          </a:p>
        </p:txBody>
      </p:sp>
      <p:sp>
        <p:nvSpPr>
          <p:cNvPr id="69662" name="AutoShape 30" descr="data:image/jpg;base64,/9j/4AAQSkZJRgABAQAAAQABAAD/2wBDAAkGBwgHBgkIBwgKCgkLDRYPDQwMDRsUFRAWIB0iIiAdHx8kKDQsJCYxJx8fLT0tMTU3Ojo6Iys/RD84QzQ5Ojf/2wBDAQoKCg0MDRoPDxo3JR8lNzc3Nzc3Nzc3Nzc3Nzc3Nzc3Nzc3Nzc3Nzc3Nzc3Nzc3Nzc3Nzc3Nzc3Nzc3Nzc3Nzf/wAARCACQALQDASIAAhEBAxEB/8QAHAAAAgMBAQEBAAAAAAAAAAAABAUCAwYAAQcI/8QARBAAAgEDAwEFBQUGAwUJAQAAAQIDAAQRBRIhMRMiQVFhBhRxgZEjMqGxwRVCUmLR4XKCsiQzU5KiFjRDVIOTwtLi8f/EABgBAAMBAQAAAAAAAAAAAAAAAAABAgME/8QAIREAAgICAwACAwAAAAAAAAAAAAECERIhAzFBE1EEIjL/2gAMAwEAAhEDEQA/AClYiPGH7uBjoOhr0FyD3sDJPUnzrmJLc/xHx+NREihDuIGVbx+NYnMcEbByx8PHFeFcAefqSan2g8m6/wAJ/WvNxJ4Qj/EceVMQq9qZXh0VCjFW95XkfA1X7KyGa3uXV2XEm1hgeA/vXe1yO2kRAY5nBIB6cGq/YogWN4Tn/vDdAT+6KZb/AJNCq8cs/T+I+lRGVmyDj7PwP8wqYbg4Rzx5eoqkhmmGUx3DjODnvLQQggTAKcuPDqfWuW4U5AkBO09OfCq1ChTgAdOg9a9TqR/Kfyo0CJrMCw+83PgpoPUJibC52o4PYvgnHHdPrV6A7xx0NC3xIsLngf7l/wDSaLBHyY3d03HbMB5Amr7eMykmeab0CqST9anEtxjuoifQVetvct96UAehqjqILbsx7tvMR5ySYFGWsNwh49yh9ZG3EfgajDprSEBpWOfIVrNA9mLB2Bu2lI6nv4AHxxWc5uKNeOGT2C2llNKgL64itjiO3tmb9RVN1bSW74mvNTfHUhAg/HNfY/Z3QPZ6OANaLHIwO3ImLc8Hz9RU9b03T0fAt4WJzncgNc75eSsvDaMeOUsUfHYLSCaMkR38xH/EucY+S0svIZEJ7OybHmZHav0JpOjWKWIDQqdw54xXz32rs4oL+aOFiUB45ohKbab9BqG0vD5U7XWeIVWrdIlmF9Ksp57FgQDj1860k+nBySo60sutI92uxcbwQ0eduOmGArtin2crqzTwqghQyIWYqM4556evlXVBbUTIpYZ2jAz5V1bqwoY4BYcfvVyYEecD7tC3l6lrsLg5YngePShZ9fmQYsYY4P52Akf6kYHyFYQ4pT6OXXo+itp58GKJmXPLY46Hx6Vdc2ws4hNfXMNvHnGSd2T6AdflWe9m767vfaK297u5puHOHkJH3G8OlMvbIqt/bPc2880Pu8iQrETxMTx+lU+LGeLKSTVpBepabplyttBe6okZkYPGqsgaTPAxnwOetBafc+ymnWtz7teTSxowaVtrnJbgdFHlRJ0eZ106TsGLxW8SyRxTCOPK5IHQngnnnmh09jyIZVFnuWdUMnbXLcFfDKgdCSPlWDaNlFBJ1/QQLYpDKy3AUqxUgYLYydzDxB6ZPlmqf+1Gji5uY10+f7COQs7RjB2tjA5zyQKmvs1Gvu6PBp6LboEQySSHaMk8ZbqGLfhVselW8V7PPJLpirM7F843srE7lJLeIOKWxpRGOkXEGoxz/wCwGBoZBG6yxgN0BHHhwR9aP93gz/uIv+QULbz6dA0vYXFtl3Mkm2VTlj1J568VeL21bpcw/wDuCosdI5rS2LgmCP8A5aE1GwtTYXe2FQRC/TP8Jow3Nvx9vF83FJtb1mKKWe0RXc9hktGUx3gRnJPOPT86E3YUj5skGB0q5IeRxVqirUFdtCLbSEBtxFETn3y5FizstukDSzBWwZPBVz5VXGduM1TdpOsy3dqA77Njo3R1Ph6VlKNjvVD/ANldYGoW93b3LPD2MLTQyRsV2vhBz5jC9D509ttel1Gwtrq4YmV4ssT4kcE/hXzuxgvmW4iht0tEmOJJc5YJ/COen51po3WGFIoxhI1Cj4Colx32HFJwNSPaGaO3CK/GMACs3f3TXErMxySeapeUmqGbJp8fEk7LnyNnq4JoPWot1uxA+5ExHph0/rRaHmhtYJ92wO7uilTjoeAf0rrS0YN7C7eUCPH2n+Vcj611RsDEbZTJKASB5+Q8q6hdF2B682Xg/wA36UkudQtYeHnTPkDn8qpuG1TUdRitruWJM9oc7UwoClj90eQpRdGaAIVA2sMg4wTzj86zh+Q4rFIx+JMc2PtF+z7tbqyUvKoIXcmRyMdM+tFS+3Gvz5KSSr6Roqn/AE5/Gs0rylR9q+CM/c6VQ0sjSFS5wPM4qJTlN2zSMElQ5ufajXmB7W8uwD4NO4/AEflQDatfSnMju3q+4/maCDSM7gnIHTHODUg8rSkb3KAZx44xnFFyHigl7i5aPBABHiFHPw+tRUzMu5pAnluXGfwoq+tpI7FJRMHwYwcL4upJx8MY+NLlU7+dxHl1pQlJrTJeKfQ3sdS1HTQ5sNUeAPjf2ajkjp4eGTRi+1OtqSf29d85z3l/pWe2Rs2ePgT+gqQgB/cP0P8ASk4X2PL6NAntdrsbArr9zx4GOM/mKhca5q+rywvNfTXQgbJCoibVJAO7aBkf3pE8aKNuFLeWcGjLOKKG0EnaDtZJVTZwQVBHI8c58QRRikhqTZogMVRqM81vbb7eIu+QM9dvrjxq4HmoXAkZVEaRsM87zx6VrYgLVtRvbe3t+yRY5HQtJtXdtx61ZqN/e77NLUyAkB3cJnJxnHrxkkfCiALwjkQgfPmvY2uGlKmS3OOqhDkDilSHZ7qV1fTdglhHL0Du2NvqAc4+ny6UPrSald3MPZhkiMagBXxtJIyGwfQfSj+zu2clbkIMnbiMZC+WauMUrSF/eH2FcBPI46/rRSC2A6nDdXqhysiosO3ZHIMlsg8+HgOlOUysaKWZiFA3N1Px9aBW1mOAb2Y+HGKumure3Ke8TpGX6BzjPnVIWw2M81XqoLWe4DhScn4qRXREfxV7qBI085BG9wAecevPzrRElNnIBaQkk8xr/pFdVVvDP7rAJIZAwTGNh8z5V1Z7KszVtORqKM7EgBxknzGP1rzWMW80EMWNgV9oYZ9R4U/h9ivaaK4WUaBqDhQxw6oQcjHA3VXeewntI0wYaLe9koJBYDu5HTr4Vy07TKM1dXkUNw6L2rICACyqD+HGKp9+iwQBKG8NoUfKmd37La9eyZtdKuZQuAxTaRkfOhrT2b1KaXsIbaWW7BO6BFyyjOCTzjqKp0MEbUIth3LMGIHIPI+hqq4lJClWk2sgJDOT+tMpPY72k3Nu0e6wvXhePxqx/ZnWEgWR7JtsUXeU7TjGSfHwxRQirUJ4zpqohyxCH44HX8artXhhlhk93Fw2zJjZSwbgg5H9KcJoWpFPtrMxwpHli2z06jOfwq7TfZXWEvI5LjS7lYdrEuMAAc+RqZLDSFxpXQlu9WfJiSAxQKxdIBIyJHnrhc+lBHVHd9xTIxjG9v60x1jS5BrJSKOUwgKrOCHIPj8eSB86jP7I6o+mWeo2VtLPBcq2So+4wJ6nP5eVOMbVlySvQF76kgPaxDLDwLf1om1gjuCHiDKyxST91c/c5H5UV7QaHDYramwSY/Y5nLnIzx3hx45zx4Yq32bvbSytriKeUI8tvOpJ8DtbA9D/AFptVtCQAdYuc5GfjsFXyakog3rqjdtjlPdMAfM0pW1ibgF8+RNFW2nhrhFVGk9N2Cfniq7AMtdZRSTPcmXI6Bdpr2LUoIiRDJKqZyis4O0fHOTTzStO06ZijWs8bqAWV2H545ovUdKsGjwEbC8jBA5+Qq1Fk2AW3tVaQ2UMTWURuEYHt2Od3XIK45B9TR8ftvpYA7bT7Yt5Rx4H41m9Qi2uqjlScEYHP0ro4FZUVhwvTik5tBRop/bHS54TGtqU5XlFUE4+VB6p7TaXqVqIJrGUoOjLGNw+B28U39mtDsL60WS7iDuSRnJHQ48DSfT9GMC+7yW8brglZkyPkRmtLkToGi1nTFiEZtLpgP3nlI/Sp33tjey6fbafFaiKygJ2K6Fzy24nccV5dWioGUIuM9Oa57OI2Ku0altjHOPWlG7BtEtdnuGvgkwCdnGqouQ2FIyOR8a6mc2nSXU7zyYAdYynQ5Xs1/vXVriTZ+iMDypP7VXhstEuGQjtJF7OMHOMn4dB1pyayHt3cOTaWiBdrkuxzySMYHw8flXGbCDTrGK205Z45RET31duir8eo58jzkcGqYOw024gh0kR9jcEmWd+XlG1m3bsHjgeGADnBBBI+rXcttp8unEB99spYliTknAQA56nPTyGAM0TYRQPqJh7RWFinZyRxn7rYAAJB8ME8efUc0tEJekLQqdXu5SRuOBkspJPA4yevc8Dn5UxYytGM9oykEcmUjH0YVHRo7mI3U1wqRSTSEjsnLd3JIyTznLH60zuomurF4O2kiZ0wJYzhl9R60KSSoGm3Yh1UM1jscvsJQbW3bcblHRiB9AaDknnjt7JopHiRwGOwkBu5ux5Z48B8zTtreQ6YbZZi0gTaJZBnLA8MR48gGld1aMmjKskYlngUFvdowpfHdI2+PdJ4NFoai0B+0Nja6vcze6QmPUoU7U7Fws46gA+eF+q454NEexrMuiRrMY57Bpizp/wizMCPTkD5lT1PNd0s4uUuIDIhuLXuOVwyyDpkHPe5/8A50AHsveC11S9T78N7bpK6Y4GVB3DwHJPh6cAA08gdnus6PNrMUekwtFDJbTSWazytiNlXlGOM/uFecdCPSsbeex9zY3RQ6hY3AXPegZ2GfTujNb3WQLOSS1iCvFerFdDJLMhTuOBz1Hcz6Y46kItx24A3AjJHUY6c4P5mnejSMUzNp7PXA3t2kOfAZJbxznjjpRtlpV1HKHDwvjqAScYz44xTQneBxlR1A7wH5KOteqxdSTluM8d/Ax64UdaE6L+KJyRXAOVWJz47GY4+eMfjXrQzTLgbCTjhCWx18hjw86tVg8vGJGB4XBkJO8+A4/Sp7mYAPt3d3h23fxfurxTzY/iiJ7jRpp3QLLCGznYCWPI9BXq6JPj7We3i5GFZjk/AYp3DFcXEYKJK0a7ASF2IOPT9autoQIyBOmTtytsm9uCerLkD5sKXYOEEVaMZNPtlR1JC5JYcAc89cVFAFUor9oc7AYwSOmevT8aMWyU8m3BPPfuJOeT5Lk5/wAwq4W2R9rM3JyViXYM+eeW/wCqtE5UYyUPBDPYOyCRwqKw3AyOAPhk8V4+n77Ts45o5GCsAIVZ+vqBgfWnvu1tE2+OCNX/AIyu5vqefxr0tk002iGkL44Lp4YQYthSJUILg8gAeBrqY11VmxYo+xHpXzv2n1CKDXL26kDTGBEiTyQ8HA482Gc1utUm7DTriQkgrGxBHwr4zr8q/aIF4mdHkIGWYhgR9T1/tXPJmg4t7See4W+eWLYHG5dpJO0Z4Ph3ifOmluybHdQMtycDr8aVazrFvpdtDbWVqXcgYii8OCSTjz6/Oqo7qe50czaeA87KOzSQcE56fH8KybKxpWP0mjC/fHTz8vCvLXWtOnm91hu1kmUchFYjI6jdjBI8s1kPZ21kOk32pjdJc3UUnZhTg4APTyJbn6VZ7PaXq1rrEst3ZJFDKTJlGUhPvYXjknvfDrQI1SXUG5kaVQygMwY4IDE4J+NeKwJY4BGT61iJ7LX1ue1/Zyzg3Ql371HahM9eeFJ6Dz4HnROs6nf/AOyFY57VZO9JuQDvjnbndxnB4z0wc0UBqJraO5EZd3RoJt6lGxnnofMEdR0NYS5caZ7SRzWUpV7dJIhlOqkvgc8Huvj5VsNFvJb2w94mi7MsT3c8EeBBPP1rL6/EFvg4AOQRn6GmgGyP2uhXBbBZQV3NgnB2+dI967FY97HA5yOvmcKPxpjZ9pJpd5HEpZyFKgED8/hVMWkXMh+2lij88Zkb6tx+Bq4lKSSAkYtkqu4LjvY346eJ7o/Gor9q2w4kbHQZlI4H7o4FPE0i0UAzBrhh4ytuH06fhU7i7s9ORBM6wqxwqKhO74KBzV4jfJ9C2Kyu5SPsSqnnEzhR1J+6ufxphDp7hFWSfA47kUSqOPU5P5V5Hqq3Nq89nbXNwUkEfZBNjMeOe8Rxgg5NV6VqN3qEbXDW0VvAVbs8yl3LA45AAAHBppEOcmG+6xbgXj7QjgGVi5HzbOPlUpbqGAHtpkjUKWw747o6nB8qwL61dzXCyvdysrELsjkEO5cAjuruIOT5+hOaZ+10bpfxuwLxtA6qWCYVgCTtJ53c54GemDVEGkg1G1uY5ZIZtyQ/fYqQAMZzyPIUtl1uRog0As4uTn3y42FQfunaOTkc4oP2Sk3JfKJUJJU5U5yMHDYPUHjknk5qk2QfQ77Nqbm97eSJZezBkJ343c9Bx4dBTEaOCYXFpFMJEk3oDvTO1j5jPhXhNS5WFSwwAozjoDigze224hJlkYeEeXP/AE5qRhoPFdQyXJK5FtcEeewL+BINdQFH1L2tn7LRrkDqVA+rAf1r5NKwlvVZ/ug5J+Aya3XtpqW9rm0U92NImb4sXwPohPzrGafEJ7vDDgKSfKueXZaMxf3MxlWfJZ5WEhCkfeIGAT5/ugeAXPia0ltFf2mhw29gV96DJlnIwMnLE59M0junjtLtpJ5RczxnCRou1IuMevPx5oO71O6uT3m2qPBTUro1lJPXhqZmdt37S1a1QDJ7KFiQcsCFI8QMYBGDj44qIXRxpcNi+q7+ykZ+0a3LFiRjPIPeHg3UceVYknce8Sfic1xA8qexfqbqI6YlrbwQanGmy4eZwyuu4sc8YK4I8OSPTmqo01iNHW1uYNQ/keQMrL3e6QRnGAwznPPOaxQK46AVZHO0b7kkdT4YNGwqJ9I9np4xbvax20lsbbamxwRkEZyM+Gdw6+FKfaZdkyP4bs0q0z2nvbZlW4Pbxjg5649Ka6td2+pWHbW7g9cqeooRLRHTbgxW9wwMYxHwZH2KMEck+Aq7TtRea5aCSS3m67Zbbdt3Dkqd3iBg5z59MUqt5iIn2uELJwxIwM48wfyorSGee5BJLMkkkjSEv3wQEX72MDlhjAHd4rSIqWLKfaueUyQ2ge47NwrOlvECXPaKACxHd8cc8nFLtVZ/2fZw3YuDNLHcYWY5kyXXG7gk8dcD4VpNQniXEUvY91lkAklYEkHIO1QT1HiRQ63+9wqPLyAN0Vt4H1JJ/CtUyAXRJbq30yR47CWaY3AAhwIeAq84YDA48qu0WK+sbVYNSFnBCqNtxKS5YknnoMc+FXE3Mjuvu9yyjOGllIB/yqVH186rW01ANmMWVsp/giBY/E4NFgAQaLY+7xqLm4kdQgf3dSUbaFB4C+O0ck0zu1t7iUy3FkjNsMebmVVGCckYBOPpmvW0+aQYn1C4Y+Y48Pp+AqTaXaSTySzI0jyMWbcxxk+g46gfSkBWbvvxos1rH2gATZG0m4c45G0edCtqIfbhr6YeUYVFx/lGT8M5ppHbwRFTHEilV2qVXkDngeXWpDC8KAPwoECQW8EsKyTWm2Q5yJ8uRg4/ezVw448PADoPlVrHjpgetCSXMKffljB/xUCCosbfnXULHfW+CO0PBxwprqBjv2jvFuY5LpBxcTIVB4O1Yxj/AFmsnqWsta2rWlspEsn7w+8q/wBT5+ABp57SyLHO0IACxyuoA8Qion5oayMLJcapdNjhEHP0FYMpClpue8Cp/m8a7fnkdKlrYEMrFfA0vSV35JP0p0VYduqY2diW3d7PSgAHbPJ+deiJj4E0UFhJdepYfWoNKNpwQTjwqv3ZieAag9q4RuCeKKCw+xsveiS5bGBzVspksbp4UckqR1/eGM4NX6HJEkK9pIq5XxPwou70hdQ1Fpt32bqpyp64AFKwLdInM8kKQStC7DAcKG2kfHg/OtNaW626MA7yO7bpJJGyzn1/QdBWI0QvBdxKGAKuR+BrT+8Tt0kkPwBA/Bf1q4ktjOSON23tGjOBjcVBOK83hOpUD1IFKJHP/iEn/GT+rVBHTJxtB9Nv9DWghu13bp1nT65/KvDeRHBVZXx5Rms17+trqN2t3e7UIQxxlXG0Y8MAZ9f7UVb3dveB2gywQ4JaEgfVzRYDN9QAJ+yI/wATqv61V+0JGbuCIfDc/wCQoMyIh+8FP+NB+QNRa4jH354/80rH9QKLAMN1cfvEj/0cD/qNUvPIT3pmx5GVQPoKBe9skGWuLb5bT+pqr9r2a/dnJH8if/n9aVgGkq/grfBXk/tUSWTjDD/KiUC+sWxHS5kHqD/9hQ8mrID9nZv8Syj/AOJosB1DLgNl/wB7/wAxiupHDrc4DYtkxnxkPkPLFdRYDjVJmcoWOWCFm58WZmP4ml+lqVM7ruyzAd2PecDnzA8aI1ON4ZZIZe+8Z7NjjqQMH8c1bpkey0HBG5mPP0rJ0NGa1iRpbjYxGQ2c7CpHyrrO27QgY61fqas94FAJHwo/T4MJ0PTyosYL7mysw2g4oqLT2KKcDqPGjkh7rcHqfD1o+KDurw3hU5ALU00krkLyDXsmm4VxtXpT9Y8umR51CaMEPx1A8KVgZbQLZgWHaNHgkfZgZPXxOafRoYwOS5IzuIAPzx16daW6Wuy5mXn/AHh8PWm2QAPLn9aXozJ3crWd7czIozG5IU+p/vUf23eP0SBfiufzq3Xoj7zcEA4dQcY+H9KWRI5UEqwz6VtHohhMmr34+7Kij+VAKiNU1BxhruT61RLG38J/5TXqRN/CfoaLFZd7zcMcvcyk+jEVCVpJMl5JWPmXNXxRMQe6foa9kiIUd0/SiwQFsHU5PxNSMSjotXmPu/dJ+VT7LI6H6UNgCsmI+AKmuQi48qJa3xFznOKjDGphG5lXB8TSQyo5x1NQIOf70cyW4A+2XPx60O7wqxxIOPDB4phsHi3d7jx/QV1ERSQMCQz9fCNj4fCuoDZ//9k="/>
          <p:cNvSpPr>
            <a:spLocks noChangeAspect="1" noChangeArrowheads="1"/>
          </p:cNvSpPr>
          <p:nvPr/>
        </p:nvSpPr>
        <p:spPr bwMode="auto">
          <a:xfrm>
            <a:off x="584200" y="-463020"/>
            <a:ext cx="1466850" cy="976313"/>
          </a:xfrm>
          <a:prstGeom prst="rect">
            <a:avLst/>
          </a:prstGeom>
          <a:noFill/>
        </p:spPr>
        <p:txBody>
          <a:bodyPr vert="horz" wrap="square" lIns="91440" tIns="45720" rIns="91440" bIns="45720" numCol="1" anchor="t" anchorCtr="0" compatLnSpc="1"/>
          <a:lstStyle/>
          <a:p>
            <a:endParaRPr lang="zh-CN" altLang="en-US"/>
          </a:p>
        </p:txBody>
      </p:sp>
      <p:pic>
        <p:nvPicPr>
          <p:cNvPr id="69664" name="Picture 32" descr="http://news.xinhuanet.com/house/2008-06/07/xin_532060507084123408021.jpg"/>
          <p:cNvPicPr>
            <a:picLocks noChangeAspect="1" noChangeArrowheads="1"/>
          </p:cNvPicPr>
          <p:nvPr/>
        </p:nvPicPr>
        <p:blipFill>
          <a:blip r:embed="rId7" cstate="screen"/>
          <a:srcRect/>
          <a:stretch>
            <a:fillRect/>
          </a:stretch>
        </p:blipFill>
        <p:spPr bwMode="auto">
          <a:xfrm>
            <a:off x="3722678" y="3312590"/>
            <a:ext cx="1357322" cy="833443"/>
          </a:xfrm>
          <a:prstGeom prst="rect">
            <a:avLst/>
          </a:prstGeom>
          <a:noFill/>
        </p:spPr>
      </p:pic>
      <p:pic>
        <p:nvPicPr>
          <p:cNvPr id="79" name="Picture 6" descr="http://t0.gstatic.com/images?q=tbn:ANd9GcSFbBxWK_JdkhbcD3cn7waC2FMW94JQp46UjLCY93pGH-vPZw9sKoD6r7s7"/>
          <p:cNvPicPr>
            <a:picLocks noChangeAspect="1" noChangeArrowheads="1"/>
          </p:cNvPicPr>
          <p:nvPr/>
        </p:nvPicPr>
        <p:blipFill>
          <a:blip r:embed="rId8" cstate="print"/>
          <a:srcRect/>
          <a:stretch>
            <a:fillRect/>
          </a:stretch>
        </p:blipFill>
        <p:spPr bwMode="auto">
          <a:xfrm>
            <a:off x="6723074" y="1405034"/>
            <a:ext cx="1285884" cy="851653"/>
          </a:xfrm>
          <a:prstGeom prst="rect">
            <a:avLst/>
          </a:prstGeom>
          <a:noFill/>
        </p:spPr>
      </p:pic>
      <p:pic>
        <p:nvPicPr>
          <p:cNvPr id="69666" name="Picture 34" descr="http://t0.gstatic.com/images?q=tbn:ANd9GcTChuspOm60wvhpnVGXFQHnWFg6bGOjBRxTHIFPZt9idxKz7MB8"/>
          <p:cNvPicPr>
            <a:picLocks noChangeAspect="1" noChangeArrowheads="1"/>
          </p:cNvPicPr>
          <p:nvPr/>
        </p:nvPicPr>
        <p:blipFill>
          <a:blip r:embed="rId9" cstate="screen"/>
          <a:srcRect/>
          <a:stretch>
            <a:fillRect/>
          </a:stretch>
        </p:blipFill>
        <p:spPr bwMode="auto">
          <a:xfrm>
            <a:off x="6723074" y="3395898"/>
            <a:ext cx="1285884" cy="742163"/>
          </a:xfrm>
          <a:prstGeom prst="rect">
            <a:avLst/>
          </a:prstGeom>
          <a:noFill/>
        </p:spPr>
      </p:pic>
      <p:pic>
        <p:nvPicPr>
          <p:cNvPr id="69668" name="Picture 36" descr="http://t2.gstatic.com/images?q=tbn:ANd9GcTM12cTwQqhk89QrD04VSkP-zOgOR5Op0jaPVSkzpOA5tQtHYEq"/>
          <p:cNvPicPr>
            <a:picLocks noChangeAspect="1" noChangeArrowheads="1"/>
          </p:cNvPicPr>
          <p:nvPr/>
        </p:nvPicPr>
        <p:blipFill>
          <a:blip r:embed="rId10" cstate="screen"/>
          <a:srcRect/>
          <a:stretch>
            <a:fillRect/>
          </a:stretch>
        </p:blipFill>
        <p:spPr bwMode="auto">
          <a:xfrm>
            <a:off x="6723074" y="2375750"/>
            <a:ext cx="1285884" cy="802643"/>
          </a:xfrm>
          <a:prstGeom prst="rect">
            <a:avLst/>
          </a:prstGeom>
          <a:noFill/>
        </p:spPr>
      </p:pic>
      <p:sp>
        <p:nvSpPr>
          <p:cNvPr id="2" name="TextBox 1"/>
          <p:cNvSpPr txBox="1"/>
          <p:nvPr/>
        </p:nvSpPr>
        <p:spPr>
          <a:xfrm>
            <a:off x="1119560" y="857281"/>
            <a:ext cx="5040560" cy="461665"/>
          </a:xfrm>
          <a:prstGeom prst="rect">
            <a:avLst/>
          </a:prstGeom>
          <a:noFill/>
        </p:spPr>
        <p:txBody>
          <a:bodyPr wrap="square" rtlCol="0">
            <a:spAutoFit/>
          </a:bodyPr>
          <a:lstStyle/>
          <a:p>
            <a:r>
              <a:rPr lang="zh-CN" altLang="en-US" sz="2400" b="1" dirty="0">
                <a:solidFill>
                  <a:srgbClr val="FF0000"/>
                </a:solidFill>
                <a:latin typeface="微软雅黑" panose="020B0503020204020204" pitchFamily="34" charset="-122"/>
                <a:ea typeface="微软雅黑" panose="020B0503020204020204" pitchFamily="34" charset="-122"/>
              </a:rPr>
              <a:t>车载监控系统无处不在！</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3" name="圆角矩形 2"/>
          <p:cNvSpPr/>
          <p:nvPr/>
        </p:nvSpPr>
        <p:spPr bwMode="gray">
          <a:xfrm>
            <a:off x="639444" y="3245106"/>
            <a:ext cx="3000396" cy="968409"/>
          </a:xfrm>
          <a:prstGeom prst="roundRect">
            <a:avLst/>
          </a:prstGeom>
          <a:noFill/>
          <a:ln w="28575">
            <a:solidFill>
              <a:srgbClr val="FF0000"/>
            </a:solidFill>
            <a:prstDash val="dash"/>
          </a:ln>
        </p:spPr>
        <p:style>
          <a:lnRef idx="2">
            <a:schemeClr val="accent2"/>
          </a:lnRef>
          <a:fillRef idx="1">
            <a:schemeClr val="lt1"/>
          </a:fillRef>
          <a:effectRef idx="0">
            <a:schemeClr val="accent2"/>
          </a:effectRef>
          <a:fontRef idx="minor">
            <a:schemeClr val="dk1"/>
          </a:fontRef>
        </p:style>
        <p:txBody>
          <a:bodyPr wrap="none" rtlCol="0" anchor="ctr"/>
          <a:lstStyle/>
          <a:p>
            <a:pPr algn="l">
              <a:lnSpc>
                <a:spcPct val="125000"/>
              </a:lnSpc>
              <a:buFont typeface="Wingdings" panose="05000000000000000000" pitchFamily="2" charset="2"/>
              <a:buChar char="ü"/>
            </a:pPr>
            <a:endParaRPr lang="zh-CN" altLang="en-US" dirty="0">
              <a:solidFill>
                <a:schemeClr val="tx1"/>
              </a:solidFill>
              <a:latin typeface="微软雅黑" panose="020B0503020204020204" pitchFamily="34" charset="-122"/>
            </a:endParaRPr>
          </a:p>
        </p:txBody>
      </p:sp>
      <p:pic>
        <p:nvPicPr>
          <p:cNvPr id="5" name="图片 4" descr="logo012jpg"/>
          <p:cNvPicPr>
            <a:picLocks noChangeAspect="1"/>
          </p:cNvPicPr>
          <p:nvPr/>
        </p:nvPicPr>
        <p:blipFill>
          <a:blip r:embed="rId11"/>
          <a:stretch>
            <a:fillRect/>
          </a:stretch>
        </p:blipFill>
        <p:spPr>
          <a:xfrm rot="10800000" flipH="1" flipV="1">
            <a:off x="7879715" y="126365"/>
            <a:ext cx="1965960" cy="568325"/>
          </a:xfrm>
          <a:prstGeom prst="rect">
            <a:avLst/>
          </a:prstGeom>
        </p:spPr>
      </p:pic>
    </p:spTree>
    <p:custDataLst>
      <p:tags r:id="rId12"/>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blinds(horizontal)">
                                      <p:cBhvr>
                                        <p:cTn id="7" dur="500"/>
                                        <p:tgtEl>
                                          <p:spTgt spid="8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blinds(horizontal)">
                                      <p:cBhvr>
                                        <p:cTn id="10" dur="500"/>
                                        <p:tgtEl>
                                          <p:spTgt spid="8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linds(horizontal)">
                                      <p:cBhvr>
                                        <p:cTn id="13" dur="500"/>
                                        <p:tgtEl>
                                          <p:spTgt spid="1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linds(horizontal)">
                                      <p:cBhvr>
                                        <p:cTn id="16" dur="500"/>
                                        <p:tgtEl>
                                          <p:spTgt spid="15"/>
                                        </p:tgtEl>
                                      </p:cBhvr>
                                    </p:animEffect>
                                  </p:childTnLst>
                                </p:cTn>
                              </p:par>
                              <p:par>
                                <p:cTn id="17" presetID="3" presetClass="entr" presetSubtype="10" fill="hold" nodeType="withEffect">
                                  <p:stCondLst>
                                    <p:cond delay="0"/>
                                  </p:stCondLst>
                                  <p:childTnLst>
                                    <p:set>
                                      <p:cBhvr>
                                        <p:cTn id="18" dur="1" fill="hold">
                                          <p:stCondLst>
                                            <p:cond delay="0"/>
                                          </p:stCondLst>
                                        </p:cTn>
                                        <p:tgtEl>
                                          <p:spTgt spid="69634"/>
                                        </p:tgtEl>
                                        <p:attrNameLst>
                                          <p:attrName>style.visibility</p:attrName>
                                        </p:attrNameLst>
                                      </p:cBhvr>
                                      <p:to>
                                        <p:strVal val="visible"/>
                                      </p:to>
                                    </p:set>
                                    <p:animEffect transition="in" filter="blinds(horizontal)">
                                      <p:cBhvr>
                                        <p:cTn id="19" dur="500"/>
                                        <p:tgtEl>
                                          <p:spTgt spid="6963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blinds(horizontal)">
                                      <p:cBhvr>
                                        <p:cTn id="25" dur="500"/>
                                        <p:tgtEl>
                                          <p:spTgt spid="4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blinds(horizontal)">
                                      <p:cBhvr>
                                        <p:cTn id="28" dur="500"/>
                                        <p:tgtEl>
                                          <p:spTgt spid="4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blinds(horizontal)">
                                      <p:cBhvr>
                                        <p:cTn id="31" dur="500"/>
                                        <p:tgtEl>
                                          <p:spTgt spid="49"/>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blinds(horizontal)">
                                      <p:cBhvr>
                                        <p:cTn id="34" dur="500"/>
                                        <p:tgtEl>
                                          <p:spTgt spid="50"/>
                                        </p:tgtEl>
                                      </p:cBhvr>
                                    </p:animEffect>
                                  </p:childTnLst>
                                </p:cTn>
                              </p:par>
                              <p:par>
                                <p:cTn id="35" presetID="3" presetClass="entr" presetSubtype="10" fill="hold" nodeType="withEffect">
                                  <p:stCondLst>
                                    <p:cond delay="0"/>
                                  </p:stCondLst>
                                  <p:childTnLst>
                                    <p:set>
                                      <p:cBhvr>
                                        <p:cTn id="36" dur="1" fill="hold">
                                          <p:stCondLst>
                                            <p:cond delay="0"/>
                                          </p:stCondLst>
                                        </p:cTn>
                                        <p:tgtEl>
                                          <p:spTgt spid="69656"/>
                                        </p:tgtEl>
                                        <p:attrNameLst>
                                          <p:attrName>style.visibility</p:attrName>
                                        </p:attrNameLst>
                                      </p:cBhvr>
                                      <p:to>
                                        <p:strVal val="visible"/>
                                      </p:to>
                                    </p:set>
                                    <p:animEffect transition="in" filter="blinds(horizontal)">
                                      <p:cBhvr>
                                        <p:cTn id="37" dur="500"/>
                                        <p:tgtEl>
                                          <p:spTgt spid="69656"/>
                                        </p:tgtEl>
                                      </p:cBhvr>
                                    </p:animEffect>
                                  </p:childTnLst>
                                </p:cTn>
                              </p:par>
                              <p:par>
                                <p:cTn id="38" presetID="3" presetClass="entr" presetSubtype="10" fill="hold"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blinds(horizontal)">
                                      <p:cBhvr>
                                        <p:cTn id="40" dur="500"/>
                                        <p:tgtEl>
                                          <p:spTgt spid="79"/>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blinds(horizontal)">
                                      <p:cBhvr>
                                        <p:cTn id="45" dur="500"/>
                                        <p:tgtEl>
                                          <p:spTgt spid="89"/>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88"/>
                                        </p:tgtEl>
                                        <p:attrNameLst>
                                          <p:attrName>style.visibility</p:attrName>
                                        </p:attrNameLst>
                                      </p:cBhvr>
                                      <p:to>
                                        <p:strVal val="visible"/>
                                      </p:to>
                                    </p:set>
                                    <p:animEffect transition="in" filter="blinds(horizontal)">
                                      <p:cBhvr>
                                        <p:cTn id="48" dur="500"/>
                                        <p:tgtEl>
                                          <p:spTgt spid="88"/>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87"/>
                                        </p:tgtEl>
                                        <p:attrNameLst>
                                          <p:attrName>style.visibility</p:attrName>
                                        </p:attrNameLst>
                                      </p:cBhvr>
                                      <p:to>
                                        <p:strVal val="visible"/>
                                      </p:to>
                                    </p:set>
                                    <p:animEffect transition="in" filter="blinds(horizontal)">
                                      <p:cBhvr>
                                        <p:cTn id="51" dur="500"/>
                                        <p:tgtEl>
                                          <p:spTgt spid="87"/>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blinds(horizontal)">
                                      <p:cBhvr>
                                        <p:cTn id="54" dur="500"/>
                                        <p:tgtEl>
                                          <p:spTgt spid="19"/>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blinds(horizontal)">
                                      <p:cBhvr>
                                        <p:cTn id="57" dur="500"/>
                                        <p:tgtEl>
                                          <p:spTgt spid="21"/>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blinds(horizontal)">
                                      <p:cBhvr>
                                        <p:cTn id="60" dur="500"/>
                                        <p:tgtEl>
                                          <p:spTgt spid="24"/>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blinds(horizontal)">
                                      <p:cBhvr>
                                        <p:cTn id="63" dur="500"/>
                                        <p:tgtEl>
                                          <p:spTgt spid="26"/>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blinds(horizontal)">
                                      <p:cBhvr>
                                        <p:cTn id="66" dur="500"/>
                                        <p:tgtEl>
                                          <p:spTgt spid="45"/>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blinds(horizontal)">
                                      <p:cBhvr>
                                        <p:cTn id="69" dur="500"/>
                                        <p:tgtEl>
                                          <p:spTgt spid="46"/>
                                        </p:tgtEl>
                                      </p:cBhvr>
                                    </p:animEffect>
                                  </p:childTnLst>
                                </p:cTn>
                              </p:par>
                              <p:par>
                                <p:cTn id="70" presetID="3" presetClass="entr" presetSubtype="10" fill="hold" nodeType="withEffect">
                                  <p:stCondLst>
                                    <p:cond delay="0"/>
                                  </p:stCondLst>
                                  <p:childTnLst>
                                    <p:set>
                                      <p:cBhvr>
                                        <p:cTn id="71" dur="1" fill="hold">
                                          <p:stCondLst>
                                            <p:cond delay="0"/>
                                          </p:stCondLst>
                                        </p:cTn>
                                        <p:tgtEl>
                                          <p:spTgt spid="69643"/>
                                        </p:tgtEl>
                                        <p:attrNameLst>
                                          <p:attrName>style.visibility</p:attrName>
                                        </p:attrNameLst>
                                      </p:cBhvr>
                                      <p:to>
                                        <p:strVal val="visible"/>
                                      </p:to>
                                    </p:set>
                                    <p:animEffect transition="in" filter="blinds(horizontal)">
                                      <p:cBhvr>
                                        <p:cTn id="72" dur="500"/>
                                        <p:tgtEl>
                                          <p:spTgt spid="69643"/>
                                        </p:tgtEl>
                                      </p:cBhvr>
                                    </p:animEffect>
                                  </p:childTnLst>
                                </p:cTn>
                              </p:par>
                              <p:par>
                                <p:cTn id="73" presetID="3" presetClass="entr" presetSubtype="10" fill="hold" nodeType="withEffect">
                                  <p:stCondLst>
                                    <p:cond delay="0"/>
                                  </p:stCondLst>
                                  <p:childTnLst>
                                    <p:set>
                                      <p:cBhvr>
                                        <p:cTn id="74" dur="1" fill="hold">
                                          <p:stCondLst>
                                            <p:cond delay="0"/>
                                          </p:stCondLst>
                                        </p:cTn>
                                        <p:tgtEl>
                                          <p:spTgt spid="69658"/>
                                        </p:tgtEl>
                                        <p:attrNameLst>
                                          <p:attrName>style.visibility</p:attrName>
                                        </p:attrNameLst>
                                      </p:cBhvr>
                                      <p:to>
                                        <p:strVal val="visible"/>
                                      </p:to>
                                    </p:set>
                                    <p:animEffect transition="in" filter="blinds(horizontal)">
                                      <p:cBhvr>
                                        <p:cTn id="75" dur="500"/>
                                        <p:tgtEl>
                                          <p:spTgt spid="69658"/>
                                        </p:tgtEl>
                                      </p:cBhvr>
                                    </p:animEffect>
                                  </p:childTnLst>
                                </p:cTn>
                              </p:par>
                              <p:par>
                                <p:cTn id="76" presetID="3" presetClass="entr" presetSubtype="10" fill="hold" nodeType="withEffect">
                                  <p:stCondLst>
                                    <p:cond delay="0"/>
                                  </p:stCondLst>
                                  <p:childTnLst>
                                    <p:set>
                                      <p:cBhvr>
                                        <p:cTn id="77" dur="1" fill="hold">
                                          <p:stCondLst>
                                            <p:cond delay="0"/>
                                          </p:stCondLst>
                                        </p:cTn>
                                        <p:tgtEl>
                                          <p:spTgt spid="69668"/>
                                        </p:tgtEl>
                                        <p:attrNameLst>
                                          <p:attrName>style.visibility</p:attrName>
                                        </p:attrNameLst>
                                      </p:cBhvr>
                                      <p:to>
                                        <p:strVal val="visible"/>
                                      </p:to>
                                    </p:set>
                                    <p:animEffect transition="in" filter="blinds(horizontal)">
                                      <p:cBhvr>
                                        <p:cTn id="78" dur="500"/>
                                        <p:tgtEl>
                                          <p:spTgt spid="69668"/>
                                        </p:tgtEl>
                                      </p:cBhvr>
                                    </p:animEffect>
                                  </p:childTnLst>
                                </p:cTn>
                              </p:par>
                            </p:childTnLst>
                          </p:cTn>
                        </p:par>
                      </p:childTnLst>
                    </p:cTn>
                  </p:par>
                  <p:par>
                    <p:cTn id="79" fill="hold">
                      <p:stCondLst>
                        <p:cond delay="indefinite"/>
                      </p:stCondLst>
                      <p:childTnLst>
                        <p:par>
                          <p:cTn id="80" fill="hold">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linds(horizontal)">
                                      <p:cBhvr>
                                        <p:cTn id="83" dur="500"/>
                                        <p:tgtEl>
                                          <p:spTgt spid="93"/>
                                        </p:tgtEl>
                                      </p:cBhvr>
                                    </p:animEffect>
                                  </p:childTnLst>
                                </p:cTn>
                              </p:par>
                              <p:par>
                                <p:cTn id="84" presetID="3" presetClass="entr" presetSubtype="10" fill="hold" grpId="0" nodeType="withEffect">
                                  <p:stCondLst>
                                    <p:cond delay="0"/>
                                  </p:stCondLst>
                                  <p:childTnLst>
                                    <p:set>
                                      <p:cBhvr>
                                        <p:cTn id="85" dur="1" fill="hold">
                                          <p:stCondLst>
                                            <p:cond delay="0"/>
                                          </p:stCondLst>
                                        </p:cTn>
                                        <p:tgtEl>
                                          <p:spTgt spid="92"/>
                                        </p:tgtEl>
                                        <p:attrNameLst>
                                          <p:attrName>style.visibility</p:attrName>
                                        </p:attrNameLst>
                                      </p:cBhvr>
                                      <p:to>
                                        <p:strVal val="visible"/>
                                      </p:to>
                                    </p:set>
                                    <p:animEffect transition="in" filter="blinds(horizontal)">
                                      <p:cBhvr>
                                        <p:cTn id="86" dur="500"/>
                                        <p:tgtEl>
                                          <p:spTgt spid="92"/>
                                        </p:tgtEl>
                                      </p:cBhvr>
                                    </p:animEffect>
                                  </p:childTnLst>
                                </p:cTn>
                              </p:par>
                              <p:par>
                                <p:cTn id="87" presetID="3" presetClass="entr" presetSubtype="10" fill="hold" grpId="0" nodeType="withEffect">
                                  <p:stCondLst>
                                    <p:cond delay="0"/>
                                  </p:stCondLst>
                                  <p:childTnLst>
                                    <p:set>
                                      <p:cBhvr>
                                        <p:cTn id="88" dur="1" fill="hold">
                                          <p:stCondLst>
                                            <p:cond delay="0"/>
                                          </p:stCondLst>
                                        </p:cTn>
                                        <p:tgtEl>
                                          <p:spTgt spid="91"/>
                                        </p:tgtEl>
                                        <p:attrNameLst>
                                          <p:attrName>style.visibility</p:attrName>
                                        </p:attrNameLst>
                                      </p:cBhvr>
                                      <p:to>
                                        <p:strVal val="visible"/>
                                      </p:to>
                                    </p:set>
                                    <p:animEffect transition="in" filter="blinds(horizontal)">
                                      <p:cBhvr>
                                        <p:cTn id="89" dur="500"/>
                                        <p:tgtEl>
                                          <p:spTgt spid="91"/>
                                        </p:tgtEl>
                                      </p:cBhvr>
                                    </p:animEffect>
                                  </p:childTnLst>
                                </p:cTn>
                              </p:par>
                              <p:par>
                                <p:cTn id="90" presetID="3" presetClass="entr" presetSubtype="10" fill="hold" grpId="0" nodeType="with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blinds(horizontal)">
                                      <p:cBhvr>
                                        <p:cTn id="92" dur="500"/>
                                        <p:tgtEl>
                                          <p:spTgt spid="33"/>
                                        </p:tgtEl>
                                      </p:cBhvr>
                                    </p:animEffect>
                                  </p:childTnLst>
                                </p:cTn>
                              </p:par>
                              <p:par>
                                <p:cTn id="93" presetID="3" presetClass="entr" presetSubtype="10"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blinds(horizontal)">
                                      <p:cBhvr>
                                        <p:cTn id="95" dur="500"/>
                                        <p:tgtEl>
                                          <p:spTgt spid="34"/>
                                        </p:tgtEl>
                                      </p:cBhvr>
                                    </p:animEffect>
                                  </p:childTnLst>
                                </p:cTn>
                              </p:par>
                              <p:par>
                                <p:cTn id="96" presetID="3" presetClass="entr" presetSubtype="10" fill="hold" grpId="0" nodeType="withEffect">
                                  <p:stCondLst>
                                    <p:cond delay="0"/>
                                  </p:stCondLst>
                                  <p:childTnLst>
                                    <p:set>
                                      <p:cBhvr>
                                        <p:cTn id="97" dur="1" fill="hold">
                                          <p:stCondLst>
                                            <p:cond delay="0"/>
                                          </p:stCondLst>
                                        </p:cTn>
                                        <p:tgtEl>
                                          <p:spTgt spid="37"/>
                                        </p:tgtEl>
                                        <p:attrNameLst>
                                          <p:attrName>style.visibility</p:attrName>
                                        </p:attrNameLst>
                                      </p:cBhvr>
                                      <p:to>
                                        <p:strVal val="visible"/>
                                      </p:to>
                                    </p:set>
                                    <p:animEffect transition="in" filter="blinds(horizontal)">
                                      <p:cBhvr>
                                        <p:cTn id="98" dur="500"/>
                                        <p:tgtEl>
                                          <p:spTgt spid="37"/>
                                        </p:tgtEl>
                                      </p:cBhvr>
                                    </p:animEffect>
                                  </p:childTnLst>
                                </p:cTn>
                              </p:par>
                              <p:par>
                                <p:cTn id="99" presetID="3" presetClass="entr" presetSubtype="10" fill="hold" grpId="0" nodeType="withEffect">
                                  <p:stCondLst>
                                    <p:cond delay="0"/>
                                  </p:stCondLst>
                                  <p:childTnLst>
                                    <p:set>
                                      <p:cBhvr>
                                        <p:cTn id="100" dur="1" fill="hold">
                                          <p:stCondLst>
                                            <p:cond delay="0"/>
                                          </p:stCondLst>
                                        </p:cTn>
                                        <p:tgtEl>
                                          <p:spTgt spid="38"/>
                                        </p:tgtEl>
                                        <p:attrNameLst>
                                          <p:attrName>style.visibility</p:attrName>
                                        </p:attrNameLst>
                                      </p:cBhvr>
                                      <p:to>
                                        <p:strVal val="visible"/>
                                      </p:to>
                                    </p:set>
                                    <p:animEffect transition="in" filter="blinds(horizontal)">
                                      <p:cBhvr>
                                        <p:cTn id="101" dur="500"/>
                                        <p:tgtEl>
                                          <p:spTgt spid="38"/>
                                        </p:tgtEl>
                                      </p:cBhvr>
                                    </p:animEffect>
                                  </p:childTnLst>
                                </p:cTn>
                              </p:par>
                              <p:par>
                                <p:cTn id="102" presetID="3" presetClass="entr" presetSubtype="10" fill="hold" grpId="0" nodeType="withEffect">
                                  <p:stCondLst>
                                    <p:cond delay="0"/>
                                  </p:stCondLst>
                                  <p:childTnLst>
                                    <p:set>
                                      <p:cBhvr>
                                        <p:cTn id="103" dur="1" fill="hold">
                                          <p:stCondLst>
                                            <p:cond delay="0"/>
                                          </p:stCondLst>
                                        </p:cTn>
                                        <p:tgtEl>
                                          <p:spTgt spid="64"/>
                                        </p:tgtEl>
                                        <p:attrNameLst>
                                          <p:attrName>style.visibility</p:attrName>
                                        </p:attrNameLst>
                                      </p:cBhvr>
                                      <p:to>
                                        <p:strVal val="visible"/>
                                      </p:to>
                                    </p:set>
                                    <p:animEffect transition="in" filter="blinds(horizontal)">
                                      <p:cBhvr>
                                        <p:cTn id="104" dur="500"/>
                                        <p:tgtEl>
                                          <p:spTgt spid="64"/>
                                        </p:tgtEl>
                                      </p:cBhvr>
                                    </p:animEffect>
                                  </p:childTnLst>
                                </p:cTn>
                              </p:par>
                              <p:par>
                                <p:cTn id="105" presetID="3" presetClass="entr" presetSubtype="10" fill="hold" grpId="0" nodeType="withEffect">
                                  <p:stCondLst>
                                    <p:cond delay="0"/>
                                  </p:stCondLst>
                                  <p:childTnLst>
                                    <p:set>
                                      <p:cBhvr>
                                        <p:cTn id="106" dur="1" fill="hold">
                                          <p:stCondLst>
                                            <p:cond delay="0"/>
                                          </p:stCondLst>
                                        </p:cTn>
                                        <p:tgtEl>
                                          <p:spTgt spid="65"/>
                                        </p:tgtEl>
                                        <p:attrNameLst>
                                          <p:attrName>style.visibility</p:attrName>
                                        </p:attrNameLst>
                                      </p:cBhvr>
                                      <p:to>
                                        <p:strVal val="visible"/>
                                      </p:to>
                                    </p:set>
                                    <p:animEffect transition="in" filter="blinds(horizontal)">
                                      <p:cBhvr>
                                        <p:cTn id="107" dur="500"/>
                                        <p:tgtEl>
                                          <p:spTgt spid="65"/>
                                        </p:tgtEl>
                                      </p:cBhvr>
                                    </p:animEffect>
                                  </p:childTnLst>
                                </p:cTn>
                              </p:par>
                              <p:par>
                                <p:cTn id="108" presetID="3" presetClass="entr" presetSubtype="10" fill="hold" nodeType="withEffect">
                                  <p:stCondLst>
                                    <p:cond delay="0"/>
                                  </p:stCondLst>
                                  <p:childTnLst>
                                    <p:set>
                                      <p:cBhvr>
                                        <p:cTn id="109" dur="1" fill="hold">
                                          <p:stCondLst>
                                            <p:cond delay="0"/>
                                          </p:stCondLst>
                                        </p:cTn>
                                        <p:tgtEl>
                                          <p:spTgt spid="69648"/>
                                        </p:tgtEl>
                                        <p:attrNameLst>
                                          <p:attrName>style.visibility</p:attrName>
                                        </p:attrNameLst>
                                      </p:cBhvr>
                                      <p:to>
                                        <p:strVal val="visible"/>
                                      </p:to>
                                    </p:set>
                                    <p:animEffect transition="in" filter="blinds(horizontal)">
                                      <p:cBhvr>
                                        <p:cTn id="110" dur="500"/>
                                        <p:tgtEl>
                                          <p:spTgt spid="69648"/>
                                        </p:tgtEl>
                                      </p:cBhvr>
                                    </p:animEffect>
                                  </p:childTnLst>
                                </p:cTn>
                              </p:par>
                              <p:par>
                                <p:cTn id="111" presetID="3" presetClass="entr" presetSubtype="10" fill="hold" nodeType="withEffect">
                                  <p:stCondLst>
                                    <p:cond delay="0"/>
                                  </p:stCondLst>
                                  <p:childTnLst>
                                    <p:set>
                                      <p:cBhvr>
                                        <p:cTn id="112" dur="1" fill="hold">
                                          <p:stCondLst>
                                            <p:cond delay="0"/>
                                          </p:stCondLst>
                                        </p:cTn>
                                        <p:tgtEl>
                                          <p:spTgt spid="69664"/>
                                        </p:tgtEl>
                                        <p:attrNameLst>
                                          <p:attrName>style.visibility</p:attrName>
                                        </p:attrNameLst>
                                      </p:cBhvr>
                                      <p:to>
                                        <p:strVal val="visible"/>
                                      </p:to>
                                    </p:set>
                                    <p:animEffect transition="in" filter="blinds(horizontal)">
                                      <p:cBhvr>
                                        <p:cTn id="113" dur="500"/>
                                        <p:tgtEl>
                                          <p:spTgt spid="69664"/>
                                        </p:tgtEl>
                                      </p:cBhvr>
                                    </p:animEffect>
                                  </p:childTnLst>
                                </p:cTn>
                              </p:par>
                              <p:par>
                                <p:cTn id="114" presetID="3" presetClass="entr" presetSubtype="10" fill="hold" nodeType="withEffect">
                                  <p:stCondLst>
                                    <p:cond delay="0"/>
                                  </p:stCondLst>
                                  <p:childTnLst>
                                    <p:set>
                                      <p:cBhvr>
                                        <p:cTn id="115" dur="1" fill="hold">
                                          <p:stCondLst>
                                            <p:cond delay="0"/>
                                          </p:stCondLst>
                                        </p:cTn>
                                        <p:tgtEl>
                                          <p:spTgt spid="69666"/>
                                        </p:tgtEl>
                                        <p:attrNameLst>
                                          <p:attrName>style.visibility</p:attrName>
                                        </p:attrNameLst>
                                      </p:cBhvr>
                                      <p:to>
                                        <p:strVal val="visible"/>
                                      </p:to>
                                    </p:set>
                                    <p:animEffect transition="in" filter="blinds(horizontal)">
                                      <p:cBhvr>
                                        <p:cTn id="116" dur="500"/>
                                        <p:tgtEl>
                                          <p:spTgt spid="69666"/>
                                        </p:tgtEl>
                                      </p:cBhvr>
                                    </p:animEffect>
                                  </p:childTnLst>
                                </p:cTn>
                              </p:par>
                            </p:childTnLst>
                          </p:cTn>
                        </p:par>
                      </p:childTnLst>
                    </p:cTn>
                  </p:par>
                  <p:par>
                    <p:cTn id="117" fill="hold">
                      <p:stCondLst>
                        <p:cond delay="indefinite"/>
                      </p:stCondLst>
                      <p:childTnLst>
                        <p:par>
                          <p:cTn id="118" fill="hold">
                            <p:stCondLst>
                              <p:cond delay="0"/>
                            </p:stCondLst>
                            <p:childTnLst>
                              <p:par>
                                <p:cTn id="119" presetID="12" presetClass="entr" presetSubtype="4" fill="hold" nodeType="clickEffect">
                                  <p:stCondLst>
                                    <p:cond delay="0"/>
                                  </p:stCondLst>
                                  <p:childTnLst>
                                    <p:set>
                                      <p:cBhvr>
                                        <p:cTn id="120" dur="1" fill="hold">
                                          <p:stCondLst>
                                            <p:cond delay="0"/>
                                          </p:stCondLst>
                                        </p:cTn>
                                        <p:tgtEl>
                                          <p:spTgt spid="2">
                                            <p:txEl>
                                              <p:pRg st="0" end="0"/>
                                            </p:txEl>
                                          </p:spTgt>
                                        </p:tgtEl>
                                        <p:attrNameLst>
                                          <p:attrName>style.visibility</p:attrName>
                                        </p:attrNameLst>
                                      </p:cBhvr>
                                      <p:to>
                                        <p:strVal val="visible"/>
                                      </p:to>
                                    </p:set>
                                    <p:anim calcmode="lin" valueType="num">
                                      <p:cBhvr additive="base">
                                        <p:cTn id="121"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22" dur="500"/>
                                        <p:tgtEl>
                                          <p:spTgt spid="2">
                                            <p:txEl>
                                              <p:pRg st="0" end="0"/>
                                            </p:txEl>
                                          </p:spTgt>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3"/>
                                        </p:tgtEl>
                                        <p:attrNameLst>
                                          <p:attrName>style.visibility</p:attrName>
                                        </p:attrNameLst>
                                      </p:cBhvr>
                                      <p:to>
                                        <p:strVal val="visible"/>
                                      </p:to>
                                    </p:set>
                                    <p:animEffect transition="in" filter="fade">
                                      <p:cBhvr>
                                        <p:cTn id="127" dur="500"/>
                                        <p:tgtEl>
                                          <p:spTgt spid="3"/>
                                        </p:tgtEl>
                                      </p:cBhvr>
                                    </p:animEffect>
                                  </p:childTnLst>
                                </p:cTn>
                              </p:par>
                            </p:childTnLst>
                          </p:cTn>
                        </p:par>
                        <p:par>
                          <p:cTn id="128" fill="hold">
                            <p:stCondLst>
                              <p:cond delay="500"/>
                            </p:stCondLst>
                            <p:childTnLst>
                              <p:par>
                                <p:cTn id="129" presetID="26" presetClass="emph" presetSubtype="0" repeatCount="3000" fill="hold" grpId="1" nodeType="afterEffect">
                                  <p:stCondLst>
                                    <p:cond delay="0"/>
                                  </p:stCondLst>
                                  <p:childTnLst>
                                    <p:animEffect transition="out" filter="fade">
                                      <p:cBhvr>
                                        <p:cTn id="130" dur="1000" tmFilter="0, 0; .2, .5; .8, .5; 1, 0"/>
                                        <p:tgtEl>
                                          <p:spTgt spid="3"/>
                                        </p:tgtEl>
                                      </p:cBhvr>
                                    </p:animEffect>
                                    <p:animScale>
                                      <p:cBhvr>
                                        <p:cTn id="131" dur="5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2" grpId="0" animBg="1"/>
      <p:bldP spid="91" grpId="0" animBg="1"/>
      <p:bldP spid="89" grpId="0" animBg="1"/>
      <p:bldP spid="88" grpId="0" animBg="1"/>
      <p:bldP spid="87" grpId="0" animBg="1"/>
      <p:bldP spid="85" grpId="0" animBg="1"/>
      <p:bldP spid="82" grpId="0" animBg="1"/>
      <p:bldP spid="13" grpId="0" animBg="1"/>
      <p:bldP spid="15" grpId="0"/>
      <p:bldP spid="11" grpId="0"/>
      <p:bldP spid="19" grpId="0"/>
      <p:bldP spid="21" grpId="0"/>
      <p:bldP spid="24" grpId="0"/>
      <p:bldP spid="26" grpId="0"/>
      <p:bldP spid="33" grpId="0"/>
      <p:bldP spid="34" grpId="0"/>
      <p:bldP spid="37" grpId="0"/>
      <p:bldP spid="38" grpId="0"/>
      <p:bldP spid="41" grpId="0"/>
      <p:bldP spid="42" grpId="0"/>
      <p:bldP spid="45" grpId="0"/>
      <p:bldP spid="46" grpId="0"/>
      <p:bldP spid="49" grpId="0"/>
      <p:bldP spid="50" grpId="0"/>
      <p:bldP spid="64" grpId="0"/>
      <p:bldP spid="65" grpId="0"/>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4" name="矩形 2"/>
          <p:cNvSpPr>
            <a:spLocks noGrp="1" noChangeArrowheads="1"/>
          </p:cNvSpPr>
          <p:nvPr>
            <p:ph type="title"/>
          </p:nvPr>
        </p:nvSpPr>
        <p:spPr>
          <a:xfrm>
            <a:off x="831528" y="193204"/>
            <a:ext cx="8229600" cy="370966"/>
          </a:xfrm>
          <a:noFill/>
          <a:ln>
            <a:noFill/>
          </a:ln>
        </p:spPr>
        <p:txBody>
          <a:bodyPr anchor="ctr"/>
          <a:lstStyle/>
          <a:p>
            <a:pPr fontAlgn="base">
              <a:spcAft>
                <a:spcPct val="0"/>
              </a:spcAft>
            </a:pPr>
            <a:r>
              <a:rPr lang="zh-CN" altLang="en-US" sz="2800" dirty="0"/>
              <a:t>车载监控系统分类</a:t>
            </a:r>
            <a:endParaRPr lang="en-US" altLang="zh-CN" sz="2800" dirty="0"/>
          </a:p>
        </p:txBody>
      </p:sp>
      <p:sp>
        <p:nvSpPr>
          <p:cNvPr id="81925" name="自选图形 3"/>
          <p:cNvSpPr>
            <a:spLocks noChangeArrowheads="1"/>
          </p:cNvSpPr>
          <p:nvPr/>
        </p:nvSpPr>
        <p:spPr bwMode="auto">
          <a:xfrm>
            <a:off x="6070600" y="2533994"/>
            <a:ext cx="2286000" cy="2403739"/>
          </a:xfrm>
          <a:prstGeom prst="roundRect">
            <a:avLst>
              <a:gd name="adj" fmla="val 16667"/>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zh-CN" altLang="en-US">
              <a:latin typeface="Verdana" panose="020B0604030504040204" pitchFamily="34" charset="0"/>
              <a:cs typeface="Arial" panose="020B0604020202020204" pitchFamily="34" charset="0"/>
            </a:endParaRPr>
          </a:p>
        </p:txBody>
      </p:sp>
      <p:sp>
        <p:nvSpPr>
          <p:cNvPr id="81926" name="自选图形 4"/>
          <p:cNvSpPr>
            <a:spLocks noChangeArrowheads="1"/>
          </p:cNvSpPr>
          <p:nvPr/>
        </p:nvSpPr>
        <p:spPr bwMode="auto">
          <a:xfrm>
            <a:off x="1651000" y="2533993"/>
            <a:ext cx="2286000" cy="2403738"/>
          </a:xfrm>
          <a:prstGeom prst="roundRect">
            <a:avLst>
              <a:gd name="adj" fmla="val 16667"/>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zh-CN" altLang="en-US">
              <a:latin typeface="Verdana" panose="020B0604030504040204" pitchFamily="34" charset="0"/>
              <a:cs typeface="Arial" panose="020B0604020202020204" pitchFamily="34" charset="0"/>
            </a:endParaRPr>
          </a:p>
        </p:txBody>
      </p:sp>
      <p:sp>
        <p:nvSpPr>
          <p:cNvPr id="81927" name="文本框 5"/>
          <p:cNvSpPr txBox="1">
            <a:spLocks noChangeArrowheads="1"/>
          </p:cNvSpPr>
          <p:nvPr/>
        </p:nvSpPr>
        <p:spPr bwMode="auto">
          <a:xfrm>
            <a:off x="1651000" y="2700683"/>
            <a:ext cx="2108200" cy="1538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latin typeface="微软雅黑" panose="020B0503020204020204" pitchFamily="34" charset="-122"/>
                <a:ea typeface="微软雅黑" panose="020B0503020204020204" pitchFamily="34" charset="-122"/>
              </a:rPr>
              <a:t>执法类车辆：</a:t>
            </a:r>
            <a:endParaRPr lang="en-US" altLang="zh-CN" sz="2000" dirty="0">
              <a:latin typeface="微软雅黑" panose="020B0503020204020204" pitchFamily="34" charset="-122"/>
              <a:ea typeface="微软雅黑" panose="020B0503020204020204" pitchFamily="34" charset="-122"/>
            </a:endParaRPr>
          </a:p>
          <a:p>
            <a:endParaRPr lang="en-US" altLang="zh-CN" sz="2000"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公检法系统</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抢险救灾系统</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应急指挥系统</a:t>
            </a:r>
            <a:endParaRPr lang="en-US" altLang="zh-CN" dirty="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7942" name="任意多边形 6"/>
          <p:cNvSpPr/>
          <p:nvPr/>
        </p:nvSpPr>
        <p:spPr bwMode="gray">
          <a:xfrm>
            <a:off x="3730625" y="2453299"/>
            <a:ext cx="903288" cy="1034521"/>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a:noFill/>
          </a:ln>
        </p:spPr>
        <p:txBody>
          <a:bodyPr/>
          <a:lstStyle/>
          <a:p>
            <a:pPr>
              <a:defRPr/>
            </a:pPr>
            <a:endParaRPr lang="zh-CN" altLang="en-US"/>
          </a:p>
        </p:txBody>
      </p:sp>
      <p:sp>
        <p:nvSpPr>
          <p:cNvPr id="81929" name="自选图形 7"/>
          <p:cNvSpPr>
            <a:spLocks noChangeAspect="1" noChangeArrowheads="1" noTextEdit="1"/>
          </p:cNvSpPr>
          <p:nvPr/>
        </p:nvSpPr>
        <p:spPr bwMode="gray">
          <a:xfrm flipH="1">
            <a:off x="5376868" y="2450651"/>
            <a:ext cx="909637" cy="1037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7944" name="任意多边形 8"/>
          <p:cNvSpPr/>
          <p:nvPr/>
        </p:nvSpPr>
        <p:spPr bwMode="gray">
          <a:xfrm flipH="1">
            <a:off x="5383219" y="2453299"/>
            <a:ext cx="903287" cy="1034521"/>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a:noFill/>
          </a:ln>
        </p:spPr>
        <p:txBody>
          <a:bodyPr/>
          <a:lstStyle/>
          <a:p>
            <a:pPr>
              <a:defRPr/>
            </a:pPr>
            <a:endParaRPr lang="zh-CN" altLang="en-US"/>
          </a:p>
        </p:txBody>
      </p:sp>
      <p:grpSp>
        <p:nvGrpSpPr>
          <p:cNvPr id="81931" name="组合 9"/>
          <p:cNvGrpSpPr/>
          <p:nvPr/>
        </p:nvGrpSpPr>
        <p:grpSpPr bwMode="auto">
          <a:xfrm>
            <a:off x="3556000" y="1097306"/>
            <a:ext cx="2998788" cy="1334823"/>
            <a:chOff x="1997" y="1314"/>
            <a:chExt cx="1889" cy="1009"/>
          </a:xfrm>
        </p:grpSpPr>
        <p:grpSp>
          <p:nvGrpSpPr>
            <p:cNvPr id="81934" name="组合 10"/>
            <p:cNvGrpSpPr/>
            <p:nvPr/>
          </p:nvGrpSpPr>
          <p:grpSpPr bwMode="auto">
            <a:xfrm>
              <a:off x="1997" y="1404"/>
              <a:ext cx="1889" cy="919"/>
              <a:chOff x="1973" y="1027"/>
              <a:chExt cx="1926" cy="937"/>
            </a:xfrm>
          </p:grpSpPr>
          <p:sp>
            <p:nvSpPr>
              <p:cNvPr id="167947" name="椭圆 11"/>
              <p:cNvSpPr>
                <a:spLocks noChangeArrowheads="1"/>
              </p:cNvSpPr>
              <p:nvPr/>
            </p:nvSpPr>
            <p:spPr bwMode="gray">
              <a:xfrm>
                <a:off x="1994" y="1057"/>
                <a:ext cx="1905" cy="907"/>
              </a:xfrm>
              <a:prstGeom prst="ellipse">
                <a:avLst/>
              </a:prstGeom>
              <a:gradFill rotWithShape="1">
                <a:gsLst>
                  <a:gs pos="0">
                    <a:schemeClr val="hlink"/>
                  </a:gs>
                  <a:gs pos="100000">
                    <a:schemeClr val="hlink">
                      <a:gamma/>
                      <a:shade val="48627"/>
                      <a:invGamma/>
                    </a:schemeClr>
                  </a:gs>
                </a:gsLst>
                <a:lin ang="2700000" scaled="1"/>
              </a:gradFill>
              <a:ln>
                <a:noFill/>
              </a:ln>
              <a:effectLst/>
            </p:spPr>
            <p:txBody>
              <a:bodyPr wrap="none" anchor="ctr"/>
              <a:lstStyle/>
              <a:p>
                <a:pPr>
                  <a:defRPr/>
                </a:pPr>
                <a:endParaRPr lang="zh-CN" altLang="en-US"/>
              </a:p>
            </p:txBody>
          </p:sp>
          <p:sp>
            <p:nvSpPr>
              <p:cNvPr id="167948" name="椭圆 12"/>
              <p:cNvSpPr>
                <a:spLocks noChangeArrowheads="1"/>
              </p:cNvSpPr>
              <p:nvPr/>
            </p:nvSpPr>
            <p:spPr bwMode="gray">
              <a:xfrm>
                <a:off x="1973" y="1027"/>
                <a:ext cx="1905" cy="907"/>
              </a:xfrm>
              <a:prstGeom prst="ellipse">
                <a:avLst/>
              </a:prstGeom>
              <a:gradFill rotWithShape="1">
                <a:gsLst>
                  <a:gs pos="0">
                    <a:schemeClr val="hlink">
                      <a:gamma/>
                      <a:tint val="44314"/>
                      <a:invGamma/>
                    </a:schemeClr>
                  </a:gs>
                  <a:gs pos="100000">
                    <a:schemeClr val="hlink"/>
                  </a:gs>
                </a:gsLst>
                <a:lin ang="2700000" scaled="1"/>
              </a:gradFill>
              <a:ln>
                <a:noFill/>
              </a:ln>
              <a:effectLst/>
            </p:spPr>
            <p:txBody>
              <a:bodyPr wrap="none" anchor="ctr"/>
              <a:lstStyle/>
              <a:p>
                <a:pPr>
                  <a:defRPr/>
                </a:pPr>
                <a:endParaRPr lang="zh-CN" altLang="en-US"/>
              </a:p>
            </p:txBody>
          </p:sp>
        </p:grpSp>
        <p:sp>
          <p:nvSpPr>
            <p:cNvPr id="167949" name="椭圆 13"/>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p:spPr>
          <p:txBody>
            <a:bodyPr vert="eaVert" wrap="none" anchor="ctr"/>
            <a:lstStyle/>
            <a:p>
              <a:pPr>
                <a:defRPr/>
              </a:pPr>
              <a:endParaRPr lang="zh-CN" altLang="en-US"/>
            </a:p>
          </p:txBody>
        </p:sp>
        <p:sp>
          <p:nvSpPr>
            <p:cNvPr id="167950" name="椭圆 14"/>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p:spPr>
          <p:txBody>
            <a:bodyPr vert="eaVert" wrap="none" anchor="ctr"/>
            <a:lstStyle/>
            <a:p>
              <a:pPr>
                <a:defRPr/>
              </a:pPr>
              <a:endParaRPr lang="zh-CN" altLang="en-US"/>
            </a:p>
          </p:txBody>
        </p:sp>
        <p:sp>
          <p:nvSpPr>
            <p:cNvPr id="167951" name="椭圆 15"/>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p:spPr>
          <p:txBody>
            <a:bodyPr vert="eaVert" wrap="none" anchor="ctr"/>
            <a:lstStyle/>
            <a:p>
              <a:pPr>
                <a:defRPr/>
              </a:pPr>
              <a:endParaRPr lang="zh-CN" altLang="en-US"/>
            </a:p>
          </p:txBody>
        </p:sp>
        <p:sp>
          <p:nvSpPr>
            <p:cNvPr id="167952" name="椭圆 16"/>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p:spPr>
          <p:txBody>
            <a:bodyPr vert="eaVert" wrap="none" anchor="ctr"/>
            <a:lstStyle/>
            <a:p>
              <a:pPr>
                <a:defRPr/>
              </a:pPr>
              <a:endParaRPr lang="zh-CN" altLang="en-US"/>
            </a:p>
          </p:txBody>
        </p:sp>
      </p:grpSp>
      <p:sp>
        <p:nvSpPr>
          <p:cNvPr id="81932" name="文本框 17"/>
          <p:cNvSpPr txBox="1">
            <a:spLocks noChangeArrowheads="1"/>
          </p:cNvSpPr>
          <p:nvPr/>
        </p:nvSpPr>
        <p:spPr bwMode="auto">
          <a:xfrm>
            <a:off x="4146795" y="1263993"/>
            <a:ext cx="17235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000" b="1"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车载监控系统</a:t>
            </a:r>
            <a:endParaRPr lang="en-US" altLang="zh-CN" sz="2000" b="1" dirty="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1933" name="文本框 18"/>
          <p:cNvSpPr txBox="1">
            <a:spLocks noChangeArrowheads="1"/>
          </p:cNvSpPr>
          <p:nvPr/>
        </p:nvSpPr>
        <p:spPr bwMode="auto">
          <a:xfrm>
            <a:off x="6299200" y="2724495"/>
            <a:ext cx="203835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latin typeface="微软雅黑" panose="020B0503020204020204" pitchFamily="34" charset="-122"/>
                <a:ea typeface="微软雅黑" panose="020B0503020204020204" pitchFamily="34" charset="-122"/>
              </a:rPr>
              <a:t>运输类车辆：</a:t>
            </a:r>
            <a:endParaRPr lang="en-US" altLang="zh-CN" sz="2000" dirty="0">
              <a:latin typeface="微软雅黑" panose="020B0503020204020204" pitchFamily="34" charset="-122"/>
              <a:ea typeface="微软雅黑" panose="020B0503020204020204" pitchFamily="34" charset="-122"/>
            </a:endParaRPr>
          </a:p>
          <a:p>
            <a:pPr eaLnBrk="1" hangingPunct="1"/>
            <a:endParaRPr lang="en-US" altLang="zh-CN" dirty="0">
              <a:cs typeface="Arial" panose="020B0604020202020204" pitchFamily="34" charset="0"/>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公交</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客运</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能源运输</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金融押运</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轨道交通</a:t>
            </a:r>
            <a:endParaRPr lang="en-US" altLang="zh-CN" dirty="0">
              <a:latin typeface="微软雅黑" panose="020B0503020204020204" pitchFamily="34" charset="-122"/>
              <a:ea typeface="微软雅黑" panose="020B0503020204020204" pitchFamily="34" charset="-122"/>
            </a:endParaRPr>
          </a:p>
        </p:txBody>
      </p:sp>
      <p:sp>
        <p:nvSpPr>
          <p:cNvPr id="21" name="矩形 20"/>
          <p:cNvSpPr/>
          <p:nvPr/>
        </p:nvSpPr>
        <p:spPr>
          <a:xfrm rot="20081190">
            <a:off x="1983661" y="4077883"/>
            <a:ext cx="1650797" cy="107994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rgbClr val="FF0000"/>
                </a:solidFill>
                <a:latin typeface="微软雅黑" panose="020B0503020204020204" pitchFamily="34" charset="-122"/>
                <a:ea typeface="微软雅黑" panose="020B0503020204020204" pitchFamily="34" charset="-122"/>
              </a:rPr>
              <a:t>车外场景监控</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22" name="矩形 21"/>
          <p:cNvSpPr/>
          <p:nvPr/>
        </p:nvSpPr>
        <p:spPr>
          <a:xfrm rot="19784926">
            <a:off x="6573377" y="3966085"/>
            <a:ext cx="1650797" cy="107994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rgbClr val="FF0000"/>
                </a:solidFill>
                <a:latin typeface="微软雅黑" panose="020B0503020204020204" pitchFamily="34" charset="-122"/>
                <a:ea typeface="微软雅黑" panose="020B0503020204020204" pitchFamily="34" charset="-122"/>
              </a:rPr>
              <a:t>车内场景监控</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mj-lt"/>
                <a:ea typeface="微软雅黑" panose="020B0503020204020204" pitchFamily="34" charset="-122"/>
              </a:rPr>
              <a:t>车载监控背景</a:t>
            </a:r>
            <a:r>
              <a:rPr lang="zh-CN" altLang="en-US" b="1" kern="0" dirty="0">
                <a:solidFill>
                  <a:srgbClr val="000000"/>
                </a:solidFill>
                <a:latin typeface="+mj-lt"/>
                <a:ea typeface="微软雅黑" panose="020B0503020204020204" pitchFamily="34" charset="-122"/>
              </a:rPr>
              <a:t>介绍</a:t>
            </a:r>
            <a:endParaRPr lang="zh-CN" altLang="en-US" b="1" kern="0" dirty="0">
              <a:solidFill>
                <a:srgbClr val="00000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70C0"/>
                </a:solidFill>
                <a:latin typeface="微软雅黑" panose="020B0503020204020204" pitchFamily="34" charset="-122"/>
                <a:ea typeface="微软雅黑" panose="020B0503020204020204" pitchFamily="34" charset="-122"/>
              </a:rPr>
              <a:t>出租车行业</a:t>
            </a:r>
            <a:r>
              <a:rPr lang="zh-CN" altLang="en-US" b="1" kern="0" dirty="0">
                <a:solidFill>
                  <a:srgbClr val="0070C0"/>
                </a:solidFill>
                <a:latin typeface="微软雅黑" panose="020B0503020204020204" pitchFamily="34" charset="-122"/>
                <a:ea typeface="微软雅黑" panose="020B0503020204020204" pitchFamily="34" charset="-122"/>
              </a:rPr>
              <a:t>背景</a:t>
            </a:r>
            <a:endParaRPr lang="zh-CN" altLang="en-US" b="1" kern="0" dirty="0">
              <a:solidFill>
                <a:srgbClr val="0070C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6974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锐视保车载监控设备</a:t>
            </a:r>
            <a:r>
              <a:rPr lang="zh-CN" altLang="en-US" b="1" kern="0" dirty="0">
                <a:solidFill>
                  <a:srgbClr val="000000"/>
                </a:solidFill>
                <a:latin typeface="微软雅黑" panose="020B0503020204020204" pitchFamily="34" charset="-122"/>
                <a:ea typeface="微软雅黑" panose="020B0503020204020204" pitchFamily="34" charset="-122"/>
              </a:rPr>
              <a:t>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锐视保出租车行业</a:t>
            </a:r>
            <a:r>
              <a:rPr lang="zh-CN" altLang="en-US" b="1" kern="0" dirty="0">
                <a:solidFill>
                  <a:srgbClr val="000000"/>
                </a:solidFill>
                <a:latin typeface="微软雅黑" panose="020B0503020204020204" pitchFamily="34" charset="-122"/>
                <a:ea typeface="微软雅黑" panose="020B0503020204020204" pitchFamily="34" charset="-122"/>
              </a:rPr>
              <a:t>解决方案</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锐视保出租屏管理平台介绍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pic>
        <p:nvPicPr>
          <p:cNvPr id="8" name="图片 7" descr="logo012jpg"/>
          <p:cNvPicPr>
            <a:picLocks noChangeAspect="1"/>
          </p:cNvPicPr>
          <p:nvPr/>
        </p:nvPicPr>
        <p:blipFill>
          <a:blip r:embed="rId1"/>
          <a:stretch>
            <a:fillRect/>
          </a:stretch>
        </p:blipFill>
        <p:spPr>
          <a:xfrm rot="10800000" flipH="1" flipV="1">
            <a:off x="361315" y="2709545"/>
            <a:ext cx="2435860" cy="113220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smtClean="0"/>
              <a:t>出租车行业</a:t>
            </a:r>
            <a:r>
              <a:rPr lang="zh-CN" altLang="en-US" sz="2800" dirty="0"/>
              <a:t>市场</a:t>
            </a:r>
            <a:endParaRPr lang="zh-CN" altLang="en-US" sz="2800" dirty="0"/>
          </a:p>
        </p:txBody>
      </p:sp>
      <p:sp>
        <p:nvSpPr>
          <p:cNvPr id="3" name="内容占位符 2"/>
          <p:cNvSpPr>
            <a:spLocks noGrp="1"/>
          </p:cNvSpPr>
          <p:nvPr>
            <p:ph idx="1"/>
          </p:nvPr>
        </p:nvSpPr>
        <p:spPr/>
        <p:txBody>
          <a:bodyPr/>
          <a:lstStyle/>
          <a:p>
            <a:r>
              <a:rPr lang="zh-CN" altLang="en-US" dirty="0"/>
              <a:t>目前</a:t>
            </a:r>
            <a:r>
              <a:rPr lang="zh-CN" altLang="en-US" dirty="0" smtClean="0"/>
              <a:t>全国出租车预测为</a:t>
            </a:r>
            <a:r>
              <a:rPr lang="en-US" altLang="zh-CN" dirty="0" smtClean="0"/>
              <a:t>135</a:t>
            </a:r>
            <a:r>
              <a:rPr lang="zh-CN" altLang="en-US" dirty="0" smtClean="0"/>
              <a:t>万辆。按照出租车</a:t>
            </a:r>
            <a:r>
              <a:rPr lang="en-US" altLang="zh-CN" dirty="0"/>
              <a:t>6</a:t>
            </a:r>
            <a:r>
              <a:rPr lang="zh-CN" altLang="en-US" dirty="0" smtClean="0"/>
              <a:t>年更新计算。每年更新的出租车量为</a:t>
            </a:r>
            <a:r>
              <a:rPr lang="en-US" altLang="zh-CN" dirty="0" smtClean="0"/>
              <a:t>15</a:t>
            </a:r>
            <a:r>
              <a:rPr lang="zh-CN" altLang="en-US" dirty="0" smtClean="0"/>
              <a:t>万辆。</a:t>
            </a:r>
            <a:endParaRPr lang="en-US" altLang="zh-CN" dirty="0" smtClean="0"/>
          </a:p>
          <a:p>
            <a:endParaRPr lang="en-US" altLang="zh-CN" dirty="0" smtClean="0"/>
          </a:p>
          <a:p>
            <a:r>
              <a:rPr lang="zh-CN" altLang="en-US" dirty="0" smtClean="0"/>
              <a:t>有此可见，出租车车载市场广阔。</a:t>
            </a:r>
            <a:endParaRPr lang="en-US" altLang="zh-CN" dirty="0" smtClean="0"/>
          </a:p>
          <a:p>
            <a:endParaRPr lang="en-US" altLang="zh-CN" dirty="0" smtClean="0"/>
          </a:p>
          <a:p>
            <a:r>
              <a:rPr lang="zh-CN" altLang="en-US" dirty="0" smtClean="0"/>
              <a:t>目前出租车安装的车载终端大多</a:t>
            </a:r>
            <a:endParaRPr lang="en-US" altLang="zh-CN" dirty="0" smtClean="0"/>
          </a:p>
          <a:p>
            <a:r>
              <a:rPr lang="zh-CN" altLang="en-US" dirty="0" smtClean="0"/>
              <a:t>为行车记录仪</a:t>
            </a:r>
            <a:r>
              <a:rPr lang="en-US" altLang="zh-CN" dirty="0" smtClean="0"/>
              <a:t>+</a:t>
            </a:r>
            <a:r>
              <a:rPr lang="en-US" altLang="zh-CN" sz="2800" dirty="0" smtClean="0">
                <a:solidFill>
                  <a:srgbClr val="FF0000"/>
                </a:solidFill>
              </a:rPr>
              <a:t>4G</a:t>
            </a:r>
            <a:r>
              <a:rPr lang="zh-CN" altLang="en-US" sz="2800" dirty="0" smtClean="0">
                <a:solidFill>
                  <a:srgbClr val="FF0000"/>
                </a:solidFill>
              </a:rPr>
              <a:t>模块</a:t>
            </a:r>
            <a:endParaRPr lang="en-US" altLang="zh-CN" dirty="0" smtClean="0"/>
          </a:p>
          <a:p>
            <a:r>
              <a:rPr lang="zh-CN" altLang="en-US" dirty="0" smtClean="0"/>
              <a:t>高级车载终端带有简单的拍照功能。</a:t>
            </a:r>
            <a:endParaRPr lang="en-US" altLang="zh-CN" dirty="0" smtClean="0"/>
          </a:p>
          <a:p>
            <a:endParaRPr lang="zh-CN" altLang="en-US" dirty="0"/>
          </a:p>
        </p:txBody>
      </p:sp>
      <p:sp>
        <p:nvSpPr>
          <p:cNvPr id="4" name="圆角矩形 3"/>
          <p:cNvSpPr/>
          <p:nvPr/>
        </p:nvSpPr>
        <p:spPr bwMode="auto">
          <a:xfrm>
            <a:off x="6794512" y="214294"/>
            <a:ext cx="3039180" cy="480218"/>
          </a:xfrm>
          <a:prstGeom prst="roundRect">
            <a:avLst/>
          </a:prstGeom>
          <a:solidFill>
            <a:schemeClr val="tx2">
              <a:lumMod val="40000"/>
              <a:lumOff val="60000"/>
            </a:schemeClr>
          </a:solidFill>
          <a:ln w="9525">
            <a:noFill/>
            <a:round/>
          </a:ln>
          <a:effectLst/>
          <a:scene3d>
            <a:camera prst="orthographicFront"/>
            <a:lightRig rig="threePt" dir="t"/>
          </a:scene3d>
          <a:sp3d>
            <a:bevelT/>
          </a:sp3d>
        </p:spPr>
        <p:txBody>
          <a:bodyPr wrap="none" anchor="ctr"/>
          <a:lstStyle/>
          <a:p>
            <a:pPr algn="ctr">
              <a:defRPr/>
            </a:pPr>
            <a:r>
              <a:rPr lang="zh-CN" altLang="en-US" sz="2400" dirty="0">
                <a:latin typeface="微软雅黑" panose="020B0503020204020204" pitchFamily="34" charset="-122"/>
                <a:ea typeface="微软雅黑" panose="020B0503020204020204" pitchFamily="34" charset="-122"/>
              </a:rPr>
              <a:t>出租车市场广阔</a:t>
            </a:r>
            <a:endParaRPr lang="zh-CN" altLang="en-US" sz="2400" dirty="0">
              <a:latin typeface="微软雅黑" panose="020B0503020204020204" pitchFamily="34" charset="-122"/>
              <a:ea typeface="微软雅黑" panose="020B0503020204020204" pitchFamily="34" charset="-122"/>
            </a:endParaRPr>
          </a:p>
        </p:txBody>
      </p:sp>
      <p:sp>
        <p:nvSpPr>
          <p:cNvPr id="5" name="圆角矩形 4"/>
          <p:cNvSpPr/>
          <p:nvPr/>
        </p:nvSpPr>
        <p:spPr bwMode="auto">
          <a:xfrm>
            <a:off x="6794512" y="1428740"/>
            <a:ext cx="3039180" cy="480218"/>
          </a:xfrm>
          <a:prstGeom prst="roundRect">
            <a:avLst/>
          </a:prstGeom>
          <a:solidFill>
            <a:schemeClr val="tx2">
              <a:lumMod val="40000"/>
              <a:lumOff val="60000"/>
            </a:schemeClr>
          </a:solidFill>
          <a:ln w="9525">
            <a:noFill/>
            <a:round/>
          </a:ln>
          <a:effectLst/>
          <a:scene3d>
            <a:camera prst="orthographicFront"/>
            <a:lightRig rig="threePt" dir="t"/>
          </a:scene3d>
          <a:sp3d>
            <a:bevelT/>
          </a:sp3d>
        </p:spPr>
        <p:txBody>
          <a:bodyPr wrap="none" anchor="ctr"/>
          <a:lstStyle/>
          <a:p>
            <a:pPr marL="342900" indent="-342900" algn="ctr" eaLnBrk="0" hangingPunct="0">
              <a:spcBef>
                <a:spcPct val="20000"/>
              </a:spcBef>
              <a:defRPr/>
            </a:pPr>
            <a:r>
              <a:rPr lang="zh-CN" altLang="en-US" sz="2400" dirty="0">
                <a:latin typeface="微软雅黑" panose="020B0503020204020204" pitchFamily="34" charset="-122"/>
                <a:ea typeface="微软雅黑" panose="020B0503020204020204" pitchFamily="34" charset="-122"/>
              </a:rPr>
              <a:t>发展迅猛</a:t>
            </a:r>
            <a:endParaRPr lang="zh-CN" altLang="en-US" sz="2400" dirty="0">
              <a:latin typeface="微软雅黑" panose="020B0503020204020204" pitchFamily="34" charset="-122"/>
              <a:ea typeface="微软雅黑" panose="020B0503020204020204" pitchFamily="34" charset="-122"/>
            </a:endParaRPr>
          </a:p>
        </p:txBody>
      </p:sp>
      <p:pic>
        <p:nvPicPr>
          <p:cNvPr id="82947" name="Picture 3"/>
          <p:cNvPicPr>
            <a:picLocks noChangeAspect="1" noChangeArrowheads="1"/>
          </p:cNvPicPr>
          <p:nvPr/>
        </p:nvPicPr>
        <p:blipFill>
          <a:blip r:embed="rId1"/>
          <a:srcRect/>
          <a:stretch>
            <a:fillRect/>
          </a:stretch>
        </p:blipFill>
        <p:spPr bwMode="auto">
          <a:xfrm>
            <a:off x="4865686" y="2500310"/>
            <a:ext cx="5076825" cy="2714625"/>
          </a:xfrm>
          <a:prstGeom prst="rect">
            <a:avLst/>
          </a:prstGeom>
          <a:noFill/>
          <a:ln w="9525">
            <a:noFill/>
            <a:miter lim="800000"/>
            <a:headEnd/>
            <a:tailEnd/>
          </a:ln>
          <a:effectLst/>
        </p:spPr>
      </p:pic>
      <p:pic>
        <p:nvPicPr>
          <p:cNvPr id="6" name="图片 5" descr="logo012jpg"/>
          <p:cNvPicPr>
            <a:picLocks noChangeAspect="1"/>
          </p:cNvPicPr>
          <p:nvPr/>
        </p:nvPicPr>
        <p:blipFill>
          <a:blip r:embed="rId2"/>
          <a:stretch>
            <a:fillRect/>
          </a:stretch>
        </p:blipFill>
        <p:spPr>
          <a:xfrm rot="10800000" flipH="1" flipV="1">
            <a:off x="-10795" y="5105400"/>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2544" y="193204"/>
            <a:ext cx="9144000" cy="370966"/>
          </a:xfrm>
        </p:spPr>
        <p:txBody>
          <a:bodyPr/>
          <a:lstStyle/>
          <a:p>
            <a:r>
              <a:rPr lang="zh-CN" altLang="en-US" sz="2800" dirty="0"/>
              <a:t>出租车常见设备</a:t>
            </a:r>
            <a:endParaRPr lang="zh-CN" altLang="en-US" sz="2800" dirty="0"/>
          </a:p>
        </p:txBody>
      </p:sp>
      <p:pic>
        <p:nvPicPr>
          <p:cNvPr id="6" name="图片 5"/>
          <p:cNvPicPr>
            <a:picLocks noChangeAspect="1"/>
          </p:cNvPicPr>
          <p:nvPr/>
        </p:nvPicPr>
        <p:blipFill rotWithShape="1">
          <a:blip r:embed="rId1" cstate="print">
            <a:extLst>
              <a:ext uri="{28A0092B-C50C-407E-A947-70E740481C1C}">
                <a14:useLocalDpi xmlns:a14="http://schemas.microsoft.com/office/drawing/2010/main" val="0"/>
              </a:ext>
            </a:extLst>
          </a:blip>
          <a:srcRect t="15467" b="24785"/>
          <a:stretch>
            <a:fillRect/>
          </a:stretch>
        </p:blipFill>
        <p:spPr>
          <a:xfrm>
            <a:off x="689153" y="3604182"/>
            <a:ext cx="4030344" cy="936104"/>
          </a:xfrm>
          <a:prstGeom prst="rect">
            <a:avLst/>
          </a:prstGeom>
        </p:spPr>
      </p:pic>
      <p:pic>
        <p:nvPicPr>
          <p:cNvPr id="8" name="图片 7"/>
          <p:cNvPicPr>
            <a:picLocks noChangeAspect="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994218" y="577740"/>
            <a:ext cx="3456384" cy="2073830"/>
          </a:xfrm>
          <a:prstGeom prst="rect">
            <a:avLst/>
          </a:prstGeom>
        </p:spPr>
      </p:pic>
      <p:sp>
        <p:nvSpPr>
          <p:cNvPr id="9" name="矩形 8"/>
          <p:cNvSpPr/>
          <p:nvPr/>
        </p:nvSpPr>
        <p:spPr bwMode="gray">
          <a:xfrm>
            <a:off x="1102738" y="2608712"/>
            <a:ext cx="3239344" cy="536820"/>
          </a:xfrm>
          <a:prstGeom prst="rect">
            <a:avLst/>
          </a:prstGeom>
          <a:solidFill>
            <a:schemeClr val="accent1"/>
          </a:solidFill>
          <a:ln w="12700" algn="ctr">
            <a:noFill/>
            <a:round/>
          </a:ln>
          <a:effectLst/>
        </p:spPr>
        <p:txBody>
          <a:bodyPr wrap="none" rtlCol="0" anchor="ctr"/>
          <a:lstStyle/>
          <a:p>
            <a:pPr algn="ctr">
              <a:lnSpc>
                <a:spcPct val="125000"/>
              </a:lnSpc>
            </a:pPr>
            <a:r>
              <a:rPr lang="zh-CN" altLang="en-US" sz="2800" b="0" dirty="0" smtClean="0">
                <a:solidFill>
                  <a:schemeClr val="tx1"/>
                </a:solidFill>
                <a:latin typeface="+mj-ea"/>
                <a:ea typeface="+mj-ea"/>
              </a:rPr>
              <a:t>计价器</a:t>
            </a:r>
            <a:endParaRPr lang="zh-CN" altLang="en-US" sz="2800" b="0" dirty="0">
              <a:solidFill>
                <a:schemeClr val="tx1"/>
              </a:solidFill>
              <a:latin typeface="+mj-ea"/>
              <a:ea typeface="+mj-ea"/>
            </a:endParaRPr>
          </a:p>
        </p:txBody>
      </p:sp>
      <p:sp>
        <p:nvSpPr>
          <p:cNvPr id="10" name="矩形 9"/>
          <p:cNvSpPr/>
          <p:nvPr/>
        </p:nvSpPr>
        <p:spPr bwMode="gray">
          <a:xfrm>
            <a:off x="5815398" y="2608712"/>
            <a:ext cx="3239344" cy="536820"/>
          </a:xfrm>
          <a:prstGeom prst="rect">
            <a:avLst/>
          </a:prstGeom>
          <a:solidFill>
            <a:schemeClr val="accent1"/>
          </a:solidFill>
          <a:ln w="12700" algn="ctr">
            <a:noFill/>
            <a:round/>
          </a:ln>
          <a:effectLst/>
        </p:spPr>
        <p:txBody>
          <a:bodyPr wrap="none" rtlCol="0" anchor="ctr"/>
          <a:lstStyle/>
          <a:p>
            <a:pPr algn="ctr">
              <a:lnSpc>
                <a:spcPct val="125000"/>
              </a:lnSpc>
            </a:pPr>
            <a:r>
              <a:rPr lang="zh-CN" altLang="en-US" sz="2800" b="0" dirty="0" smtClean="0">
                <a:solidFill>
                  <a:schemeClr val="tx1"/>
                </a:solidFill>
                <a:latin typeface="+mj-ea"/>
                <a:ea typeface="+mj-ea"/>
              </a:rPr>
              <a:t>调度器</a:t>
            </a:r>
            <a:endParaRPr lang="zh-CN" altLang="en-US" sz="2800" b="0" dirty="0">
              <a:solidFill>
                <a:schemeClr val="tx1"/>
              </a:solidFill>
              <a:latin typeface="+mj-ea"/>
              <a:ea typeface="+mj-ea"/>
            </a:endParaRPr>
          </a:p>
        </p:txBody>
      </p:sp>
      <p:sp>
        <p:nvSpPr>
          <p:cNvPr id="11" name="矩形 10"/>
          <p:cNvSpPr/>
          <p:nvPr/>
        </p:nvSpPr>
        <p:spPr bwMode="gray">
          <a:xfrm>
            <a:off x="1084653" y="4912968"/>
            <a:ext cx="3239344" cy="536820"/>
          </a:xfrm>
          <a:prstGeom prst="rect">
            <a:avLst/>
          </a:prstGeom>
          <a:solidFill>
            <a:schemeClr val="accent1"/>
          </a:solidFill>
          <a:ln w="12700" algn="ctr">
            <a:noFill/>
            <a:round/>
          </a:ln>
          <a:effectLst/>
        </p:spPr>
        <p:txBody>
          <a:bodyPr wrap="none" rtlCol="0" anchor="ctr"/>
          <a:lstStyle/>
          <a:p>
            <a:pPr algn="ctr">
              <a:lnSpc>
                <a:spcPct val="125000"/>
              </a:lnSpc>
            </a:pPr>
            <a:r>
              <a:rPr lang="zh-CN" altLang="en-US" sz="2800" dirty="0" smtClean="0">
                <a:latin typeface="+mj-ea"/>
                <a:ea typeface="+mj-ea"/>
              </a:rPr>
              <a:t>广告屏</a:t>
            </a:r>
            <a:endParaRPr lang="zh-CN" altLang="en-US" sz="2800" b="0" dirty="0">
              <a:solidFill>
                <a:schemeClr val="tx1"/>
              </a:solidFill>
              <a:latin typeface="+mj-ea"/>
              <a:ea typeface="+mj-ea"/>
            </a:endParaRPr>
          </a:p>
        </p:txBody>
      </p:sp>
      <p:sp>
        <p:nvSpPr>
          <p:cNvPr id="12" name="矩形 11"/>
          <p:cNvSpPr/>
          <p:nvPr/>
        </p:nvSpPr>
        <p:spPr bwMode="gray">
          <a:xfrm>
            <a:off x="5815398" y="4912968"/>
            <a:ext cx="3239344" cy="536820"/>
          </a:xfrm>
          <a:prstGeom prst="rect">
            <a:avLst/>
          </a:prstGeom>
          <a:solidFill>
            <a:schemeClr val="accent1"/>
          </a:solidFill>
          <a:ln w="12700" algn="ctr">
            <a:noFill/>
            <a:round/>
          </a:ln>
          <a:effectLst/>
        </p:spPr>
        <p:txBody>
          <a:bodyPr wrap="none" rtlCol="0" anchor="ctr"/>
          <a:lstStyle/>
          <a:p>
            <a:pPr algn="ctr">
              <a:lnSpc>
                <a:spcPct val="125000"/>
              </a:lnSpc>
            </a:pPr>
            <a:r>
              <a:rPr lang="zh-CN" altLang="en-US" sz="2800" dirty="0">
                <a:latin typeface="+mj-ea"/>
                <a:ea typeface="+mj-ea"/>
              </a:rPr>
              <a:t>评价器</a:t>
            </a:r>
            <a:endParaRPr lang="zh-CN" altLang="en-US" sz="2800" b="0" dirty="0">
              <a:solidFill>
                <a:schemeClr val="tx1"/>
              </a:solidFill>
              <a:latin typeface="+mj-ea"/>
              <a:ea typeface="+mj-ea"/>
            </a:endParaRPr>
          </a:p>
        </p:txBody>
      </p:sp>
      <p:pic>
        <p:nvPicPr>
          <p:cNvPr id="81921" name="Picture 1"/>
          <p:cNvPicPr>
            <a:picLocks noChangeAspect="1" noChangeArrowheads="1"/>
          </p:cNvPicPr>
          <p:nvPr/>
        </p:nvPicPr>
        <p:blipFill>
          <a:blip r:embed="rId4" cstate="print"/>
          <a:srcRect/>
          <a:stretch>
            <a:fillRect/>
          </a:stretch>
        </p:blipFill>
        <p:spPr bwMode="auto">
          <a:xfrm>
            <a:off x="5865818" y="857236"/>
            <a:ext cx="2865421" cy="1590509"/>
          </a:xfrm>
          <a:prstGeom prst="rect">
            <a:avLst/>
          </a:prstGeom>
          <a:noFill/>
          <a:ln w="9525">
            <a:noFill/>
            <a:miter lim="800000"/>
            <a:headEnd/>
            <a:tailEnd/>
          </a:ln>
          <a:effectLst/>
        </p:spPr>
      </p:pic>
      <p:pic>
        <p:nvPicPr>
          <p:cNvPr id="14" name="Picture 7"/>
          <p:cNvPicPr>
            <a:picLocks noChangeAspect="1" noChangeArrowheads="1"/>
          </p:cNvPicPr>
          <p:nvPr/>
        </p:nvPicPr>
        <p:blipFill>
          <a:blip r:embed="rId5" cstate="print"/>
          <a:srcRect/>
          <a:stretch>
            <a:fillRect/>
          </a:stretch>
        </p:blipFill>
        <p:spPr bwMode="auto">
          <a:xfrm>
            <a:off x="6580198" y="3500442"/>
            <a:ext cx="1785950" cy="1292379"/>
          </a:xfrm>
          <a:prstGeom prst="rect">
            <a:avLst/>
          </a:prstGeom>
          <a:noFill/>
          <a:ln w="9525">
            <a:noFill/>
            <a:miter lim="800000"/>
            <a:headEnd/>
            <a:tailEnd/>
          </a:ln>
          <a:effectLst/>
        </p:spPr>
      </p:pic>
      <p:pic>
        <p:nvPicPr>
          <p:cNvPr id="3" name="图片 2" descr="logo012jpg"/>
          <p:cNvPicPr>
            <a:picLocks noChangeAspect="1"/>
          </p:cNvPicPr>
          <p:nvPr/>
        </p:nvPicPr>
        <p:blipFill>
          <a:blip r:embed="rId6"/>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右箭头 50"/>
          <p:cNvSpPr/>
          <p:nvPr/>
        </p:nvSpPr>
        <p:spPr>
          <a:xfrm>
            <a:off x="1577851" y="2857500"/>
            <a:ext cx="1500188" cy="357188"/>
          </a:xfrm>
          <a:prstGeom prst="rightArrow">
            <a:avLst>
              <a:gd name="adj1" fmla="val 50000"/>
              <a:gd name="adj2" fmla="val 77090"/>
            </a:avLst>
          </a:prstGeom>
          <a:solidFill>
            <a:schemeClr val="accent6">
              <a:lumMod val="75000"/>
            </a:schemeClr>
          </a:solidFill>
          <a:ln>
            <a:noFill/>
          </a:ln>
          <a:effectLst/>
        </p:spPr>
        <p:txBody>
          <a:bodyPr wrap="none" anchor="ctr"/>
          <a:lstStyle/>
          <a:p>
            <a:pPr>
              <a:defRPr/>
            </a:pPr>
            <a:endParaRPr lang="zh-CN" altLang="en-US">
              <a:latin typeface="+mn-ea"/>
            </a:endParaRPr>
          </a:p>
        </p:txBody>
      </p:sp>
      <p:sp>
        <p:nvSpPr>
          <p:cNvPr id="50" name="AutoShape 9"/>
          <p:cNvSpPr>
            <a:spLocks noChangeArrowheads="1"/>
          </p:cNvSpPr>
          <p:nvPr/>
        </p:nvSpPr>
        <p:spPr bwMode="ltGray">
          <a:xfrm>
            <a:off x="4337620" y="3840858"/>
            <a:ext cx="5422900" cy="1248890"/>
          </a:xfrm>
          <a:prstGeom prst="roundRect">
            <a:avLst>
              <a:gd name="adj" fmla="val 11505"/>
            </a:avLst>
          </a:prstGeom>
          <a:gradFill rotWithShape="1">
            <a:gsLst>
              <a:gs pos="0">
                <a:schemeClr val="accent2"/>
              </a:gs>
              <a:gs pos="100000">
                <a:schemeClr val="accent2">
                  <a:gamma/>
                  <a:shade val="46275"/>
                  <a:invGamma/>
                  <a:alpha val="0"/>
                </a:schemeClr>
              </a:gs>
            </a:gsLst>
            <a:lin ang="0" scaled="1"/>
          </a:gradFill>
          <a:ln>
            <a:noFill/>
          </a:ln>
          <a:effectLst/>
        </p:spPr>
        <p:txBody>
          <a:bodyPr wrap="none" anchor="ctr"/>
          <a:lstStyle/>
          <a:p>
            <a:pPr>
              <a:defRPr/>
            </a:pPr>
            <a:endParaRPr lang="zh-CN" altLang="en-US">
              <a:latin typeface="+mn-ea"/>
            </a:endParaRPr>
          </a:p>
        </p:txBody>
      </p:sp>
      <p:sp>
        <p:nvSpPr>
          <p:cNvPr id="2" name="标题 1"/>
          <p:cNvSpPr txBox="1"/>
          <p:nvPr/>
        </p:nvSpPr>
        <p:spPr bwMode="auto">
          <a:xfrm>
            <a:off x="812800" y="-94828"/>
            <a:ext cx="8229600" cy="889000"/>
          </a:xfrm>
          <a:prstGeom prst="rect">
            <a:avLst/>
          </a:prstGeom>
          <a:noFill/>
          <a:ln>
            <a:noFill/>
          </a:ln>
        </p:spPr>
        <p:txBody>
          <a:bodyPr anchor="ctr"/>
          <a:lstStyle>
            <a:lvl1pPr algn="l" rtl="0" eaLnBrk="0" fontAlgn="base" hangingPunct="0">
              <a:spcBef>
                <a:spcPct val="0"/>
              </a:spcBef>
              <a:spcAft>
                <a:spcPct val="0"/>
              </a:spcAft>
              <a:defRPr sz="3600" kern="1200">
                <a:solidFill>
                  <a:schemeClr val="tx1">
                    <a:lumMod val="65000"/>
                    <a:lumOff val="35000"/>
                  </a:schemeClr>
                </a:solidFill>
                <a:latin typeface="+mj-lt"/>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9pPr>
          </a:lstStyle>
          <a:p>
            <a:pPr eaLnBrk="1" hangingPunct="1">
              <a:defRPr/>
            </a:pPr>
            <a:r>
              <a:rPr lang="zh-CN" altLang="en-US" sz="2800" b="1" dirty="0">
                <a:solidFill>
                  <a:schemeClr val="tx1"/>
                </a:solidFill>
                <a:latin typeface="微软雅黑" panose="020B0503020204020204" pitchFamily="34" charset="-122"/>
                <a:ea typeface="微软雅黑" panose="020B0503020204020204" pitchFamily="34" charset="-122"/>
              </a:rPr>
              <a:t>需要解决的问题</a:t>
            </a:r>
            <a:endParaRPr lang="zh-CN" altLang="en-US" sz="2800" b="1" dirty="0">
              <a:solidFill>
                <a:schemeClr val="tx1"/>
              </a:solidFill>
              <a:latin typeface="微软雅黑" panose="020B0503020204020204" pitchFamily="34" charset="-122"/>
              <a:ea typeface="微软雅黑" panose="020B0503020204020204" pitchFamily="34" charset="-122"/>
            </a:endParaRPr>
          </a:p>
        </p:txBody>
      </p:sp>
      <p:sp>
        <p:nvSpPr>
          <p:cNvPr id="20" name="Freeform 4"/>
          <p:cNvSpPr/>
          <p:nvPr/>
        </p:nvSpPr>
        <p:spPr bwMode="gray">
          <a:xfrm flipV="1">
            <a:off x="1517526" y="2988469"/>
            <a:ext cx="1608138" cy="1563688"/>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6">
              <a:lumMod val="75000"/>
            </a:schemeClr>
          </a:solidFill>
          <a:ln>
            <a:noFill/>
          </a:ln>
          <a:effectLst/>
        </p:spPr>
        <p:txBody>
          <a:bodyPr wrap="none" anchor="ctr"/>
          <a:lstStyle/>
          <a:p>
            <a:pPr>
              <a:defRPr/>
            </a:pPr>
            <a:endParaRPr lang="zh-CN" altLang="en-US">
              <a:latin typeface="+mn-ea"/>
            </a:endParaRPr>
          </a:p>
        </p:txBody>
      </p:sp>
      <p:sp>
        <p:nvSpPr>
          <p:cNvPr id="21" name="Freeform 6"/>
          <p:cNvSpPr/>
          <p:nvPr/>
        </p:nvSpPr>
        <p:spPr bwMode="gray">
          <a:xfrm>
            <a:off x="1434976" y="1547813"/>
            <a:ext cx="1608138" cy="1563688"/>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6">
              <a:lumMod val="75000"/>
            </a:schemeClr>
          </a:solidFill>
          <a:ln>
            <a:noFill/>
          </a:ln>
          <a:effectLst/>
        </p:spPr>
        <p:txBody>
          <a:bodyPr wrap="none" anchor="ctr"/>
          <a:lstStyle/>
          <a:p>
            <a:pPr>
              <a:defRPr/>
            </a:pPr>
            <a:endParaRPr lang="zh-CN" altLang="en-US">
              <a:latin typeface="+mn-ea"/>
            </a:endParaRPr>
          </a:p>
        </p:txBody>
      </p:sp>
      <p:sp>
        <p:nvSpPr>
          <p:cNvPr id="22" name="AutoShape 9"/>
          <p:cNvSpPr>
            <a:spLocks noChangeArrowheads="1"/>
          </p:cNvSpPr>
          <p:nvPr/>
        </p:nvSpPr>
        <p:spPr bwMode="ltGray">
          <a:xfrm>
            <a:off x="3731850" y="2497461"/>
            <a:ext cx="5519736" cy="1237133"/>
          </a:xfrm>
          <a:prstGeom prst="roundRect">
            <a:avLst>
              <a:gd name="adj" fmla="val 11505"/>
            </a:avLst>
          </a:prstGeom>
          <a:gradFill flip="none" rotWithShape="1">
            <a:gsLst>
              <a:gs pos="100000">
                <a:schemeClr val="bg1">
                  <a:lumMod val="0"/>
                  <a:lumOff val="100000"/>
                </a:schemeClr>
              </a:gs>
              <a:gs pos="0">
                <a:srgbClr val="0066FF">
                  <a:shade val="67500"/>
                  <a:satMod val="115000"/>
                </a:srgbClr>
              </a:gs>
              <a:gs pos="0">
                <a:srgbClr val="0066FF">
                  <a:shade val="100000"/>
                  <a:satMod val="115000"/>
                </a:srgbClr>
              </a:gs>
            </a:gsLst>
            <a:lin ang="0" scaled="1"/>
            <a:tileRect/>
          </a:gradFill>
          <a:ln>
            <a:noFill/>
          </a:ln>
          <a:effectLst/>
        </p:spPr>
        <p:txBody>
          <a:bodyPr wrap="none" anchor="ctr"/>
          <a:lstStyle/>
          <a:p>
            <a:pPr>
              <a:defRPr/>
            </a:pPr>
            <a:endParaRPr lang="zh-CN" altLang="en-US">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0" scaled="1"/>
                <a:tileRect/>
              </a:gradFill>
              <a:latin typeface="+mn-ea"/>
            </a:endParaRPr>
          </a:p>
        </p:txBody>
      </p:sp>
      <p:sp>
        <p:nvSpPr>
          <p:cNvPr id="23" name="AutoShape 10"/>
          <p:cNvSpPr>
            <a:spLocks noChangeArrowheads="1"/>
          </p:cNvSpPr>
          <p:nvPr/>
        </p:nvSpPr>
        <p:spPr bwMode="gray">
          <a:xfrm>
            <a:off x="4546236" y="3026833"/>
            <a:ext cx="376238" cy="289718"/>
          </a:xfrm>
          <a:prstGeom prst="rightArrow">
            <a:avLst>
              <a:gd name="adj1" fmla="val 50000"/>
              <a:gd name="adj2" fmla="val 45091"/>
            </a:avLst>
          </a:prstGeom>
          <a:solidFill>
            <a:srgbClr val="FEFEFE"/>
          </a:solidFill>
          <a:ln>
            <a:noFill/>
          </a:ln>
          <a:effectLst/>
        </p:spPr>
        <p:txBody>
          <a:bodyPr wrap="none" anchor="ctr"/>
          <a:lstStyle/>
          <a:p>
            <a:pPr>
              <a:defRPr/>
            </a:pPr>
            <a:endParaRPr lang="zh-CN" altLang="en-US">
              <a:latin typeface="+mn-ea"/>
            </a:endParaRPr>
          </a:p>
        </p:txBody>
      </p:sp>
      <p:sp>
        <p:nvSpPr>
          <p:cNvPr id="24" name="AutoShape 11"/>
          <p:cNvSpPr>
            <a:spLocks noChangeArrowheads="1"/>
          </p:cNvSpPr>
          <p:nvPr/>
        </p:nvSpPr>
        <p:spPr bwMode="gray">
          <a:xfrm>
            <a:off x="3700343" y="1129309"/>
            <a:ext cx="5457825" cy="1237391"/>
          </a:xfrm>
          <a:prstGeom prst="roundRect">
            <a:avLst>
              <a:gd name="adj" fmla="val 11505"/>
            </a:avLst>
          </a:prstGeom>
          <a:gradFill rotWithShape="1">
            <a:gsLst>
              <a:gs pos="0">
                <a:schemeClr val="accent3">
                  <a:lumMod val="75000"/>
                </a:schemeClr>
              </a:gs>
              <a:gs pos="100000">
                <a:schemeClr val="accent3">
                  <a:lumMod val="50000"/>
                  <a:alpha val="0"/>
                </a:schemeClr>
              </a:gs>
            </a:gsLst>
            <a:lin ang="0" scaled="1"/>
          </a:gradFill>
          <a:ln>
            <a:noFill/>
          </a:ln>
          <a:effectLst/>
        </p:spPr>
        <p:txBody>
          <a:bodyPr wrap="none" anchor="ctr"/>
          <a:lstStyle/>
          <a:p>
            <a:pPr>
              <a:defRPr/>
            </a:pPr>
            <a:endParaRPr lang="zh-CN" altLang="en-US">
              <a:latin typeface="+mn-ea"/>
            </a:endParaRPr>
          </a:p>
        </p:txBody>
      </p:sp>
      <p:sp>
        <p:nvSpPr>
          <p:cNvPr id="25" name="AutoShape 12"/>
          <p:cNvSpPr>
            <a:spLocks noChangeArrowheads="1"/>
          </p:cNvSpPr>
          <p:nvPr/>
        </p:nvSpPr>
        <p:spPr bwMode="gray">
          <a:xfrm>
            <a:off x="4560768" y="1651001"/>
            <a:ext cx="376237" cy="287073"/>
          </a:xfrm>
          <a:prstGeom prst="rightArrow">
            <a:avLst>
              <a:gd name="adj1" fmla="val 50000"/>
              <a:gd name="adj2" fmla="val 45507"/>
            </a:avLst>
          </a:prstGeom>
          <a:solidFill>
            <a:srgbClr val="FEFEFE"/>
          </a:solidFill>
          <a:ln>
            <a:noFill/>
          </a:ln>
          <a:effectLst/>
        </p:spPr>
        <p:txBody>
          <a:bodyPr wrap="none" anchor="ctr"/>
          <a:lstStyle/>
          <a:p>
            <a:pPr>
              <a:defRPr/>
            </a:pPr>
            <a:endParaRPr lang="zh-CN" altLang="en-US">
              <a:latin typeface="+mn-ea"/>
            </a:endParaRPr>
          </a:p>
        </p:txBody>
      </p:sp>
      <p:sp>
        <p:nvSpPr>
          <p:cNvPr id="26" name="AutoShape 13"/>
          <p:cNvSpPr>
            <a:spLocks noChangeArrowheads="1"/>
          </p:cNvSpPr>
          <p:nvPr/>
        </p:nvSpPr>
        <p:spPr bwMode="gray">
          <a:xfrm>
            <a:off x="3117730" y="1129309"/>
            <a:ext cx="1628775" cy="1218871"/>
          </a:xfrm>
          <a:prstGeom prst="roundRect">
            <a:avLst>
              <a:gd name="adj" fmla="val 11921"/>
            </a:avLst>
          </a:prstGeom>
          <a:gradFill rotWithShape="1">
            <a:gsLst>
              <a:gs pos="0">
                <a:schemeClr val="accent3">
                  <a:lumMod val="75000"/>
                </a:schemeClr>
              </a:gs>
              <a:gs pos="100000">
                <a:schemeClr val="accent3">
                  <a:lumMod val="50000"/>
                </a:schemeClr>
              </a:gs>
            </a:gsLst>
            <a:lin ang="5400000" scaled="1"/>
          </a:gradFill>
          <a:ln w="25400">
            <a:solidFill>
              <a:srgbClr val="FEFEFE"/>
            </a:solidFill>
            <a:round/>
          </a:ln>
          <a:effectLst>
            <a:outerShdw dist="53882" dir="2700000" algn="ctr" rotWithShape="0">
              <a:srgbClr val="000000">
                <a:alpha val="50000"/>
              </a:srgbClr>
            </a:outerShdw>
          </a:effectLst>
        </p:spPr>
        <p:txBody>
          <a:bodyPr wrap="none" anchor="ctr"/>
          <a:lstStyle/>
          <a:p>
            <a:pPr>
              <a:defRPr/>
            </a:pPr>
            <a:endParaRPr lang="zh-CN" altLang="en-US">
              <a:latin typeface="+mn-ea"/>
            </a:endParaRPr>
          </a:p>
        </p:txBody>
      </p:sp>
      <p:sp>
        <p:nvSpPr>
          <p:cNvPr id="27" name="Freeform 14"/>
          <p:cNvSpPr/>
          <p:nvPr/>
        </p:nvSpPr>
        <p:spPr bwMode="gray">
          <a:xfrm>
            <a:off x="3148485" y="1154709"/>
            <a:ext cx="811213" cy="5410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3">
                  <a:lumMod val="40000"/>
                  <a:lumOff val="60000"/>
                </a:schemeClr>
              </a:gs>
              <a:gs pos="50000">
                <a:srgbClr val="FFE06F">
                  <a:alpha val="0"/>
                </a:srgbClr>
              </a:gs>
              <a:gs pos="100000">
                <a:schemeClr val="accent3">
                  <a:lumMod val="40000"/>
                  <a:lumOff val="60000"/>
                </a:schemeClr>
              </a:gs>
            </a:gsLst>
            <a:lin ang="2700000" scaled="1"/>
          </a:gradFill>
          <a:ln>
            <a:noFill/>
          </a:ln>
        </p:spPr>
        <p:txBody>
          <a:bodyPr/>
          <a:lstStyle/>
          <a:p>
            <a:pPr>
              <a:defRPr/>
            </a:pPr>
            <a:endParaRPr lang="zh-CN" altLang="en-US">
              <a:latin typeface="+mn-ea"/>
            </a:endParaRPr>
          </a:p>
        </p:txBody>
      </p:sp>
      <p:sp>
        <p:nvSpPr>
          <p:cNvPr id="28" name="AutoShape 17"/>
          <p:cNvSpPr>
            <a:spLocks noChangeArrowheads="1"/>
          </p:cNvSpPr>
          <p:nvPr/>
        </p:nvSpPr>
        <p:spPr bwMode="gray">
          <a:xfrm>
            <a:off x="3104790" y="2497461"/>
            <a:ext cx="1628775" cy="1215967"/>
          </a:xfrm>
          <a:prstGeom prst="roundRect">
            <a:avLst>
              <a:gd name="adj" fmla="val 11921"/>
            </a:avLst>
          </a:prstGeom>
          <a:solidFill>
            <a:srgbClr val="003399"/>
          </a:solidFill>
          <a:ln w="25400">
            <a:solidFill>
              <a:srgbClr val="FEFEFE"/>
            </a:solidFill>
            <a:round/>
          </a:ln>
          <a:effectLst>
            <a:outerShdw dist="53882" dir="2700000" algn="ctr" rotWithShape="0">
              <a:srgbClr val="000000">
                <a:alpha val="50000"/>
              </a:srgbClr>
            </a:outerShdw>
          </a:effectLst>
        </p:spPr>
        <p:txBody>
          <a:bodyPr wrap="none" anchor="ctr"/>
          <a:lstStyle/>
          <a:p>
            <a:pPr>
              <a:defRPr/>
            </a:pPr>
            <a:endParaRPr lang="zh-CN" altLang="en-US">
              <a:latin typeface="+mn-ea"/>
            </a:endParaRPr>
          </a:p>
        </p:txBody>
      </p:sp>
      <p:sp>
        <p:nvSpPr>
          <p:cNvPr id="29" name="Freeform 18"/>
          <p:cNvSpPr/>
          <p:nvPr/>
        </p:nvSpPr>
        <p:spPr bwMode="gray">
          <a:xfrm>
            <a:off x="3135785" y="2532452"/>
            <a:ext cx="811213" cy="5410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a:noFill/>
          </a:ln>
        </p:spPr>
        <p:txBody>
          <a:bodyPr/>
          <a:lstStyle/>
          <a:p>
            <a:pPr>
              <a:defRPr/>
            </a:pPr>
            <a:endParaRPr lang="zh-CN" altLang="en-US">
              <a:latin typeface="+mn-ea"/>
            </a:endParaRPr>
          </a:p>
        </p:txBody>
      </p:sp>
      <p:sp>
        <p:nvSpPr>
          <p:cNvPr id="30" name="Text Box 20"/>
          <p:cNvSpPr txBox="1">
            <a:spLocks noChangeArrowheads="1"/>
          </p:cNvSpPr>
          <p:nvPr/>
        </p:nvSpPr>
        <p:spPr bwMode="black">
          <a:xfrm>
            <a:off x="4970339" y="1088950"/>
            <a:ext cx="4472024" cy="1323439"/>
          </a:xfrm>
          <a:prstGeom prst="rect">
            <a:avLst/>
          </a:prstGeom>
          <a:noFill/>
          <a:ln w="9525">
            <a:noFill/>
            <a:miter lim="800000"/>
          </a:ln>
        </p:spPr>
        <p:txBody>
          <a:bodyPr wrap="square">
            <a:spAutoFit/>
          </a:bodyPr>
          <a:lstStyle/>
          <a:p>
            <a:pPr>
              <a:defRPr/>
            </a:pPr>
            <a:r>
              <a:rPr lang="zh-CN" altLang="en-US" sz="1600" dirty="0">
                <a:latin typeface="+mn-ea"/>
              </a:rPr>
              <a:t>出租车司机</a:t>
            </a:r>
            <a:r>
              <a:rPr lang="en-US" altLang="zh-CN" sz="1600" dirty="0">
                <a:latin typeface="+mn-ea"/>
              </a:rPr>
              <a:t>24</a:t>
            </a:r>
            <a:r>
              <a:rPr lang="zh-CN" altLang="en-US" sz="1600" dirty="0">
                <a:latin typeface="+mn-ea"/>
              </a:rPr>
              <a:t>小时工作</a:t>
            </a:r>
            <a:r>
              <a:rPr lang="zh-CN" altLang="en-US" sz="1600" dirty="0" smtClean="0">
                <a:latin typeface="+mn-ea"/>
              </a:rPr>
              <a:t>，且活动</a:t>
            </a:r>
            <a:r>
              <a:rPr lang="zh-CN" altLang="en-US" sz="1600" dirty="0">
                <a:latin typeface="+mn-ea"/>
              </a:rPr>
              <a:t>区域及行车线路不固定，乘坐出租车的人员流动性强，构成复杂，容易</a:t>
            </a:r>
            <a:r>
              <a:rPr lang="zh-CN" altLang="en-US" sz="1600" dirty="0" smtClean="0">
                <a:latin typeface="+mn-ea"/>
              </a:rPr>
              <a:t>发生盗窃、抢劫</a:t>
            </a:r>
            <a:r>
              <a:rPr lang="zh-CN" altLang="en-US" sz="1600" dirty="0">
                <a:latin typeface="+mn-ea"/>
              </a:rPr>
              <a:t>、杀害等恶劣犯罪行为。需要有一套安全监控系统能够及时有效保障司机的人身和财产的</a:t>
            </a:r>
            <a:r>
              <a:rPr lang="zh-CN" altLang="en-US" sz="1600" dirty="0" smtClean="0">
                <a:latin typeface="+mn-ea"/>
              </a:rPr>
              <a:t>安全。</a:t>
            </a:r>
            <a:endParaRPr lang="en-US" altLang="zh-CN" sz="1600" dirty="0"/>
          </a:p>
        </p:txBody>
      </p:sp>
      <p:sp>
        <p:nvSpPr>
          <p:cNvPr id="31" name="Text Box 22"/>
          <p:cNvSpPr txBox="1">
            <a:spLocks noChangeArrowheads="1"/>
          </p:cNvSpPr>
          <p:nvPr/>
        </p:nvSpPr>
        <p:spPr bwMode="black">
          <a:xfrm>
            <a:off x="4963753" y="2438152"/>
            <a:ext cx="4483091" cy="1323439"/>
          </a:xfrm>
          <a:prstGeom prst="rect">
            <a:avLst/>
          </a:prstGeom>
          <a:noFill/>
          <a:ln w="9525">
            <a:noFill/>
            <a:miter lim="800000"/>
          </a:ln>
        </p:spPr>
        <p:txBody>
          <a:bodyPr wrap="square">
            <a:spAutoFit/>
          </a:bodyPr>
          <a:lstStyle/>
          <a:p>
            <a:pPr>
              <a:defRPr/>
            </a:pPr>
            <a:r>
              <a:rPr lang="zh-CN" altLang="en-US" sz="1600" dirty="0" smtClean="0">
                <a:latin typeface="+mn-ea"/>
              </a:rPr>
              <a:t>通过</a:t>
            </a:r>
            <a:r>
              <a:rPr lang="zh-CN" altLang="en-US" sz="1600" dirty="0">
                <a:latin typeface="+mn-ea"/>
              </a:rPr>
              <a:t>建设运行监控及指挥调度系统，及时得到车辆</a:t>
            </a:r>
            <a:r>
              <a:rPr lang="zh-CN" altLang="en-US" sz="1600" dirty="0" smtClean="0">
                <a:latin typeface="+mn-ea"/>
              </a:rPr>
              <a:t>的运行</a:t>
            </a:r>
            <a:r>
              <a:rPr lang="zh-CN" altLang="en-US" sz="1600" dirty="0">
                <a:latin typeface="+mn-ea"/>
              </a:rPr>
              <a:t>轨迹等信息，可对出租车辆下发文字或者语音调度</a:t>
            </a:r>
            <a:r>
              <a:rPr lang="zh-CN" altLang="en-US" sz="1600" dirty="0" smtClean="0">
                <a:latin typeface="+mn-ea"/>
              </a:rPr>
              <a:t>信息，</a:t>
            </a:r>
            <a:r>
              <a:rPr lang="zh-CN" altLang="zh-CN" sz="1600" dirty="0"/>
              <a:t>降低出租车空驶率</a:t>
            </a:r>
            <a:r>
              <a:rPr lang="zh-CN" altLang="en-US" sz="1600" dirty="0" smtClean="0">
                <a:latin typeface="+mn-ea"/>
              </a:rPr>
              <a:t>。或调取运行</a:t>
            </a:r>
            <a:r>
              <a:rPr lang="zh-CN" altLang="en-US" sz="1600" dirty="0">
                <a:latin typeface="+mn-ea"/>
              </a:rPr>
              <a:t>轨迹</a:t>
            </a:r>
            <a:r>
              <a:rPr lang="zh-CN" altLang="en-US" sz="1600" dirty="0" smtClean="0">
                <a:latin typeface="+mn-ea"/>
              </a:rPr>
              <a:t>、车辆信息、音视频图像数据</a:t>
            </a:r>
            <a:r>
              <a:rPr lang="zh-CN" altLang="en-US" sz="1600" dirty="0">
                <a:latin typeface="+mn-ea"/>
              </a:rPr>
              <a:t>，对乘客投诉</a:t>
            </a:r>
            <a:r>
              <a:rPr lang="zh-CN" altLang="en-US" sz="1600" dirty="0" smtClean="0">
                <a:latin typeface="+mn-ea"/>
              </a:rPr>
              <a:t>的拼客、拒载</a:t>
            </a:r>
            <a:r>
              <a:rPr lang="zh-CN" altLang="en-US" sz="1600" dirty="0">
                <a:latin typeface="+mn-ea"/>
              </a:rPr>
              <a:t>、绕道等违法行为进行认定</a:t>
            </a:r>
            <a:r>
              <a:rPr lang="zh-CN" altLang="en-US" sz="1600" dirty="0" smtClean="0">
                <a:latin typeface="+mn-ea"/>
              </a:rPr>
              <a:t>。</a:t>
            </a:r>
            <a:endParaRPr lang="zh-CN" altLang="en-US" sz="1600" dirty="0">
              <a:latin typeface="+mn-ea"/>
            </a:endParaRPr>
          </a:p>
        </p:txBody>
      </p:sp>
      <p:sp>
        <p:nvSpPr>
          <p:cNvPr id="32" name="Text Box 24"/>
          <p:cNvSpPr txBox="1">
            <a:spLocks noChangeArrowheads="1"/>
          </p:cNvSpPr>
          <p:nvPr/>
        </p:nvSpPr>
        <p:spPr bwMode="white">
          <a:xfrm>
            <a:off x="3098680" y="1345333"/>
            <a:ext cx="1673225" cy="830997"/>
          </a:xfrm>
          <a:prstGeom prst="rect">
            <a:avLst/>
          </a:prstGeom>
          <a:noFill/>
          <a:ln>
            <a:noFill/>
          </a:ln>
          <a:effectLst/>
        </p:spPr>
        <p:txBody>
          <a:bodyPr>
            <a:spAutoFit/>
          </a:bodyPr>
          <a:lstStyle/>
          <a:p>
            <a:pPr algn="ctr">
              <a:spcBef>
                <a:spcPct val="50000"/>
              </a:spcBef>
              <a:defRPr/>
            </a:pPr>
            <a:r>
              <a:rPr lang="zh-CN" altLang="en-US" sz="2400" b="1" dirty="0">
                <a:solidFill>
                  <a:srgbClr val="FEFFFF"/>
                </a:solidFill>
                <a:latin typeface="+mn-ea"/>
              </a:rPr>
              <a:t>公共安全需求</a:t>
            </a:r>
            <a:endParaRPr lang="en-US" altLang="zh-CN" sz="2400" b="1" dirty="0">
              <a:solidFill>
                <a:srgbClr val="FEFFFF"/>
              </a:solidFill>
              <a:latin typeface="+mn-ea"/>
            </a:endParaRPr>
          </a:p>
        </p:txBody>
      </p:sp>
      <p:sp>
        <p:nvSpPr>
          <p:cNvPr id="33" name="Text Box 26"/>
          <p:cNvSpPr txBox="1">
            <a:spLocks noChangeArrowheads="1"/>
          </p:cNvSpPr>
          <p:nvPr/>
        </p:nvSpPr>
        <p:spPr bwMode="white">
          <a:xfrm>
            <a:off x="3112727" y="2713485"/>
            <a:ext cx="1673225" cy="830997"/>
          </a:xfrm>
          <a:prstGeom prst="rect">
            <a:avLst/>
          </a:prstGeom>
          <a:noFill/>
          <a:ln>
            <a:noFill/>
          </a:ln>
          <a:effectLst/>
        </p:spPr>
        <p:txBody>
          <a:bodyPr>
            <a:spAutoFit/>
          </a:bodyPr>
          <a:lstStyle/>
          <a:p>
            <a:pPr algn="ctr">
              <a:spcBef>
                <a:spcPct val="50000"/>
              </a:spcBef>
              <a:defRPr/>
            </a:pPr>
            <a:r>
              <a:rPr lang="zh-CN" altLang="en-US" sz="2400" b="1" dirty="0">
                <a:solidFill>
                  <a:srgbClr val="FEFFFF"/>
                </a:solidFill>
                <a:latin typeface="+mn-ea"/>
              </a:rPr>
              <a:t>运营管理需求</a:t>
            </a:r>
            <a:endParaRPr lang="en-US" altLang="zh-CN" sz="2400" b="1" dirty="0">
              <a:solidFill>
                <a:srgbClr val="FEFFFF"/>
              </a:solidFill>
              <a:latin typeface="+mn-ea"/>
            </a:endParaRPr>
          </a:p>
        </p:txBody>
      </p:sp>
      <p:grpSp>
        <p:nvGrpSpPr>
          <p:cNvPr id="25619" name="组合 1"/>
          <p:cNvGrpSpPr/>
          <p:nvPr/>
        </p:nvGrpSpPr>
        <p:grpSpPr bwMode="auto">
          <a:xfrm>
            <a:off x="636468" y="2353444"/>
            <a:ext cx="1602581" cy="1318980"/>
            <a:chOff x="344878" y="3031058"/>
            <a:chExt cx="1602057" cy="1289528"/>
          </a:xfrm>
        </p:grpSpPr>
        <p:grpSp>
          <p:nvGrpSpPr>
            <p:cNvPr id="25625" name="Group 76"/>
            <p:cNvGrpSpPr/>
            <p:nvPr/>
          </p:nvGrpSpPr>
          <p:grpSpPr bwMode="auto">
            <a:xfrm>
              <a:off x="344878" y="3031058"/>
              <a:ext cx="1555976" cy="1289528"/>
              <a:chOff x="140" y="1623"/>
              <a:chExt cx="1580" cy="1277"/>
            </a:xfrm>
          </p:grpSpPr>
          <p:sp>
            <p:nvSpPr>
              <p:cNvPr id="37" name="Oval 77"/>
              <p:cNvSpPr>
                <a:spLocks noChangeArrowheads="1"/>
              </p:cNvSpPr>
              <p:nvPr/>
            </p:nvSpPr>
            <p:spPr bwMode="gray">
              <a:xfrm>
                <a:off x="140" y="2009"/>
                <a:ext cx="264" cy="503"/>
              </a:xfrm>
              <a:prstGeom prst="ellipse">
                <a:avLst/>
              </a:prstGeom>
              <a:gradFill rotWithShape="1">
                <a:gsLst>
                  <a:gs pos="0">
                    <a:schemeClr val="folHlink">
                      <a:gamma/>
                      <a:tint val="0"/>
                      <a:invGamma/>
                    </a:schemeClr>
                  </a:gs>
                  <a:gs pos="50000">
                    <a:schemeClr val="accent6">
                      <a:lumMod val="75000"/>
                    </a:schemeClr>
                  </a:gs>
                  <a:gs pos="100000">
                    <a:schemeClr val="folHlink">
                      <a:gamma/>
                      <a:tint val="0"/>
                      <a:invGamma/>
                    </a:schemeClr>
                  </a:gs>
                </a:gsLst>
                <a:lin ang="2700000" scaled="1"/>
              </a:gradFill>
              <a:ln>
                <a:noFill/>
              </a:ln>
              <a:effectLst/>
            </p:spPr>
            <p:txBody>
              <a:bodyPr wrap="none" anchor="ctr">
                <a:spAutoFit/>
              </a:bodyPr>
              <a:lstStyle/>
              <a:p>
                <a:pPr>
                  <a:defRPr/>
                </a:pPr>
                <a:endParaRPr lang="zh-CN" altLang="en-US"/>
              </a:p>
            </p:txBody>
          </p:sp>
          <p:sp>
            <p:nvSpPr>
              <p:cNvPr id="38" name="Oval 78"/>
              <p:cNvSpPr>
                <a:spLocks noChangeArrowheads="1"/>
              </p:cNvSpPr>
              <p:nvPr/>
            </p:nvSpPr>
            <p:spPr bwMode="gray">
              <a:xfrm>
                <a:off x="251" y="2008"/>
                <a:ext cx="1460" cy="503"/>
              </a:xfrm>
              <a:prstGeom prst="ellipse">
                <a:avLst/>
              </a:prstGeom>
              <a:gradFill rotWithShape="1">
                <a:gsLst>
                  <a:gs pos="0">
                    <a:schemeClr val="accent6">
                      <a:lumMod val="50000"/>
                    </a:schemeClr>
                  </a:gs>
                  <a:gs pos="50000">
                    <a:schemeClr val="accent6"/>
                  </a:gs>
                  <a:gs pos="100000">
                    <a:schemeClr val="accent6">
                      <a:lumMod val="50000"/>
                    </a:schemeClr>
                  </a:gs>
                </a:gsLst>
                <a:lin ang="18900000" scaled="1"/>
              </a:gradFill>
              <a:ln>
                <a:noFill/>
              </a:ln>
              <a:effectLst/>
            </p:spPr>
            <p:txBody>
              <a:bodyPr anchor="ctr">
                <a:spAutoFit/>
              </a:bodyPr>
              <a:lstStyle/>
              <a:p>
                <a:pPr>
                  <a:defRPr/>
                </a:pPr>
                <a:endParaRPr lang="zh-CN" altLang="en-US"/>
              </a:p>
            </p:txBody>
          </p:sp>
          <p:sp>
            <p:nvSpPr>
              <p:cNvPr id="39" name="Oval 79"/>
              <p:cNvSpPr>
                <a:spLocks noChangeArrowheads="1"/>
              </p:cNvSpPr>
              <p:nvPr/>
            </p:nvSpPr>
            <p:spPr bwMode="gray">
              <a:xfrm>
                <a:off x="258" y="2015"/>
                <a:ext cx="1462" cy="503"/>
              </a:xfrm>
              <a:prstGeom prst="ellipse">
                <a:avLst/>
              </a:prstGeom>
              <a:gradFill rotWithShape="1">
                <a:gsLst>
                  <a:gs pos="0">
                    <a:schemeClr val="accent6">
                      <a:lumMod val="50000"/>
                    </a:schemeClr>
                  </a:gs>
                  <a:gs pos="100000">
                    <a:schemeClr val="folHlink">
                      <a:alpha val="0"/>
                    </a:schemeClr>
                  </a:gs>
                </a:gsLst>
                <a:lin ang="2700000" scaled="1"/>
              </a:gradFill>
              <a:ln>
                <a:noFill/>
              </a:ln>
              <a:effectLst/>
            </p:spPr>
            <p:txBody>
              <a:bodyPr anchor="ctr">
                <a:spAutoFit/>
              </a:bodyPr>
              <a:lstStyle/>
              <a:p>
                <a:pPr>
                  <a:defRPr/>
                </a:pPr>
                <a:endParaRPr lang="zh-CN" altLang="en-US"/>
              </a:p>
            </p:txBody>
          </p:sp>
          <p:sp>
            <p:nvSpPr>
              <p:cNvPr id="25630" name="Oval 80"/>
              <p:cNvSpPr>
                <a:spLocks noChangeArrowheads="1"/>
              </p:cNvSpPr>
              <p:nvPr/>
            </p:nvSpPr>
            <p:spPr bwMode="gray">
              <a:xfrm>
                <a:off x="323" y="2008"/>
                <a:ext cx="1317" cy="503"/>
              </a:xfrm>
              <a:prstGeom prst="ellipse">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p>
                <a:endParaRPr lang="zh-CN" altLang="en-US"/>
              </a:p>
            </p:txBody>
          </p:sp>
          <p:sp>
            <p:nvSpPr>
              <p:cNvPr id="41" name="Oval 81"/>
              <p:cNvSpPr>
                <a:spLocks noChangeArrowheads="1"/>
              </p:cNvSpPr>
              <p:nvPr/>
            </p:nvSpPr>
            <p:spPr bwMode="gray">
              <a:xfrm>
                <a:off x="345" y="1623"/>
                <a:ext cx="1275" cy="1277"/>
              </a:xfrm>
              <a:prstGeom prst="ellipse">
                <a:avLst/>
              </a:prstGeom>
              <a:gradFill rotWithShape="1">
                <a:gsLst>
                  <a:gs pos="0">
                    <a:schemeClr val="accent6">
                      <a:lumMod val="75000"/>
                    </a:schemeClr>
                  </a:gs>
                  <a:gs pos="100000">
                    <a:schemeClr val="accent6">
                      <a:lumMod val="40000"/>
                      <a:lumOff val="60000"/>
                    </a:schemeClr>
                  </a:gs>
                </a:gsLst>
                <a:lin ang="5400000" scaled="1"/>
              </a:gradFill>
              <a:ln w="9525">
                <a:noFill/>
                <a:round/>
              </a:ln>
            </p:spPr>
            <p:txBody>
              <a:bodyPr vert="eaVert" wrap="none" anchor="ctr"/>
              <a:lstStyle/>
              <a:p>
                <a:pPr>
                  <a:defRPr/>
                </a:pPr>
                <a:endParaRPr lang="zh-CN" altLang="en-US">
                  <a:latin typeface="Arial" panose="020B0604020202020204" pitchFamily="34" charset="0"/>
                </a:endParaRPr>
              </a:p>
            </p:txBody>
          </p:sp>
          <p:sp>
            <p:nvSpPr>
              <p:cNvPr id="25632" name="Oval 82"/>
              <p:cNvSpPr>
                <a:spLocks noChangeArrowheads="1"/>
              </p:cNvSpPr>
              <p:nvPr/>
            </p:nvSpPr>
            <p:spPr bwMode="gray">
              <a:xfrm>
                <a:off x="360" y="1630"/>
                <a:ext cx="1246" cy="1246"/>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25633" name="Oval 83"/>
              <p:cNvSpPr>
                <a:spLocks noChangeArrowheads="1"/>
              </p:cNvSpPr>
              <p:nvPr/>
            </p:nvSpPr>
            <p:spPr bwMode="gray">
              <a:xfrm>
                <a:off x="374" y="1642"/>
                <a:ext cx="1184" cy="1164"/>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25634" name="Oval 84"/>
              <p:cNvSpPr>
                <a:spLocks noChangeArrowheads="1"/>
              </p:cNvSpPr>
              <p:nvPr/>
            </p:nvSpPr>
            <p:spPr bwMode="gray">
              <a:xfrm>
                <a:off x="443" y="1675"/>
                <a:ext cx="1053" cy="945"/>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sp>
          <p:nvSpPr>
            <p:cNvPr id="36" name="Text Box 23"/>
            <p:cNvSpPr txBox="1">
              <a:spLocks noChangeArrowheads="1"/>
            </p:cNvSpPr>
            <p:nvPr/>
          </p:nvSpPr>
          <p:spPr bwMode="gray">
            <a:xfrm>
              <a:off x="406771" y="3358318"/>
              <a:ext cx="1540164" cy="631899"/>
            </a:xfrm>
            <a:prstGeom prst="rect">
              <a:avLst/>
            </a:prstGeom>
            <a:noFill/>
            <a:ln>
              <a:noFill/>
            </a:ln>
            <a:effectLst/>
          </p:spPr>
          <p:txBody>
            <a:bodyPr wrap="square">
              <a:spAutoFit/>
            </a:bodyPr>
            <a:lstStyle/>
            <a:p>
              <a:pPr algn="ctr" eaLnBrk="0" hangingPunct="0">
                <a:defRPr/>
              </a:pPr>
              <a:r>
                <a:rPr lang="zh-CN" altLang="en-US" b="1" dirty="0">
                  <a:latin typeface="+mn-ea"/>
                </a:rPr>
                <a:t>出租车</a:t>
              </a:r>
              <a:r>
                <a:rPr lang="zh-CN" altLang="en-US" b="1" dirty="0" smtClean="0">
                  <a:latin typeface="+mn-ea"/>
                </a:rPr>
                <a:t>监控</a:t>
              </a:r>
              <a:r>
                <a:rPr lang="zh-CN" altLang="en-US" b="1" dirty="0">
                  <a:latin typeface="+mn-ea"/>
                </a:rPr>
                <a:t>需求分析</a:t>
              </a:r>
              <a:endParaRPr lang="en-US" altLang="zh-CN" b="1" dirty="0">
                <a:latin typeface="+mn-ea"/>
              </a:endParaRPr>
            </a:p>
          </p:txBody>
        </p:sp>
      </p:grpSp>
      <p:sp>
        <p:nvSpPr>
          <p:cNvPr id="45" name="AutoShape 10"/>
          <p:cNvSpPr>
            <a:spLocks noChangeArrowheads="1"/>
          </p:cNvSpPr>
          <p:nvPr/>
        </p:nvSpPr>
        <p:spPr bwMode="gray">
          <a:xfrm>
            <a:off x="4546235" y="4243025"/>
            <a:ext cx="376238" cy="289719"/>
          </a:xfrm>
          <a:prstGeom prst="rightArrow">
            <a:avLst>
              <a:gd name="adj1" fmla="val 50000"/>
              <a:gd name="adj2" fmla="val 45091"/>
            </a:avLst>
          </a:prstGeom>
          <a:solidFill>
            <a:srgbClr val="FEFEFE"/>
          </a:solidFill>
          <a:ln>
            <a:noFill/>
          </a:ln>
          <a:effectLst/>
        </p:spPr>
        <p:txBody>
          <a:bodyPr wrap="none" anchor="ctr"/>
          <a:lstStyle/>
          <a:p>
            <a:pPr>
              <a:defRPr/>
            </a:pPr>
            <a:endParaRPr lang="zh-CN" altLang="en-US">
              <a:latin typeface="+mn-ea"/>
            </a:endParaRPr>
          </a:p>
        </p:txBody>
      </p:sp>
      <p:sp>
        <p:nvSpPr>
          <p:cNvPr id="46" name="AutoShape 17"/>
          <p:cNvSpPr>
            <a:spLocks noChangeArrowheads="1"/>
          </p:cNvSpPr>
          <p:nvPr/>
        </p:nvSpPr>
        <p:spPr bwMode="gray">
          <a:xfrm>
            <a:off x="3104789" y="3847471"/>
            <a:ext cx="1628775" cy="1242277"/>
          </a:xfrm>
          <a:prstGeom prst="roundRect">
            <a:avLst>
              <a:gd name="adj" fmla="val 11921"/>
            </a:avLst>
          </a:prstGeom>
          <a:gradFill rotWithShape="1">
            <a:gsLst>
              <a:gs pos="0">
                <a:schemeClr val="accent2"/>
              </a:gs>
              <a:gs pos="100000">
                <a:schemeClr val="accent2">
                  <a:gamma/>
                  <a:shade val="69804"/>
                  <a:invGamma/>
                </a:schemeClr>
              </a:gs>
            </a:gsLst>
            <a:lin ang="5400000" scaled="1"/>
          </a:gradFill>
          <a:ln w="25400">
            <a:solidFill>
              <a:srgbClr val="FEFEFE"/>
            </a:solidFill>
            <a:round/>
          </a:ln>
          <a:effectLst>
            <a:outerShdw dist="53882" dir="2700000" algn="ctr" rotWithShape="0">
              <a:srgbClr val="000000">
                <a:alpha val="50000"/>
              </a:srgbClr>
            </a:outerShdw>
          </a:effectLst>
        </p:spPr>
        <p:txBody>
          <a:bodyPr wrap="none" anchor="ctr"/>
          <a:lstStyle/>
          <a:p>
            <a:pPr>
              <a:defRPr/>
            </a:pPr>
            <a:endParaRPr lang="zh-CN" altLang="en-US">
              <a:latin typeface="+mn-ea"/>
            </a:endParaRPr>
          </a:p>
        </p:txBody>
      </p:sp>
      <p:sp>
        <p:nvSpPr>
          <p:cNvPr id="47" name="Freeform 18"/>
          <p:cNvSpPr/>
          <p:nvPr/>
        </p:nvSpPr>
        <p:spPr bwMode="gray">
          <a:xfrm>
            <a:off x="3142888" y="3871285"/>
            <a:ext cx="811213" cy="5410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a:noFill/>
          </a:ln>
        </p:spPr>
        <p:txBody>
          <a:bodyPr/>
          <a:lstStyle/>
          <a:p>
            <a:pPr>
              <a:defRPr/>
            </a:pPr>
            <a:endParaRPr lang="zh-CN" altLang="en-US">
              <a:latin typeface="+mn-ea"/>
            </a:endParaRPr>
          </a:p>
        </p:txBody>
      </p:sp>
      <p:sp>
        <p:nvSpPr>
          <p:cNvPr id="48" name="Text Box 22"/>
          <p:cNvSpPr txBox="1">
            <a:spLocks noChangeArrowheads="1"/>
          </p:cNvSpPr>
          <p:nvPr/>
        </p:nvSpPr>
        <p:spPr bwMode="black">
          <a:xfrm>
            <a:off x="4928823" y="3793604"/>
            <a:ext cx="4513540" cy="1323439"/>
          </a:xfrm>
          <a:prstGeom prst="rect">
            <a:avLst/>
          </a:prstGeom>
          <a:noFill/>
          <a:ln w="9525">
            <a:noFill/>
            <a:miter lim="800000"/>
          </a:ln>
        </p:spPr>
        <p:txBody>
          <a:bodyPr wrap="square">
            <a:spAutoFit/>
          </a:bodyPr>
          <a:lstStyle/>
          <a:p>
            <a:pPr>
              <a:defRPr/>
            </a:pPr>
            <a:r>
              <a:rPr lang="zh-CN" altLang="en-US" sz="1600" dirty="0">
                <a:latin typeface="+mn-ea"/>
              </a:rPr>
              <a:t>随着</a:t>
            </a:r>
            <a:r>
              <a:rPr lang="en-US" altLang="zh-CN" sz="1600" dirty="0">
                <a:latin typeface="+mn-ea"/>
              </a:rPr>
              <a:t>ITS</a:t>
            </a:r>
            <a:r>
              <a:rPr lang="zh-CN" altLang="en-US" sz="1600" dirty="0">
                <a:latin typeface="+mn-ea"/>
              </a:rPr>
              <a:t>（智能交通系统）概念的提出，车载监控系统的监控功能可将整个城市的交通状况呈现在信息中心监控管理平台，以随时了解路面状况，便于及时对交通进行调度与疏导。可以准确调度车辆，提高公共交通运输效率。</a:t>
            </a:r>
            <a:endParaRPr lang="zh-CN" altLang="en-US" sz="1600" dirty="0">
              <a:latin typeface="+mn-ea"/>
            </a:endParaRPr>
          </a:p>
        </p:txBody>
      </p:sp>
      <p:sp>
        <p:nvSpPr>
          <p:cNvPr id="49" name="Text Box 26"/>
          <p:cNvSpPr txBox="1">
            <a:spLocks noChangeArrowheads="1"/>
          </p:cNvSpPr>
          <p:nvPr/>
        </p:nvSpPr>
        <p:spPr bwMode="white">
          <a:xfrm>
            <a:off x="3112727" y="4059140"/>
            <a:ext cx="1673225" cy="830997"/>
          </a:xfrm>
          <a:prstGeom prst="rect">
            <a:avLst/>
          </a:prstGeom>
          <a:noFill/>
          <a:ln>
            <a:noFill/>
          </a:ln>
          <a:effectLst/>
        </p:spPr>
        <p:txBody>
          <a:bodyPr>
            <a:spAutoFit/>
          </a:bodyPr>
          <a:lstStyle/>
          <a:p>
            <a:pPr algn="ctr">
              <a:spcBef>
                <a:spcPct val="50000"/>
              </a:spcBef>
              <a:defRPr/>
            </a:pPr>
            <a:r>
              <a:rPr lang="zh-CN" altLang="en-US" sz="2400" b="1" dirty="0">
                <a:solidFill>
                  <a:srgbClr val="FEFFFF"/>
                </a:solidFill>
                <a:latin typeface="+mn-ea"/>
              </a:rPr>
              <a:t>缓解交通压力需求</a:t>
            </a:r>
            <a:endParaRPr lang="en-US" altLang="zh-CN" sz="2400" b="1" dirty="0">
              <a:solidFill>
                <a:srgbClr val="FEFFFF"/>
              </a:solidFill>
              <a:latin typeface="+mn-ea"/>
            </a:endParaRPr>
          </a:p>
        </p:txBody>
      </p:sp>
      <p:pic>
        <p:nvPicPr>
          <p:cNvPr id="3" name="图片 2"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619"/>
                                        </p:tgtEl>
                                        <p:attrNameLst>
                                          <p:attrName>style.visibility</p:attrName>
                                        </p:attrNameLst>
                                      </p:cBhvr>
                                      <p:to>
                                        <p:strVal val="visible"/>
                                      </p:to>
                                    </p:set>
                                    <p:animEffect transition="in" filter="fade">
                                      <p:cBhvr>
                                        <p:cTn id="7" dur="500"/>
                                        <p:tgtEl>
                                          <p:spTgt spid="256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4" presetClass="entr" presetSubtype="16"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box(in)">
                                      <p:cBhvr>
                                        <p:cTn id="20" dur="1000"/>
                                        <p:tgtEl>
                                          <p:spTgt spid="24"/>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ox(in)">
                                      <p:cBhvr>
                                        <p:cTn id="23" dur="1000"/>
                                        <p:tgtEl>
                                          <p:spTgt spid="25"/>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ox(in)">
                                      <p:cBhvr>
                                        <p:cTn id="26" dur="1000"/>
                                        <p:tgtEl>
                                          <p:spTgt spid="26"/>
                                        </p:tgtEl>
                                      </p:cBhvr>
                                    </p:animEffect>
                                  </p:childTnLst>
                                </p:cTn>
                              </p:par>
                              <p:par>
                                <p:cTn id="27" presetID="4" presetClass="entr" presetSubtype="16"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box(in)">
                                      <p:cBhvr>
                                        <p:cTn id="29" dur="1000"/>
                                        <p:tgtEl>
                                          <p:spTgt spid="27"/>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box(in)">
                                      <p:cBhvr>
                                        <p:cTn id="32" dur="1000"/>
                                        <p:tgtEl>
                                          <p:spTgt spid="30"/>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box(in)">
                                      <p:cBhvr>
                                        <p:cTn id="35" dur="1000"/>
                                        <p:tgtEl>
                                          <p:spTgt spid="32"/>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box(in)">
                                      <p:cBhvr>
                                        <p:cTn id="40" dur="1000"/>
                                        <p:tgtEl>
                                          <p:spTgt spid="22"/>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box(in)">
                                      <p:cBhvr>
                                        <p:cTn id="43" dur="1000"/>
                                        <p:tgtEl>
                                          <p:spTgt spid="23"/>
                                        </p:tgtEl>
                                      </p:cBhvr>
                                    </p:animEffect>
                                  </p:childTnLst>
                                </p:cTn>
                              </p:par>
                              <p:par>
                                <p:cTn id="44" presetID="4" presetClass="entr" presetSubtype="16"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box(in)">
                                      <p:cBhvr>
                                        <p:cTn id="46" dur="1000"/>
                                        <p:tgtEl>
                                          <p:spTgt spid="28"/>
                                        </p:tgtEl>
                                      </p:cBhvr>
                                    </p:animEffect>
                                  </p:childTnLst>
                                </p:cTn>
                              </p:par>
                              <p:par>
                                <p:cTn id="47" presetID="4" presetClass="entr" presetSubtype="1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box(in)">
                                      <p:cBhvr>
                                        <p:cTn id="49" dur="1000"/>
                                        <p:tgtEl>
                                          <p:spTgt spid="29"/>
                                        </p:tgtEl>
                                      </p:cBhvr>
                                    </p:animEffect>
                                  </p:childTnLst>
                                </p:cTn>
                              </p:par>
                              <p:par>
                                <p:cTn id="50" presetID="4"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box(in)">
                                      <p:cBhvr>
                                        <p:cTn id="52" dur="1000"/>
                                        <p:tgtEl>
                                          <p:spTgt spid="31"/>
                                        </p:tgtEl>
                                      </p:cBhvr>
                                    </p:animEffect>
                                  </p:childTnLst>
                                </p:cTn>
                              </p:par>
                              <p:par>
                                <p:cTn id="53" presetID="4" presetClass="entr" presetSubtype="16"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ox(in)">
                                      <p:cBhvr>
                                        <p:cTn id="55" dur="1000"/>
                                        <p:tgtEl>
                                          <p:spTgt spid="33"/>
                                        </p:tgtEl>
                                      </p:cBhvr>
                                    </p:animEffect>
                                  </p:childTnLst>
                                </p:cTn>
                              </p:par>
                            </p:childTnLst>
                          </p:cTn>
                        </p:par>
                      </p:childTnLst>
                    </p:cTn>
                  </p:par>
                  <p:par>
                    <p:cTn id="56" fill="hold">
                      <p:stCondLst>
                        <p:cond delay="indefinite"/>
                      </p:stCondLst>
                      <p:childTnLst>
                        <p:par>
                          <p:cTn id="57" fill="hold">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box(in)">
                                      <p:cBhvr>
                                        <p:cTn id="60" dur="1000"/>
                                        <p:tgtEl>
                                          <p:spTgt spid="45"/>
                                        </p:tgtEl>
                                      </p:cBhvr>
                                    </p:animEffect>
                                  </p:childTnLst>
                                </p:cTn>
                              </p:par>
                              <p:par>
                                <p:cTn id="61" presetID="4" presetClass="entr" presetSubtype="16" fill="hold" grpId="0" nodeType="with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box(in)">
                                      <p:cBhvr>
                                        <p:cTn id="63" dur="1000"/>
                                        <p:tgtEl>
                                          <p:spTgt spid="46"/>
                                        </p:tgtEl>
                                      </p:cBhvr>
                                    </p:animEffect>
                                  </p:childTnLst>
                                </p:cTn>
                              </p:par>
                              <p:par>
                                <p:cTn id="64" presetID="4" presetClass="entr" presetSubtype="16" fill="hold" nodeType="with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box(in)">
                                      <p:cBhvr>
                                        <p:cTn id="66" dur="1000"/>
                                        <p:tgtEl>
                                          <p:spTgt spid="47"/>
                                        </p:tgtEl>
                                      </p:cBhvr>
                                    </p:animEffect>
                                  </p:childTnLst>
                                </p:cTn>
                              </p:par>
                              <p:par>
                                <p:cTn id="67" presetID="4" presetClass="entr" presetSubtype="16"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box(in)">
                                      <p:cBhvr>
                                        <p:cTn id="69" dur="1000"/>
                                        <p:tgtEl>
                                          <p:spTgt spid="48"/>
                                        </p:tgtEl>
                                      </p:cBhvr>
                                    </p:animEffect>
                                  </p:childTnLst>
                                </p:cTn>
                              </p:par>
                              <p:par>
                                <p:cTn id="70" presetID="4" presetClass="entr" presetSubtype="16"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box(in)">
                                      <p:cBhvr>
                                        <p:cTn id="72" dur="1000"/>
                                        <p:tgtEl>
                                          <p:spTgt spid="49"/>
                                        </p:tgtEl>
                                      </p:cBhvr>
                                    </p:animEffect>
                                  </p:childTnLst>
                                </p:cTn>
                              </p:par>
                              <p:par>
                                <p:cTn id="73" presetID="4" presetClass="entr" presetSubtype="16" fill="hold" grpId="0" nodeType="with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box(in)">
                                      <p:cBhvr>
                                        <p:cTn id="7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0" grpId="0" animBg="1"/>
      <p:bldP spid="20" grpId="0" animBg="1"/>
      <p:bldP spid="21" grpId="0" animBg="1"/>
      <p:bldP spid="23" grpId="0" animBg="1"/>
      <p:bldP spid="24" grpId="0" animBg="1"/>
      <p:bldP spid="25" grpId="0" animBg="1"/>
      <p:bldP spid="26" grpId="0" animBg="1"/>
      <p:bldP spid="30" grpId="0"/>
      <p:bldP spid="31" grpId="0"/>
      <p:bldP spid="32" grpId="0"/>
      <p:bldP spid="33" grpId="0"/>
      <p:bldP spid="45" grpId="0" animBg="1"/>
      <p:bldP spid="46" grpId="0" animBg="1"/>
      <p:bldP spid="48" grpId="0"/>
      <p:bldP spid="4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2" name="矩形 2"/>
          <p:cNvSpPr>
            <a:spLocks noGrp="1" noChangeArrowheads="1"/>
          </p:cNvSpPr>
          <p:nvPr>
            <p:ph type="title"/>
          </p:nvPr>
        </p:nvSpPr>
        <p:spPr>
          <a:xfrm>
            <a:off x="831528" y="193204"/>
            <a:ext cx="8229600" cy="370966"/>
          </a:xfrm>
          <a:noFill/>
          <a:ln>
            <a:noFill/>
          </a:ln>
        </p:spPr>
        <p:txBody>
          <a:bodyPr anchor="ctr"/>
          <a:lstStyle/>
          <a:p>
            <a:pPr fontAlgn="base">
              <a:spcAft>
                <a:spcPct val="0"/>
              </a:spcAft>
            </a:pPr>
            <a:r>
              <a:rPr lang="zh-CN" altLang="en-US" sz="2800" dirty="0"/>
              <a:t>出租车载行业发展趋势</a:t>
            </a:r>
            <a:endParaRPr lang="en-US" altLang="zh-CN" sz="2800" dirty="0"/>
          </a:p>
        </p:txBody>
      </p:sp>
      <p:sp>
        <p:nvSpPr>
          <p:cNvPr id="130053" name="自选图形 3"/>
          <p:cNvSpPr>
            <a:spLocks noChangeArrowheads="1"/>
          </p:cNvSpPr>
          <p:nvPr/>
        </p:nvSpPr>
        <p:spPr bwMode="gray">
          <a:xfrm flipV="1">
            <a:off x="508000" y="-1140464"/>
            <a:ext cx="9144000" cy="52070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1183 w 21600"/>
              <a:gd name="T13" fmla="*/ 0 h 21600"/>
              <a:gd name="T14" fmla="*/ 20417 w 21600"/>
              <a:gd name="T15" fmla="*/ 7512 h 21600"/>
            </a:gdLst>
            <a:ahLst/>
            <a:cxnLst>
              <a:cxn ang="T8">
                <a:pos x="T0" y="T1"/>
              </a:cxn>
              <a:cxn ang="T9">
                <a:pos x="T2" y="T3"/>
              </a:cxn>
              <a:cxn ang="T10">
                <a:pos x="T4" y="T5"/>
              </a:cxn>
              <a:cxn ang="T11">
                <a:pos x="T6" y="T7"/>
              </a:cxn>
            </a:cxnLst>
            <a:rect l="T12" t="T13" r="T14" b="T15"/>
            <a:pathLst>
              <a:path w="21600" h="21600">
                <a:moveTo>
                  <a:pt x="5265" y="6157"/>
                </a:moveTo>
                <a:cubicBezTo>
                  <a:pt x="6637" y="4521"/>
                  <a:pt x="8664" y="3575"/>
                  <a:pt x="10800" y="3576"/>
                </a:cubicBezTo>
                <a:cubicBezTo>
                  <a:pt x="12935" y="3576"/>
                  <a:pt x="14962" y="4521"/>
                  <a:pt x="16334" y="6157"/>
                </a:cubicBezTo>
                <a:lnTo>
                  <a:pt x="19074" y="3859"/>
                </a:lnTo>
                <a:cubicBezTo>
                  <a:pt x="17022" y="1412"/>
                  <a:pt x="13992" y="-1"/>
                  <a:pt x="10799" y="0"/>
                </a:cubicBezTo>
                <a:cubicBezTo>
                  <a:pt x="7607" y="0"/>
                  <a:pt x="4577" y="1412"/>
                  <a:pt x="2525" y="3859"/>
                </a:cubicBezTo>
                <a:close/>
              </a:path>
            </a:pathLst>
          </a:custGeom>
          <a:gradFill rotWithShape="1">
            <a:gsLst>
              <a:gs pos="0">
                <a:srgbClr val="006699"/>
              </a:gs>
              <a:gs pos="100000">
                <a:srgbClr val="BDCBDB"/>
              </a:gs>
            </a:gsLst>
            <a:lin ang="0" scaled="1"/>
          </a:gradFill>
          <a:ln w="9525">
            <a:miter lim="800000"/>
          </a:ln>
          <a:scene3d>
            <a:camera prst="legacyPerspectiveBottom">
              <a:rot lat="20099994" lon="0" rev="0"/>
            </a:camera>
            <a:lightRig rig="legacyHarsh3" dir="l"/>
          </a:scene3d>
          <a:sp3d extrusionH="2259000" prstMaterial="legacyPlastic">
            <a:bevelT w="13500" h="13500" prst="angle"/>
            <a:bevelB w="13500" h="13500" prst="angle"/>
            <a:extrusionClr>
              <a:srgbClr val="003366"/>
            </a:extrusionClr>
          </a:sp3d>
        </p:spPr>
        <p:txBody>
          <a:bodyPr wrap="none" anchor="ctr">
            <a:flatTx/>
          </a:bodyPr>
          <a:lstStyle/>
          <a:p>
            <a:endParaRPr lang="zh-CN" altLang="en-US"/>
          </a:p>
        </p:txBody>
      </p:sp>
      <p:sp>
        <p:nvSpPr>
          <p:cNvPr id="130054" name="任意多边形 4"/>
          <p:cNvSpPr/>
          <p:nvPr/>
        </p:nvSpPr>
        <p:spPr bwMode="gray">
          <a:xfrm>
            <a:off x="1200150" y="2801745"/>
            <a:ext cx="7767638" cy="2536033"/>
          </a:xfrm>
          <a:custGeom>
            <a:avLst/>
            <a:gdLst>
              <a:gd name="T0" fmla="*/ 2147483647 w 4893"/>
              <a:gd name="T1" fmla="*/ 0 h 1917"/>
              <a:gd name="T2" fmla="*/ 2147483647 w 4893"/>
              <a:gd name="T3" fmla="*/ 2147483647 h 1917"/>
              <a:gd name="T4" fmla="*/ 2147483647 w 4893"/>
              <a:gd name="T5" fmla="*/ 2147483647 h 1917"/>
              <a:gd name="T6" fmla="*/ 2147483647 w 4893"/>
              <a:gd name="T7" fmla="*/ 2147483647 h 1917"/>
              <a:gd name="T8" fmla="*/ 0 w 4893"/>
              <a:gd name="T9" fmla="*/ 2147483647 h 1917"/>
              <a:gd name="T10" fmla="*/ 2147483647 w 4893"/>
              <a:gd name="T11" fmla="*/ 2147483647 h 1917"/>
              <a:gd name="T12" fmla="*/ 2147483647 w 4893"/>
              <a:gd name="T13" fmla="*/ 0 h 1917"/>
              <a:gd name="T14" fmla="*/ 0 60000 65536"/>
              <a:gd name="T15" fmla="*/ 0 60000 65536"/>
              <a:gd name="T16" fmla="*/ 0 60000 65536"/>
              <a:gd name="T17" fmla="*/ 0 60000 65536"/>
              <a:gd name="T18" fmla="*/ 0 60000 65536"/>
              <a:gd name="T19" fmla="*/ 0 60000 65536"/>
              <a:gd name="T20" fmla="*/ 0 60000 65536"/>
              <a:gd name="T21" fmla="*/ 0 w 4893"/>
              <a:gd name="T22" fmla="*/ 0 h 1917"/>
              <a:gd name="T23" fmla="*/ 4893 w 4893"/>
              <a:gd name="T24" fmla="*/ 1917 h 19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93" h="1917">
                <a:moveTo>
                  <a:pt x="4878" y="0"/>
                </a:moveTo>
                <a:cubicBezTo>
                  <a:pt x="4878" y="0"/>
                  <a:pt x="4891" y="226"/>
                  <a:pt x="4893" y="440"/>
                </a:cubicBezTo>
                <a:cubicBezTo>
                  <a:pt x="3867" y="440"/>
                  <a:pt x="3815" y="1811"/>
                  <a:pt x="2467" y="1917"/>
                </a:cubicBezTo>
                <a:cubicBezTo>
                  <a:pt x="1073" y="1877"/>
                  <a:pt x="1309" y="493"/>
                  <a:pt x="21" y="500"/>
                </a:cubicBezTo>
                <a:lnTo>
                  <a:pt x="0" y="2"/>
                </a:lnTo>
                <a:cubicBezTo>
                  <a:pt x="620" y="518"/>
                  <a:pt x="1873" y="671"/>
                  <a:pt x="2461" y="667"/>
                </a:cubicBezTo>
                <a:cubicBezTo>
                  <a:pt x="2461" y="667"/>
                  <a:pt x="4076" y="668"/>
                  <a:pt x="4878" y="0"/>
                </a:cubicBezTo>
                <a:close/>
              </a:path>
            </a:pathLst>
          </a:custGeom>
          <a:gradFill rotWithShape="1">
            <a:gsLst>
              <a:gs pos="0">
                <a:srgbClr val="0D2D47"/>
              </a:gs>
              <a:gs pos="50000">
                <a:srgbClr val="0F5C83"/>
              </a:gs>
              <a:gs pos="100000">
                <a:srgbClr val="0D2D47"/>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0055" name="直线 5"/>
          <p:cNvSpPr>
            <a:spLocks noChangeShapeType="1"/>
          </p:cNvSpPr>
          <p:nvPr/>
        </p:nvSpPr>
        <p:spPr bwMode="gray">
          <a:xfrm flipH="1">
            <a:off x="2724156" y="4440840"/>
            <a:ext cx="874713" cy="593989"/>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56" name="直线 6"/>
          <p:cNvSpPr>
            <a:spLocks noChangeShapeType="1"/>
          </p:cNvSpPr>
          <p:nvPr/>
        </p:nvSpPr>
        <p:spPr bwMode="gray">
          <a:xfrm>
            <a:off x="6478588" y="4454070"/>
            <a:ext cx="874712" cy="593989"/>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57" name="直线 7"/>
          <p:cNvSpPr>
            <a:spLocks noChangeShapeType="1"/>
          </p:cNvSpPr>
          <p:nvPr/>
        </p:nvSpPr>
        <p:spPr bwMode="gray">
          <a:xfrm flipH="1">
            <a:off x="1174750" y="4153765"/>
            <a:ext cx="1143000" cy="276490"/>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58" name="直线 8"/>
          <p:cNvSpPr>
            <a:spLocks noChangeShapeType="1"/>
          </p:cNvSpPr>
          <p:nvPr/>
        </p:nvSpPr>
        <p:spPr bwMode="gray">
          <a:xfrm>
            <a:off x="7870831" y="4149799"/>
            <a:ext cx="1103313" cy="276489"/>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59" name="文本框 9"/>
          <p:cNvSpPr txBox="1">
            <a:spLocks noChangeArrowheads="1"/>
          </p:cNvSpPr>
          <p:nvPr/>
        </p:nvSpPr>
        <p:spPr bwMode="gray">
          <a:xfrm>
            <a:off x="3240091" y="3951357"/>
            <a:ext cx="390800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800" b="1" dirty="0">
                <a:solidFill>
                  <a:schemeClr val="bg1"/>
                </a:solidFill>
                <a:latin typeface="微软雅黑" panose="020B0503020204020204" pitchFamily="34" charset="-122"/>
                <a:ea typeface="微软雅黑" panose="020B0503020204020204" pitchFamily="34" charset="-122"/>
              </a:rPr>
              <a:t>出租行业发展趋势</a:t>
            </a:r>
            <a:endParaRPr lang="en-US" altLang="zh-CN"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30060" name="直线 10"/>
          <p:cNvSpPr>
            <a:spLocks noChangeShapeType="1"/>
          </p:cNvSpPr>
          <p:nvPr/>
        </p:nvSpPr>
        <p:spPr bwMode="gray">
          <a:xfrm flipH="1">
            <a:off x="2735263" y="2783223"/>
            <a:ext cx="874712" cy="593990"/>
          </a:xfrm>
          <a:prstGeom prst="line">
            <a:avLst/>
          </a:prstGeom>
          <a:noFill/>
          <a:ln w="9525">
            <a:solidFill>
              <a:srgbClr val="F8F8F8">
                <a:alpha val="39999"/>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1" name="直线 11"/>
          <p:cNvSpPr>
            <a:spLocks noChangeShapeType="1"/>
          </p:cNvSpPr>
          <p:nvPr/>
        </p:nvSpPr>
        <p:spPr bwMode="gray">
          <a:xfrm>
            <a:off x="6489706" y="2796453"/>
            <a:ext cx="874713" cy="593990"/>
          </a:xfrm>
          <a:prstGeom prst="line">
            <a:avLst/>
          </a:prstGeom>
          <a:noFill/>
          <a:ln w="9525">
            <a:solidFill>
              <a:srgbClr val="F8F8F8">
                <a:alpha val="39999"/>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2" name="直线 12"/>
          <p:cNvSpPr>
            <a:spLocks noChangeShapeType="1"/>
          </p:cNvSpPr>
          <p:nvPr/>
        </p:nvSpPr>
        <p:spPr bwMode="gray">
          <a:xfrm>
            <a:off x="5083175" y="2948589"/>
            <a:ext cx="0" cy="687917"/>
          </a:xfrm>
          <a:prstGeom prst="line">
            <a:avLst/>
          </a:prstGeom>
          <a:noFill/>
          <a:ln w="9525">
            <a:solidFill>
              <a:srgbClr val="F8F8F8">
                <a:alpha val="3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3" name="任意多边形 13"/>
          <p:cNvSpPr/>
          <p:nvPr/>
        </p:nvSpPr>
        <p:spPr bwMode="gray">
          <a:xfrm>
            <a:off x="1193805" y="2787194"/>
            <a:ext cx="7743825" cy="863864"/>
          </a:xfrm>
          <a:custGeom>
            <a:avLst/>
            <a:gdLst>
              <a:gd name="T0" fmla="*/ 0 w 4878"/>
              <a:gd name="T1" fmla="*/ 0 h 653"/>
              <a:gd name="T2" fmla="*/ 2147483647 w 4878"/>
              <a:gd name="T3" fmla="*/ 2147483647 h 653"/>
              <a:gd name="T4" fmla="*/ 2147483647 w 4878"/>
              <a:gd name="T5" fmla="*/ 2147483647 h 653"/>
              <a:gd name="T6" fmla="*/ 0 60000 65536"/>
              <a:gd name="T7" fmla="*/ 0 60000 65536"/>
              <a:gd name="T8" fmla="*/ 0 60000 65536"/>
              <a:gd name="T9" fmla="*/ 0 w 4878"/>
              <a:gd name="T10" fmla="*/ 0 h 653"/>
              <a:gd name="T11" fmla="*/ 4878 w 4878"/>
              <a:gd name="T12" fmla="*/ 653 h 653"/>
            </a:gdLst>
            <a:ahLst/>
            <a:cxnLst>
              <a:cxn ang="T6">
                <a:pos x="T0" y="T1"/>
              </a:cxn>
              <a:cxn ang="T7">
                <a:pos x="T2" y="T3"/>
              </a:cxn>
              <a:cxn ang="T8">
                <a:pos x="T4" y="T5"/>
              </a:cxn>
            </a:cxnLst>
            <a:rect l="T9" t="T10" r="T11" b="T12"/>
            <a:pathLst>
              <a:path w="4878" h="653">
                <a:moveTo>
                  <a:pt x="0" y="0"/>
                </a:moveTo>
                <a:cubicBezTo>
                  <a:pt x="522" y="422"/>
                  <a:pt x="1577" y="653"/>
                  <a:pt x="2443" y="649"/>
                </a:cubicBezTo>
                <a:cubicBezTo>
                  <a:pt x="3387" y="645"/>
                  <a:pt x="4229" y="447"/>
                  <a:pt x="4878" y="17"/>
                </a:cubicBezTo>
              </a:path>
            </a:pathLst>
          </a:custGeom>
          <a:noFill/>
          <a:ln w="28575">
            <a:solidFill>
              <a:srgbClr val="FFFFFF">
                <a:alpha val="79999"/>
              </a:srgbClr>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0064" name="直线 14"/>
          <p:cNvSpPr>
            <a:spLocks noChangeShapeType="1"/>
          </p:cNvSpPr>
          <p:nvPr/>
        </p:nvSpPr>
        <p:spPr bwMode="gray">
          <a:xfrm flipH="1">
            <a:off x="2724156" y="4391889"/>
            <a:ext cx="874713" cy="593990"/>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5" name="直线 15"/>
          <p:cNvSpPr>
            <a:spLocks noChangeShapeType="1"/>
          </p:cNvSpPr>
          <p:nvPr/>
        </p:nvSpPr>
        <p:spPr bwMode="gray">
          <a:xfrm>
            <a:off x="6478588" y="4405119"/>
            <a:ext cx="874712" cy="593990"/>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6" name="直线 16"/>
          <p:cNvSpPr>
            <a:spLocks noChangeShapeType="1"/>
          </p:cNvSpPr>
          <p:nvPr/>
        </p:nvSpPr>
        <p:spPr bwMode="gray">
          <a:xfrm flipH="1">
            <a:off x="1174750" y="3784785"/>
            <a:ext cx="1143000" cy="276489"/>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7" name="直线 17"/>
          <p:cNvSpPr>
            <a:spLocks noChangeShapeType="1"/>
          </p:cNvSpPr>
          <p:nvPr/>
        </p:nvSpPr>
        <p:spPr bwMode="gray">
          <a:xfrm>
            <a:off x="7870831" y="4100848"/>
            <a:ext cx="1103313" cy="276490"/>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8" name="直线 18"/>
          <p:cNvSpPr>
            <a:spLocks noChangeShapeType="1"/>
          </p:cNvSpPr>
          <p:nvPr/>
        </p:nvSpPr>
        <p:spPr bwMode="gray">
          <a:xfrm>
            <a:off x="5083175" y="2899641"/>
            <a:ext cx="0" cy="687917"/>
          </a:xfrm>
          <a:prstGeom prst="line">
            <a:avLst/>
          </a:prstGeom>
          <a:noFill/>
          <a:ln w="9525">
            <a:solidFill>
              <a:srgbClr val="F8F8F8">
                <a:alpha val="30196"/>
              </a:srgbClr>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130069" name="组合 19"/>
          <p:cNvGrpSpPr/>
          <p:nvPr/>
        </p:nvGrpSpPr>
        <p:grpSpPr bwMode="auto">
          <a:xfrm>
            <a:off x="1924171" y="1844885"/>
            <a:ext cx="1059937" cy="1132628"/>
            <a:chOff x="192" y="1917"/>
            <a:chExt cx="1042" cy="1102"/>
          </a:xfrm>
        </p:grpSpPr>
        <p:grpSp>
          <p:nvGrpSpPr>
            <p:cNvPr id="130098" name="组合 20"/>
            <p:cNvGrpSpPr/>
            <p:nvPr/>
          </p:nvGrpSpPr>
          <p:grpSpPr bwMode="auto">
            <a:xfrm>
              <a:off x="192" y="1917"/>
              <a:ext cx="1042" cy="1102"/>
              <a:chOff x="192" y="1917"/>
              <a:chExt cx="1042" cy="1102"/>
            </a:xfrm>
          </p:grpSpPr>
          <p:pic>
            <p:nvPicPr>
              <p:cNvPr id="130100" name="图片 21" descr="light_shadow"/>
              <p:cNvPicPr>
                <a:picLocks noChangeAspect="1" noChangeArrowheads="1"/>
              </p:cNvPicPr>
              <p:nvPr/>
            </p:nvPicPr>
            <p:blipFill>
              <a:blip r:embed="rId1"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101" name="图片 22" descr="circuler_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3" name="椭圆 23"/>
              <p:cNvSpPr>
                <a:spLocks noChangeArrowheads="1"/>
              </p:cNvSpPr>
              <p:nvPr/>
            </p:nvSpPr>
            <p:spPr bwMode="gray">
              <a:xfrm>
                <a:off x="192" y="1917"/>
                <a:ext cx="1035" cy="1019"/>
              </a:xfrm>
              <a:prstGeom prst="ellipse">
                <a:avLst/>
              </a:prstGeom>
              <a:gradFill rotWithShape="1">
                <a:gsLst>
                  <a:gs pos="0">
                    <a:srgbClr val="FCA96A">
                      <a:gamma/>
                      <a:shade val="46275"/>
                      <a:invGamma/>
                      <a:alpha val="89999"/>
                    </a:srgbClr>
                  </a:gs>
                  <a:gs pos="50000">
                    <a:srgbClr val="FCA96A">
                      <a:alpha val="55000"/>
                    </a:srgbClr>
                  </a:gs>
                  <a:gs pos="100000">
                    <a:srgbClr val="FCA96A">
                      <a:gamma/>
                      <a:shade val="46275"/>
                      <a:invGamma/>
                      <a:alpha val="89999"/>
                    </a:srgbClr>
                  </a:gs>
                </a:gsLst>
                <a:lin ang="5400000" scaled="1"/>
              </a:gradFill>
              <a:ln>
                <a:noFill/>
              </a:ln>
              <a:effectLst/>
            </p:spPr>
            <p:txBody>
              <a:bodyPr wrap="none" anchor="ctr"/>
              <a:lstStyle/>
              <a:p>
                <a:pPr>
                  <a:defRPr/>
                </a:pPr>
                <a:endParaRPr lang="zh-CN" altLang="en-US" sz="2000" b="1">
                  <a:latin typeface="微软雅黑" panose="020B0503020204020204" pitchFamily="34" charset="-122"/>
                  <a:ea typeface="微软雅黑" panose="020B0503020204020204" pitchFamily="34" charset="-122"/>
                </a:endParaRPr>
              </a:p>
            </p:txBody>
          </p:sp>
        </p:grpSp>
        <p:pic>
          <p:nvPicPr>
            <p:cNvPr id="130099" name="图片 24"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7096228" y="1844887"/>
            <a:ext cx="1148681" cy="1132629"/>
            <a:chOff x="6545263" y="1282303"/>
            <a:chExt cx="1295400" cy="1028700"/>
          </a:xfrm>
        </p:grpSpPr>
        <p:grpSp>
          <p:nvGrpSpPr>
            <p:cNvPr id="130070" name="组合 25"/>
            <p:cNvGrpSpPr/>
            <p:nvPr/>
          </p:nvGrpSpPr>
          <p:grpSpPr bwMode="auto">
            <a:xfrm>
              <a:off x="6545263" y="1282303"/>
              <a:ext cx="1295400" cy="1028700"/>
              <a:chOff x="192" y="1917"/>
              <a:chExt cx="1042" cy="1102"/>
            </a:xfrm>
          </p:grpSpPr>
          <p:grpSp>
            <p:nvGrpSpPr>
              <p:cNvPr id="130091" name="组合 26"/>
              <p:cNvGrpSpPr/>
              <p:nvPr/>
            </p:nvGrpSpPr>
            <p:grpSpPr bwMode="auto">
              <a:xfrm>
                <a:off x="192" y="1917"/>
                <a:ext cx="1042" cy="1102"/>
                <a:chOff x="192" y="1917"/>
                <a:chExt cx="1042" cy="1102"/>
              </a:xfrm>
            </p:grpSpPr>
            <p:pic>
              <p:nvPicPr>
                <p:cNvPr id="130093" name="图片 27" descr="light_shadow"/>
                <p:cNvPicPr>
                  <a:picLocks noChangeAspect="1" noChangeArrowheads="1"/>
                </p:cNvPicPr>
                <p:nvPr/>
              </p:nvPicPr>
              <p:blipFill>
                <a:blip r:embed="rId4"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94" name="图片 28" descr="circuler_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9" name="椭圆 29"/>
                <p:cNvSpPr>
                  <a:spLocks noChangeArrowheads="1"/>
                </p:cNvSpPr>
                <p:nvPr/>
              </p:nvSpPr>
              <p:spPr bwMode="gray">
                <a:xfrm>
                  <a:off x="192" y="1917"/>
                  <a:ext cx="1035" cy="1019"/>
                </a:xfrm>
                <a:prstGeom prst="ellipse">
                  <a:avLst/>
                </a:prstGeom>
                <a:gradFill rotWithShape="1">
                  <a:gsLst>
                    <a:gs pos="0">
                      <a:srgbClr val="FCA96A">
                        <a:gamma/>
                        <a:shade val="46275"/>
                        <a:invGamma/>
                        <a:alpha val="89999"/>
                      </a:srgbClr>
                    </a:gs>
                    <a:gs pos="50000">
                      <a:srgbClr val="FCA96A">
                        <a:alpha val="55000"/>
                      </a:srgbClr>
                    </a:gs>
                    <a:gs pos="100000">
                      <a:srgbClr val="FCA96A">
                        <a:gamma/>
                        <a:shade val="46275"/>
                        <a:invGamma/>
                        <a:alpha val="89999"/>
                      </a:srgbClr>
                    </a:gs>
                  </a:gsLst>
                  <a:lin ang="5400000" scaled="1"/>
                </a:gradFill>
                <a:ln>
                  <a:noFill/>
                </a:ln>
                <a:effectLst/>
              </p:spPr>
              <p:txBody>
                <a:bodyPr wrap="none" anchor="ctr"/>
                <a:lstStyle/>
                <a:p>
                  <a:pPr>
                    <a:defRPr/>
                  </a:pPr>
                  <a:endParaRPr lang="zh-CN" altLang="en-US" sz="2000" b="1">
                    <a:latin typeface="微软雅黑" panose="020B0503020204020204" pitchFamily="34" charset="-122"/>
                    <a:ea typeface="微软雅黑" panose="020B0503020204020204" pitchFamily="34" charset="-122"/>
                  </a:endParaRPr>
                </a:p>
              </p:txBody>
            </p:sp>
          </p:grpSp>
          <p:pic>
            <p:nvPicPr>
              <p:cNvPr id="130092" name="图片 30"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0072" name="矩形 32"/>
            <p:cNvSpPr>
              <a:spLocks noChangeArrowheads="1"/>
            </p:cNvSpPr>
            <p:nvPr/>
          </p:nvSpPr>
          <p:spPr bwMode="gray">
            <a:xfrm>
              <a:off x="6640094" y="1595896"/>
              <a:ext cx="1172266" cy="363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Clr>
                  <a:srgbClr val="FF0066"/>
                </a:buClr>
                <a:buSzPct val="75000"/>
                <a:buFont typeface="Arial" panose="020B0604020202020204" pitchFamily="34" charset="0"/>
                <a:buNone/>
              </a:pPr>
              <a:r>
                <a:rPr lang="zh-CN" altLang="en-US" sz="20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网络化</a:t>
              </a:r>
              <a:endParaRPr lang="en-US" altLang="zh-CN" sz="20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30073" name="组合 33"/>
          <p:cNvGrpSpPr/>
          <p:nvPr/>
        </p:nvGrpSpPr>
        <p:grpSpPr bwMode="auto">
          <a:xfrm>
            <a:off x="2993782" y="1934354"/>
            <a:ext cx="1281488" cy="1434925"/>
            <a:chOff x="192" y="1917"/>
            <a:chExt cx="1042" cy="1102"/>
          </a:xfrm>
        </p:grpSpPr>
        <p:grpSp>
          <p:nvGrpSpPr>
            <p:cNvPr id="130084" name="组合 34"/>
            <p:cNvGrpSpPr/>
            <p:nvPr/>
          </p:nvGrpSpPr>
          <p:grpSpPr bwMode="auto">
            <a:xfrm>
              <a:off x="192" y="1917"/>
              <a:ext cx="1042" cy="1102"/>
              <a:chOff x="192" y="1917"/>
              <a:chExt cx="1042" cy="1102"/>
            </a:xfrm>
          </p:grpSpPr>
          <p:pic>
            <p:nvPicPr>
              <p:cNvPr id="130086" name="图片 35" descr="light_shadow"/>
              <p:cNvPicPr>
                <a:picLocks noChangeAspect="1" noChangeArrowheads="1"/>
              </p:cNvPicPr>
              <p:nvPr/>
            </p:nvPicPr>
            <p:blipFill>
              <a:blip r:embed="rId6"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87" name="图片 36" descr="circuler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7" name="椭圆 37"/>
              <p:cNvSpPr>
                <a:spLocks noChangeArrowheads="1"/>
              </p:cNvSpPr>
              <p:nvPr/>
            </p:nvSpPr>
            <p:spPr bwMode="gray">
              <a:xfrm>
                <a:off x="192" y="1917"/>
                <a:ext cx="1035" cy="1019"/>
              </a:xfrm>
              <a:prstGeom prst="ellipse">
                <a:avLst/>
              </a:prstGeom>
              <a:gradFill rotWithShape="1">
                <a:gsLst>
                  <a:gs pos="0">
                    <a:srgbClr val="6FF775">
                      <a:gamma/>
                      <a:shade val="46275"/>
                      <a:invGamma/>
                      <a:alpha val="89999"/>
                    </a:srgbClr>
                  </a:gs>
                  <a:gs pos="50000">
                    <a:srgbClr val="6FF775">
                      <a:alpha val="55000"/>
                    </a:srgbClr>
                  </a:gs>
                  <a:gs pos="100000">
                    <a:srgbClr val="6FF775">
                      <a:gamma/>
                      <a:shade val="46275"/>
                      <a:invGamma/>
                      <a:alpha val="89999"/>
                    </a:srgbClr>
                  </a:gs>
                </a:gsLst>
                <a:lin ang="5400000" scaled="1"/>
              </a:gradFill>
              <a:ln>
                <a:noFill/>
              </a:ln>
              <a:effectLst/>
            </p:spPr>
            <p:txBody>
              <a:bodyPr wrap="none" anchor="ctr"/>
              <a:lstStyle/>
              <a:p>
                <a:pPr>
                  <a:defRPr/>
                </a:pPr>
                <a:endParaRPr lang="zh-CN" altLang="en-US"/>
              </a:p>
            </p:txBody>
          </p:sp>
        </p:grpSp>
        <p:pic>
          <p:nvPicPr>
            <p:cNvPr id="130085" name="图片 38"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组合 3"/>
          <p:cNvGrpSpPr/>
          <p:nvPr/>
        </p:nvGrpSpPr>
        <p:grpSpPr>
          <a:xfrm>
            <a:off x="5800084" y="1911422"/>
            <a:ext cx="1296143" cy="1457854"/>
            <a:chOff x="4638676" y="1398985"/>
            <a:chExt cx="1654175" cy="1312069"/>
          </a:xfrm>
        </p:grpSpPr>
        <p:grpSp>
          <p:nvGrpSpPr>
            <p:cNvPr id="130074" name="组合 39"/>
            <p:cNvGrpSpPr/>
            <p:nvPr/>
          </p:nvGrpSpPr>
          <p:grpSpPr bwMode="auto">
            <a:xfrm>
              <a:off x="4638676" y="1398985"/>
              <a:ext cx="1654175" cy="1312069"/>
              <a:chOff x="192" y="1917"/>
              <a:chExt cx="1042" cy="1102"/>
            </a:xfrm>
          </p:grpSpPr>
          <p:grpSp>
            <p:nvGrpSpPr>
              <p:cNvPr id="130077" name="组合 40"/>
              <p:cNvGrpSpPr/>
              <p:nvPr/>
            </p:nvGrpSpPr>
            <p:grpSpPr bwMode="auto">
              <a:xfrm>
                <a:off x="192" y="1917"/>
                <a:ext cx="1042" cy="1102"/>
                <a:chOff x="192" y="1917"/>
                <a:chExt cx="1042" cy="1102"/>
              </a:xfrm>
            </p:grpSpPr>
            <p:pic>
              <p:nvPicPr>
                <p:cNvPr id="130079" name="图片 41" descr="light_shadow"/>
                <p:cNvPicPr>
                  <a:picLocks noChangeAspect="1" noChangeArrowheads="1"/>
                </p:cNvPicPr>
                <p:nvPr/>
              </p:nvPicPr>
              <p:blipFill>
                <a:blip r:embed="rId8"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80" name="图片 42" descr="circuler_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3" name="椭圆 43"/>
                <p:cNvSpPr>
                  <a:spLocks noChangeArrowheads="1"/>
                </p:cNvSpPr>
                <p:nvPr/>
              </p:nvSpPr>
              <p:spPr bwMode="gray">
                <a:xfrm>
                  <a:off x="192" y="1917"/>
                  <a:ext cx="1035" cy="1019"/>
                </a:xfrm>
                <a:prstGeom prst="ellipse">
                  <a:avLst/>
                </a:prstGeom>
                <a:gradFill rotWithShape="1">
                  <a:gsLst>
                    <a:gs pos="0">
                      <a:srgbClr val="6FF775">
                        <a:gamma/>
                        <a:shade val="46275"/>
                        <a:invGamma/>
                        <a:alpha val="89999"/>
                      </a:srgbClr>
                    </a:gs>
                    <a:gs pos="50000">
                      <a:srgbClr val="6FF775">
                        <a:alpha val="55000"/>
                      </a:srgbClr>
                    </a:gs>
                    <a:gs pos="100000">
                      <a:srgbClr val="6FF775">
                        <a:gamma/>
                        <a:shade val="46275"/>
                        <a:invGamma/>
                        <a:alpha val="89999"/>
                      </a:srgbClr>
                    </a:gs>
                  </a:gsLst>
                  <a:lin ang="5400000" scaled="1"/>
                </a:gradFill>
                <a:ln>
                  <a:noFill/>
                </a:ln>
                <a:effectLst/>
              </p:spPr>
              <p:txBody>
                <a:bodyPr wrap="none" anchor="ctr"/>
                <a:lstStyle/>
                <a:p>
                  <a:pPr>
                    <a:defRPr/>
                  </a:pPr>
                  <a:endParaRPr lang="zh-CN" altLang="en-US"/>
                </a:p>
              </p:txBody>
            </p:sp>
          </p:grpSp>
          <p:pic>
            <p:nvPicPr>
              <p:cNvPr id="130078" name="图片 44"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0076" name="矩形 46"/>
            <p:cNvSpPr>
              <a:spLocks noChangeArrowheads="1"/>
            </p:cNvSpPr>
            <p:nvPr/>
          </p:nvSpPr>
          <p:spPr bwMode="gray">
            <a:xfrm>
              <a:off x="4822473" y="1779662"/>
              <a:ext cx="1414056" cy="41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Clr>
                  <a:srgbClr val="FF0066"/>
                </a:buClr>
                <a:buSzPct val="75000"/>
                <a:buFont typeface="Arial" panose="020B0604020202020204" pitchFamily="34" charset="0"/>
                <a:buNone/>
              </a:pPr>
              <a:r>
                <a:rPr lang="zh-CN" altLang="en-US"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智能化</a:t>
              </a:r>
              <a:endParaRPr lang="en-US" altLang="zh-CN"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4" name="组合 19"/>
          <p:cNvGrpSpPr/>
          <p:nvPr/>
        </p:nvGrpSpPr>
        <p:grpSpPr bwMode="auto">
          <a:xfrm>
            <a:off x="4287912" y="2064563"/>
            <a:ext cx="1534140" cy="1629986"/>
            <a:chOff x="192" y="1917"/>
            <a:chExt cx="1042" cy="1102"/>
          </a:xfrm>
        </p:grpSpPr>
        <p:grpSp>
          <p:nvGrpSpPr>
            <p:cNvPr id="56" name="组合 20"/>
            <p:cNvGrpSpPr/>
            <p:nvPr/>
          </p:nvGrpSpPr>
          <p:grpSpPr bwMode="auto">
            <a:xfrm>
              <a:off x="192" y="1917"/>
              <a:ext cx="1042" cy="1102"/>
              <a:chOff x="192" y="1917"/>
              <a:chExt cx="1042" cy="1102"/>
            </a:xfrm>
          </p:grpSpPr>
          <p:pic>
            <p:nvPicPr>
              <p:cNvPr id="58" name="图片 21" descr="light_shadow"/>
              <p:cNvPicPr>
                <a:picLocks noChangeAspect="1" noChangeArrowheads="1"/>
              </p:cNvPicPr>
              <p:nvPr/>
            </p:nvPicPr>
            <p:blipFill>
              <a:blip r:embed="rId10"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图片 22" descr="circuler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椭圆 23"/>
              <p:cNvSpPr>
                <a:spLocks noChangeArrowheads="1"/>
              </p:cNvSpPr>
              <p:nvPr/>
            </p:nvSpPr>
            <p:spPr bwMode="gray">
              <a:xfrm>
                <a:off x="192" y="1917"/>
                <a:ext cx="1035" cy="1019"/>
              </a:xfrm>
              <a:prstGeom prst="ellipse">
                <a:avLst/>
              </a:prstGeom>
              <a:gradFill rotWithShape="1">
                <a:gsLst>
                  <a:gs pos="0">
                    <a:srgbClr val="FCA96A">
                      <a:gamma/>
                      <a:shade val="46275"/>
                      <a:invGamma/>
                      <a:alpha val="89999"/>
                    </a:srgbClr>
                  </a:gs>
                  <a:gs pos="50000">
                    <a:srgbClr val="FCA96A">
                      <a:alpha val="55000"/>
                    </a:srgbClr>
                  </a:gs>
                  <a:gs pos="100000">
                    <a:srgbClr val="FCA96A">
                      <a:gamma/>
                      <a:shade val="46275"/>
                      <a:invGamma/>
                      <a:alpha val="89999"/>
                    </a:srgbClr>
                  </a:gs>
                </a:gsLst>
                <a:lin ang="5400000" scaled="1"/>
              </a:gradFill>
              <a:ln>
                <a:noFill/>
              </a:ln>
              <a:effectLst/>
            </p:spPr>
            <p:txBody>
              <a:bodyPr wrap="none" anchor="ctr"/>
              <a:lstStyle/>
              <a:p>
                <a:pPr>
                  <a:defRPr/>
                </a:pPr>
                <a:endParaRPr lang="zh-CN" altLang="en-US" sz="2000" b="1">
                  <a:latin typeface="微软雅黑" panose="020B0503020204020204" pitchFamily="34" charset="-122"/>
                  <a:ea typeface="微软雅黑" panose="020B0503020204020204" pitchFamily="34" charset="-122"/>
                </a:endParaRPr>
              </a:p>
            </p:txBody>
          </p:sp>
        </p:grpSp>
        <p:pic>
          <p:nvPicPr>
            <p:cNvPr id="57" name="图片 24"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5" name="矩形 31"/>
          <p:cNvSpPr>
            <a:spLocks noChangeArrowheads="1"/>
          </p:cNvSpPr>
          <p:nvPr/>
        </p:nvSpPr>
        <p:spPr bwMode="gray">
          <a:xfrm>
            <a:off x="1894545" y="2176713"/>
            <a:ext cx="1107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Clr>
                <a:srgbClr val="FF0066"/>
              </a:buClr>
              <a:buSzPct val="75000"/>
              <a:buFont typeface="Arial" panose="020B0604020202020204" pitchFamily="34" charset="0"/>
              <a:buNone/>
            </a:pPr>
            <a:r>
              <a:rPr lang="zh-CN" altLang="en-US"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高清化</a:t>
            </a:r>
            <a:endParaRPr lang="en-US" altLang="zh-CN"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 name="矩形 5"/>
          <p:cNvSpPr/>
          <p:nvPr/>
        </p:nvSpPr>
        <p:spPr>
          <a:xfrm>
            <a:off x="1129083" y="857277"/>
            <a:ext cx="7007046" cy="523220"/>
          </a:xfrm>
          <a:prstGeom prst="rect">
            <a:avLst/>
          </a:prstGeom>
        </p:spPr>
        <p:txBody>
          <a:bodyPr wrap="none">
            <a:spAutoFit/>
          </a:bodyPr>
          <a:lstStyle/>
          <a:p>
            <a:r>
              <a:rPr lang="zh-CN" altLang="en-US" sz="2800" b="1" dirty="0" smtClean="0">
                <a:solidFill>
                  <a:srgbClr val="FF0000"/>
                </a:solidFill>
                <a:latin typeface="微软雅黑" panose="020B0503020204020204" pitchFamily="34" charset="-122"/>
                <a:ea typeface="微软雅黑" panose="020B0503020204020204" pitchFamily="34" charset="-122"/>
              </a:rPr>
              <a:t>出租</a:t>
            </a:r>
            <a:r>
              <a:rPr lang="zh-CN" altLang="en-US" sz="2800" b="1" dirty="0">
                <a:solidFill>
                  <a:srgbClr val="FF0000"/>
                </a:solidFill>
                <a:latin typeface="微软雅黑" panose="020B0503020204020204" pitchFamily="34" charset="-122"/>
                <a:ea typeface="微软雅黑" panose="020B0503020204020204" pitchFamily="34" charset="-122"/>
              </a:rPr>
              <a:t>行业</a:t>
            </a:r>
            <a:r>
              <a:rPr lang="zh-CN" altLang="en-US" sz="2800" b="1" dirty="0" smtClean="0">
                <a:solidFill>
                  <a:srgbClr val="FF0000"/>
                </a:solidFill>
                <a:latin typeface="微软雅黑" panose="020B0503020204020204" pitchFamily="34" charset="-122"/>
                <a:ea typeface="微软雅黑" panose="020B0503020204020204" pitchFamily="34" charset="-122"/>
              </a:rPr>
              <a:t>追求</a:t>
            </a:r>
            <a:r>
              <a:rPr lang="zh-CN" altLang="en-US" sz="2800" b="1" dirty="0">
                <a:solidFill>
                  <a:srgbClr val="FF0000"/>
                </a:solidFill>
                <a:latin typeface="微软雅黑" panose="020B0503020204020204" pitchFamily="34" charset="-122"/>
                <a:ea typeface="微软雅黑" panose="020B0503020204020204" pitchFamily="34" charset="-122"/>
              </a:rPr>
              <a:t>视频监控与业务的深度结合！</a:t>
            </a:r>
            <a:endParaRPr lang="zh-CN" altLang="en-US" sz="2800" b="1" dirty="0">
              <a:solidFill>
                <a:srgbClr val="FF0000"/>
              </a:solidFill>
              <a:latin typeface="微软雅黑" panose="020B0503020204020204" pitchFamily="34" charset="-122"/>
              <a:ea typeface="微软雅黑" panose="020B0503020204020204" pitchFamily="34" charset="-122"/>
            </a:endParaRPr>
          </a:p>
        </p:txBody>
      </p:sp>
      <p:sp>
        <p:nvSpPr>
          <p:cNvPr id="130075" name="矩形 45"/>
          <p:cNvSpPr>
            <a:spLocks noChangeArrowheads="1"/>
          </p:cNvSpPr>
          <p:nvPr/>
        </p:nvSpPr>
        <p:spPr bwMode="gray">
          <a:xfrm>
            <a:off x="4287916" y="2465038"/>
            <a:ext cx="153413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Clr>
                <a:srgbClr val="FF0066"/>
              </a:buClr>
              <a:buSzPct val="75000"/>
            </a:pPr>
            <a:r>
              <a:rPr lang="zh-CN" altLang="en-US"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系统高度集成化</a:t>
            </a:r>
            <a:endParaRPr lang="en-US" altLang="zh-CN"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30071" name="矩形 31"/>
          <p:cNvSpPr>
            <a:spLocks noChangeArrowheads="1"/>
          </p:cNvSpPr>
          <p:nvPr/>
        </p:nvSpPr>
        <p:spPr bwMode="gray">
          <a:xfrm>
            <a:off x="3010705" y="2269930"/>
            <a:ext cx="12477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Clr>
                <a:srgbClr val="FF0066"/>
              </a:buClr>
              <a:buSzPct val="75000"/>
            </a:pPr>
            <a:r>
              <a:rPr lang="zh-CN" altLang="en-US" sz="20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采集内容多样化</a:t>
            </a:r>
            <a:endParaRPr lang="en-US" altLang="zh-CN" sz="20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2" name="图片 1" descr="logo012jpg"/>
          <p:cNvPicPr>
            <a:picLocks noChangeAspect="1"/>
          </p:cNvPicPr>
          <p:nvPr/>
        </p:nvPicPr>
        <p:blipFill>
          <a:blip r:embed="rId1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mj-lt"/>
                <a:ea typeface="微软雅黑" panose="020B0503020204020204" pitchFamily="34" charset="-122"/>
              </a:rPr>
              <a:t>车载监控背景</a:t>
            </a:r>
            <a:r>
              <a:rPr lang="zh-CN" altLang="en-US" b="1" kern="0" dirty="0">
                <a:solidFill>
                  <a:srgbClr val="000000"/>
                </a:solidFill>
                <a:latin typeface="+mj-lt"/>
                <a:ea typeface="微软雅黑" panose="020B0503020204020204" pitchFamily="34" charset="-122"/>
              </a:rPr>
              <a:t>介绍</a:t>
            </a:r>
            <a:endParaRPr lang="zh-CN" altLang="en-US" b="1" kern="0" dirty="0">
              <a:solidFill>
                <a:srgbClr val="00000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微软雅黑" panose="020B0503020204020204" pitchFamily="34" charset="-122"/>
                <a:ea typeface="微软雅黑" panose="020B0503020204020204" pitchFamily="34" charset="-122"/>
              </a:rPr>
              <a:t>出租车行业</a:t>
            </a:r>
            <a:r>
              <a:rPr lang="zh-CN" altLang="en-US" b="1" kern="0" dirty="0">
                <a:solidFill>
                  <a:srgbClr val="000000"/>
                </a:solidFill>
                <a:latin typeface="微软雅黑" panose="020B0503020204020204" pitchFamily="34" charset="-122"/>
                <a:ea typeface="微软雅黑" panose="020B0503020204020204" pitchFamily="34" charset="-122"/>
              </a:rPr>
              <a:t>背景</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6974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solidFill>
                  <a:srgbClr val="000000"/>
                </a:solidFill>
                <a:latin typeface="微软雅黑" panose="020B0503020204020204" pitchFamily="34" charset="-122"/>
                <a:ea typeface="微软雅黑" panose="020B0503020204020204" pitchFamily="34" charset="-122"/>
              </a:rPr>
              <a:t>车载监控设备</a:t>
            </a:r>
            <a:r>
              <a:rPr lang="zh-CN" altLang="en-US" b="1" kern="0" dirty="0">
                <a:solidFill>
                  <a:srgbClr val="000000"/>
                </a:solidFill>
                <a:latin typeface="微软雅黑" panose="020B0503020204020204" pitchFamily="34" charset="-122"/>
                <a:ea typeface="微软雅黑" panose="020B0503020204020204" pitchFamily="34" charset="-122"/>
              </a:rPr>
              <a:t>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solidFill>
                  <a:srgbClr val="0070C0"/>
                </a:solidFill>
                <a:latin typeface="微软雅黑" panose="020B0503020204020204" pitchFamily="34" charset="-122"/>
                <a:ea typeface="微软雅黑" panose="020B0503020204020204" pitchFamily="34" charset="-122"/>
              </a:rPr>
              <a:t>出租车行业</a:t>
            </a:r>
            <a:r>
              <a:rPr lang="zh-CN" altLang="en-US" b="1" kern="0" dirty="0">
                <a:solidFill>
                  <a:srgbClr val="0070C0"/>
                </a:solidFill>
                <a:latin typeface="微软雅黑" panose="020B0503020204020204" pitchFamily="34" charset="-122"/>
                <a:ea typeface="微软雅黑" panose="020B0503020204020204" pitchFamily="34" charset="-122"/>
              </a:rPr>
              <a:t>解决方案</a:t>
            </a:r>
            <a:endParaRPr lang="zh-CN" altLang="en-US" b="1" kern="0" dirty="0">
              <a:solidFill>
                <a:srgbClr val="0070C0"/>
              </a:solidFill>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solidFill>
                  <a:srgbClr val="000000"/>
                </a:solidFill>
                <a:latin typeface="微软雅黑" panose="020B0503020204020204" pitchFamily="34" charset="-122"/>
                <a:ea typeface="微软雅黑" panose="020B0503020204020204" pitchFamily="34" charset="-122"/>
              </a:rPr>
              <a:t>出租屏管理平台介绍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pic>
        <p:nvPicPr>
          <p:cNvPr id="8" name="图片 7" descr="logo012jpg"/>
          <p:cNvPicPr>
            <a:picLocks noChangeAspect="1"/>
          </p:cNvPicPr>
          <p:nvPr/>
        </p:nvPicPr>
        <p:blipFill>
          <a:blip r:embed="rId1"/>
          <a:stretch>
            <a:fillRect/>
          </a:stretch>
        </p:blipFill>
        <p:spPr>
          <a:xfrm rot="10800000" flipH="1" flipV="1">
            <a:off x="440690" y="2475230"/>
            <a:ext cx="2435860" cy="138239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719549" y="3697636"/>
            <a:ext cx="3027601" cy="2018401"/>
          </a:xfrm>
          <a:prstGeom prst="rect">
            <a:avLst/>
          </a:prstGeom>
        </p:spPr>
      </p:pic>
      <p:sp>
        <p:nvSpPr>
          <p:cNvPr id="12" name="副标题 2"/>
          <p:cNvSpPr txBox="1"/>
          <p:nvPr/>
        </p:nvSpPr>
        <p:spPr>
          <a:xfrm>
            <a:off x="3279800" y="2009466"/>
            <a:ext cx="4536504" cy="148882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altLang="zh-CN" sz="2800" dirty="0">
              <a:solidFill>
                <a:schemeClr val="bg1">
                  <a:lumMod val="50000"/>
                </a:schemeClr>
              </a:solidFill>
            </a:endParaRPr>
          </a:p>
        </p:txBody>
      </p:sp>
      <p:sp>
        <p:nvSpPr>
          <p:cNvPr id="3" name="标题 1"/>
          <p:cNvSpPr>
            <a:spLocks noGrp="1"/>
          </p:cNvSpPr>
          <p:nvPr>
            <p:ph type="title"/>
          </p:nvPr>
        </p:nvSpPr>
        <p:spPr>
          <a:xfrm>
            <a:off x="831528" y="193204"/>
            <a:ext cx="8229600" cy="370966"/>
          </a:xfrm>
          <a:noFill/>
          <a:ln>
            <a:noFill/>
          </a:ln>
        </p:spPr>
        <p:txBody>
          <a:bodyPr anchor="ctr"/>
          <a:lstStyle/>
          <a:p>
            <a:pPr fontAlgn="base">
              <a:spcAft>
                <a:spcPct val="0"/>
              </a:spcAft>
            </a:pPr>
            <a:r>
              <a:rPr lang="zh-CN" altLang="en-US" sz="2800" dirty="0"/>
              <a:t>出租车载行业客户关注点</a:t>
            </a:r>
            <a:endParaRPr lang="zh-CN" altLang="en-US" sz="2800" dirty="0"/>
          </a:p>
        </p:txBody>
      </p:sp>
      <p:sp>
        <p:nvSpPr>
          <p:cNvPr id="2" name="矩形 1"/>
          <p:cNvSpPr/>
          <p:nvPr/>
        </p:nvSpPr>
        <p:spPr>
          <a:xfrm>
            <a:off x="1047552" y="841276"/>
            <a:ext cx="7992888" cy="2862322"/>
          </a:xfrm>
          <a:prstGeom prst="rect">
            <a:avLst/>
          </a:prstGeom>
        </p:spPr>
        <p:txBody>
          <a:bodyPr wrap="square">
            <a:spAutoFit/>
          </a:bodyPr>
          <a:lstStyle/>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车内场景全方位音视频</a:t>
            </a:r>
            <a:r>
              <a:rPr lang="zh-CN" altLang="en-US" sz="2000" dirty="0" smtClean="0">
                <a:latin typeface="微软雅黑" panose="020B0503020204020204" pitchFamily="34" charset="-122"/>
                <a:ea typeface="微软雅黑" panose="020B0503020204020204" pitchFamily="34" charset="-122"/>
              </a:rPr>
              <a:t>监控。一般为</a:t>
            </a:r>
            <a:r>
              <a:rPr lang="en-US" altLang="zh-CN" sz="2000" dirty="0" smtClean="0">
                <a:latin typeface="微软雅黑" panose="020B0503020204020204" pitchFamily="34" charset="-122"/>
                <a:ea typeface="微软雅黑" panose="020B0503020204020204" pitchFamily="34" charset="-122"/>
              </a:rPr>
              <a:t>2</a:t>
            </a:r>
            <a:r>
              <a:rPr lang="zh-CN" altLang="en-US" sz="2000" dirty="0" smtClean="0">
                <a:latin typeface="微软雅黑" panose="020B0503020204020204" pitchFamily="34" charset="-122"/>
                <a:ea typeface="微软雅黑" panose="020B0503020204020204" pitchFamily="34" charset="-122"/>
              </a:rPr>
              <a:t>路视频，对</a:t>
            </a:r>
            <a:r>
              <a:rPr lang="zh-CN" altLang="en-US" sz="2000" dirty="0">
                <a:latin typeface="微软雅黑" panose="020B0503020204020204" pitchFamily="34" charset="-122"/>
                <a:ea typeface="微软雅黑" panose="020B0503020204020204" pitchFamily="34" charset="-122"/>
              </a:rPr>
              <a:t>视频流畅性要求不高，</a:t>
            </a:r>
            <a:r>
              <a:rPr lang="zh-CN" altLang="en-US" sz="2000" dirty="0" smtClean="0">
                <a:latin typeface="微软雅黑" panose="020B0503020204020204" pitchFamily="34" charset="-122"/>
                <a:ea typeface="微软雅黑" panose="020B0503020204020204" pitchFamily="34" charset="-122"/>
              </a:rPr>
              <a:t>为延长存储</a:t>
            </a:r>
            <a:r>
              <a:rPr lang="zh-CN" altLang="en-US" sz="2000" dirty="0">
                <a:latin typeface="微软雅黑" panose="020B0503020204020204" pitchFamily="34" charset="-122"/>
                <a:ea typeface="微软雅黑" panose="020B0503020204020204" pitchFamily="34" charset="-122"/>
              </a:rPr>
              <a:t>时间可以抽</a:t>
            </a:r>
            <a:r>
              <a:rPr lang="zh-CN" altLang="en-US" sz="2000" dirty="0" smtClean="0">
                <a:latin typeface="微软雅黑" panose="020B0503020204020204" pitchFamily="34" charset="-122"/>
                <a:ea typeface="微软雅黑" panose="020B0503020204020204" pitchFamily="34" charset="-122"/>
              </a:rPr>
              <a:t>帧存储。</a:t>
            </a:r>
            <a:endParaRPr lang="zh-CN" altLang="en-US" sz="2000" dirty="0">
              <a:latin typeface="微软雅黑" panose="020B0503020204020204" pitchFamily="34" charset="-122"/>
              <a:ea typeface="微软雅黑" panose="020B0503020204020204" pitchFamily="34" charset="-122"/>
            </a:endParaRPr>
          </a:p>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监控车内比较多，车外场景监控弱。</a:t>
            </a:r>
            <a:endParaRPr lang="zh-CN" altLang="en-US" sz="2000" dirty="0">
              <a:latin typeface="微软雅黑" panose="020B0503020204020204" pitchFamily="34" charset="-122"/>
              <a:ea typeface="微软雅黑" panose="020B0503020204020204" pitchFamily="34" charset="-122"/>
            </a:endParaRPr>
          </a:p>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对音频，及语音对讲有要求。</a:t>
            </a:r>
            <a:endParaRPr lang="en-US" altLang="zh-CN" sz="2000" dirty="0">
              <a:latin typeface="微软雅黑" panose="020B0503020204020204" pitchFamily="34" charset="-122"/>
              <a:ea typeface="微软雅黑" panose="020B0503020204020204" pitchFamily="34" charset="-122"/>
            </a:endParaRPr>
          </a:p>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与营运调度管理和安全管理深度结合。</a:t>
            </a:r>
            <a:endParaRPr lang="en-US" altLang="zh-CN" sz="2000" dirty="0">
              <a:latin typeface="微软雅黑" panose="020B0503020204020204" pitchFamily="34" charset="-122"/>
              <a:ea typeface="微软雅黑" panose="020B0503020204020204" pitchFamily="34" charset="-122"/>
            </a:endParaRPr>
          </a:p>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建设成本是否合理。</a:t>
            </a:r>
            <a:endParaRPr lang="zh-CN" altLang="en-US" sz="2000" dirty="0">
              <a:latin typeface="微软雅黑" panose="020B0503020204020204" pitchFamily="34" charset="-122"/>
              <a:ea typeface="微软雅黑" panose="020B0503020204020204" pitchFamily="34" charset="-122"/>
            </a:endParaRPr>
          </a:p>
        </p:txBody>
      </p:sp>
      <p:pic>
        <p:nvPicPr>
          <p:cNvPr id="10" name="Picture 11" descr="DSCN306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3567832" y="3700812"/>
            <a:ext cx="3096344" cy="2037008"/>
          </a:xfrm>
          <a:prstGeom prst="rect">
            <a:avLst/>
          </a:prstGeom>
          <a:noFill/>
        </p:spPr>
      </p:pic>
      <p:pic>
        <p:nvPicPr>
          <p:cNvPr id="6" name="内容占位符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368443" y="3699224"/>
            <a:ext cx="3351106" cy="2017366"/>
          </a:xfrm>
        </p:spPr>
      </p:pic>
      <p:pic>
        <p:nvPicPr>
          <p:cNvPr id="4" name="图片 3"/>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t="9108" b="2229"/>
          <a:stretch>
            <a:fillRect/>
          </a:stretch>
        </p:blipFill>
        <p:spPr>
          <a:xfrm>
            <a:off x="308612" y="3700811"/>
            <a:ext cx="3059831" cy="2037009"/>
          </a:xfrm>
          <a:prstGeom prst="rect">
            <a:avLst/>
          </a:prstGeom>
        </p:spPr>
      </p:pic>
      <p:pic>
        <p:nvPicPr>
          <p:cNvPr id="5" name="图片 4" descr="logo012jpg"/>
          <p:cNvPicPr>
            <a:picLocks noChangeAspect="1"/>
          </p:cNvPicPr>
          <p:nvPr/>
        </p:nvPicPr>
        <p:blipFill>
          <a:blip r:embed="rId6"/>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82278"/>
            <a:ext cx="8229600" cy="370966"/>
          </a:xfrm>
        </p:spPr>
        <p:txBody>
          <a:bodyPr/>
          <a:lstStyle/>
          <a:p>
            <a:r>
              <a:rPr lang="zh-CN" altLang="en-US" sz="2800" dirty="0"/>
              <a:t>出租行业</a:t>
            </a:r>
            <a:r>
              <a:rPr lang="zh-CN" altLang="en-US" sz="2800" dirty="0" smtClean="0"/>
              <a:t>功能</a:t>
            </a:r>
            <a:r>
              <a:rPr lang="en-US" altLang="zh-CN" sz="2800" dirty="0" smtClean="0"/>
              <a:t>——</a:t>
            </a:r>
            <a:r>
              <a:rPr lang="zh-CN" altLang="en-US" sz="2800" dirty="0" smtClean="0"/>
              <a:t>设备联动</a:t>
            </a:r>
            <a:endParaRPr lang="zh-CN" altLang="en-US" sz="2800" dirty="0"/>
          </a:p>
        </p:txBody>
      </p:sp>
      <p:sp>
        <p:nvSpPr>
          <p:cNvPr id="8" name="文本框 7"/>
          <p:cNvSpPr txBox="1"/>
          <p:nvPr/>
        </p:nvSpPr>
        <p:spPr>
          <a:xfrm>
            <a:off x="7748905" y="153670"/>
            <a:ext cx="813435" cy="427990"/>
          </a:xfrm>
          <a:prstGeom prst="rect">
            <a:avLst/>
          </a:prstGeom>
          <a:noFill/>
        </p:spPr>
        <p:txBody>
          <a:bodyPr wrap="square" rtlCol="0">
            <a:spAutoFit/>
          </a:bodyPr>
          <a:p>
            <a:endParaRPr lang="zh-CN" altLang="en-US"/>
          </a:p>
        </p:txBody>
      </p:sp>
      <p:pic>
        <p:nvPicPr>
          <p:cNvPr id="11" name="内容占位符 10" descr="logo012jpg"/>
          <p:cNvPicPr>
            <a:picLocks noChangeAspect="1"/>
          </p:cNvPicPr>
          <p:nvPr>
            <p:ph idx="1"/>
          </p:nvPr>
        </p:nvPicPr>
        <p:blipFill>
          <a:blip r:embed="rId1"/>
          <a:stretch>
            <a:fillRect/>
          </a:stretch>
        </p:blipFill>
        <p:spPr>
          <a:xfrm>
            <a:off x="8084185" y="59690"/>
            <a:ext cx="1568450" cy="626745"/>
          </a:xfrm>
          <a:prstGeom prst="rect">
            <a:avLst/>
          </a:prstGeom>
        </p:spPr>
      </p:pic>
      <p:graphicFrame>
        <p:nvGraphicFramePr>
          <p:cNvPr id="13" name="图示 12"/>
          <p:cNvGraphicFramePr>
            <a:graphicFrameLocks noGrp="1"/>
          </p:cNvGraphicFramePr>
          <p:nvPr/>
        </p:nvGraphicFramePr>
        <p:xfrm>
          <a:off x="965200" y="945901"/>
          <a:ext cx="8229600" cy="4287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文本框 13"/>
          <p:cNvSpPr txBox="1"/>
          <p:nvPr/>
        </p:nvSpPr>
        <p:spPr>
          <a:xfrm>
            <a:off x="7875905" y="280670"/>
            <a:ext cx="813435" cy="427990"/>
          </a:xfrm>
          <a:prstGeom prst="rect">
            <a:avLst/>
          </a:prstGeom>
          <a:noFill/>
        </p:spPr>
        <p:txBody>
          <a:bodyPr wrap="square" rtlCol="0">
            <a:spAutoFit/>
          </a:bodyPr>
          <a:p>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a:t>出租行业功能</a:t>
            </a:r>
            <a:r>
              <a:rPr lang="en-US" altLang="zh-CN" sz="2800" dirty="0"/>
              <a:t>——</a:t>
            </a:r>
            <a:r>
              <a:rPr lang="zh-CN" altLang="en-US" sz="2800" dirty="0"/>
              <a:t>报警信息</a:t>
            </a:r>
            <a:endParaRPr lang="zh-CN" altLang="en-US" sz="2800" dirty="0"/>
          </a:p>
        </p:txBody>
      </p:sp>
      <p:sp>
        <p:nvSpPr>
          <p:cNvPr id="5" name="任意多边形 4"/>
          <p:cNvSpPr/>
          <p:nvPr/>
        </p:nvSpPr>
        <p:spPr>
          <a:xfrm>
            <a:off x="404112" y="76769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a:t>紧急</a:t>
            </a:r>
            <a:r>
              <a:rPr lang="zh-CN" altLang="en-US" sz="3100" b="1" dirty="0" smtClean="0"/>
              <a:t>报警</a:t>
            </a:r>
            <a:endParaRPr lang="zh-CN" altLang="en-US" sz="3100" b="1" dirty="0"/>
          </a:p>
        </p:txBody>
      </p:sp>
      <p:sp>
        <p:nvSpPr>
          <p:cNvPr id="6" name="任意多边形 5"/>
          <p:cNvSpPr/>
          <p:nvPr/>
        </p:nvSpPr>
        <p:spPr>
          <a:xfrm>
            <a:off x="2791954" y="76769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dirty="0" smtClean="0"/>
              <a:t>出城报警</a:t>
            </a:r>
            <a:endParaRPr lang="zh-CN" altLang="en-US" sz="3100" b="1" dirty="0"/>
          </a:p>
        </p:txBody>
      </p:sp>
      <p:sp>
        <p:nvSpPr>
          <p:cNvPr id="7" name="任意多边形 6"/>
          <p:cNvSpPr/>
          <p:nvPr/>
        </p:nvSpPr>
        <p:spPr>
          <a:xfrm>
            <a:off x="5179796" y="76769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a:t>掉电</a:t>
            </a:r>
            <a:r>
              <a:rPr lang="zh-CN" altLang="en-US" sz="3100" b="1" dirty="0" smtClean="0"/>
              <a:t>报警</a:t>
            </a:r>
            <a:endParaRPr lang="zh-CN" altLang="en-US" sz="3100" b="1" dirty="0"/>
          </a:p>
        </p:txBody>
      </p:sp>
      <p:sp>
        <p:nvSpPr>
          <p:cNvPr id="8" name="任意多边形 7"/>
          <p:cNvSpPr/>
          <p:nvPr/>
        </p:nvSpPr>
        <p:spPr>
          <a:xfrm>
            <a:off x="7567638" y="76769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a:t>超速报警</a:t>
            </a:r>
            <a:endParaRPr lang="zh-CN" altLang="en-US" sz="3100" b="1" dirty="0"/>
          </a:p>
        </p:txBody>
      </p:sp>
      <p:sp>
        <p:nvSpPr>
          <p:cNvPr id="9" name="任意多边形 8"/>
          <p:cNvSpPr/>
          <p:nvPr/>
        </p:nvSpPr>
        <p:spPr>
          <a:xfrm>
            <a:off x="404112" y="225143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altLang="en-US" sz="3100" b="1" kern="1200" dirty="0" smtClean="0"/>
              <a:t>GPS</a:t>
            </a:r>
            <a:r>
              <a:rPr lang="zh-CN" altLang="en-US" sz="3100" b="1" kern="1200" dirty="0" smtClean="0"/>
              <a:t>信号丢失报警</a:t>
            </a:r>
            <a:endParaRPr lang="zh-CN" altLang="en-US" sz="3100" b="1" kern="1200" dirty="0" smtClean="0"/>
          </a:p>
        </p:txBody>
      </p:sp>
      <p:sp>
        <p:nvSpPr>
          <p:cNvPr id="10" name="任意多边形 9"/>
          <p:cNvSpPr/>
          <p:nvPr/>
        </p:nvSpPr>
        <p:spPr>
          <a:xfrm>
            <a:off x="2791954" y="225143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smtClean="0"/>
              <a:t>视频丢失报警</a:t>
            </a:r>
            <a:endParaRPr lang="zh-CN" altLang="en-US" sz="3100" b="1" dirty="0"/>
          </a:p>
        </p:txBody>
      </p:sp>
      <p:sp>
        <p:nvSpPr>
          <p:cNvPr id="11" name="任意多边形 10"/>
          <p:cNvSpPr/>
          <p:nvPr/>
        </p:nvSpPr>
        <p:spPr>
          <a:xfrm>
            <a:off x="5179796" y="225143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altLang="zh-CN" sz="3100" b="1" dirty="0" smtClean="0"/>
              <a:t>ACC</a:t>
            </a:r>
            <a:r>
              <a:rPr lang="zh-CN" altLang="en-US" sz="3100" b="1" dirty="0" smtClean="0"/>
              <a:t>点火</a:t>
            </a:r>
            <a:r>
              <a:rPr lang="zh-CN" altLang="en-US" sz="3100" b="1" dirty="0"/>
              <a:t>报警</a:t>
            </a:r>
            <a:endParaRPr lang="zh-CN" altLang="en-US" sz="3100" b="1" dirty="0"/>
          </a:p>
        </p:txBody>
      </p:sp>
      <p:sp>
        <p:nvSpPr>
          <p:cNvPr id="12" name="任意多边形 11"/>
          <p:cNvSpPr/>
          <p:nvPr/>
        </p:nvSpPr>
        <p:spPr>
          <a:xfrm>
            <a:off x="7567638" y="225143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smtClean="0"/>
              <a:t>区域报警</a:t>
            </a:r>
            <a:endParaRPr lang="zh-CN" altLang="en-US" sz="3100" b="1" dirty="0"/>
          </a:p>
        </p:txBody>
      </p:sp>
      <p:sp>
        <p:nvSpPr>
          <p:cNvPr id="13" name="任意多边形 12"/>
          <p:cNvSpPr/>
          <p:nvPr/>
        </p:nvSpPr>
        <p:spPr>
          <a:xfrm>
            <a:off x="404112" y="3735170"/>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dirty="0" smtClean="0"/>
              <a:t>超时停车报警</a:t>
            </a:r>
            <a:endParaRPr lang="zh-CN" altLang="en-US" sz="3100" b="1" dirty="0"/>
          </a:p>
        </p:txBody>
      </p:sp>
      <p:sp>
        <p:nvSpPr>
          <p:cNvPr id="14" name="任意多边形 13"/>
          <p:cNvSpPr/>
          <p:nvPr/>
        </p:nvSpPr>
        <p:spPr>
          <a:xfrm>
            <a:off x="2791954" y="3735170"/>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a:t>疲劳驾驶报警或</a:t>
            </a:r>
            <a:r>
              <a:rPr lang="zh-CN" altLang="en-US" sz="3100" b="1" dirty="0" smtClean="0"/>
              <a:t>记录</a:t>
            </a:r>
            <a:endParaRPr lang="zh-CN" altLang="en-US" sz="3100" b="1" dirty="0"/>
          </a:p>
        </p:txBody>
      </p:sp>
      <p:sp>
        <p:nvSpPr>
          <p:cNvPr id="15" name="任意多边形 14"/>
          <p:cNvSpPr/>
          <p:nvPr/>
        </p:nvSpPr>
        <p:spPr>
          <a:xfrm>
            <a:off x="5179796" y="3735170"/>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dirty="0"/>
              <a:t>计价器故障</a:t>
            </a:r>
            <a:r>
              <a:rPr lang="zh-CN" altLang="en-US" sz="3100" b="1" dirty="0" smtClean="0"/>
              <a:t>报警*</a:t>
            </a:r>
            <a:endParaRPr lang="zh-CN" altLang="en-US" sz="3100" b="1" dirty="0"/>
          </a:p>
        </p:txBody>
      </p:sp>
      <p:sp>
        <p:nvSpPr>
          <p:cNvPr id="16" name="任意多边形 15"/>
          <p:cNvSpPr/>
          <p:nvPr/>
        </p:nvSpPr>
        <p:spPr>
          <a:xfrm>
            <a:off x="7567638" y="3735170"/>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kern="1200" dirty="0" smtClean="0"/>
              <a:t>碰撞侧翻报警*</a:t>
            </a:r>
            <a:endParaRPr lang="zh-CN" altLang="en-US" sz="3100" b="1" kern="1200" dirty="0" smtClean="0"/>
          </a:p>
        </p:txBody>
      </p:sp>
      <p:pic>
        <p:nvPicPr>
          <p:cNvPr id="4" name="图片 3"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2" presetClass="entr" presetSubtype="8" fill="hold" grpId="0" nodeType="afterEffect">
                                  <p:stCondLst>
                                    <p:cond delay="25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500"/>
                            </p:stCondLst>
                            <p:childTnLst>
                              <p:par>
                                <p:cTn id="13" presetID="22" presetClass="entr" presetSubtype="8" fill="hold" grpId="0" nodeType="afterEffect">
                                  <p:stCondLst>
                                    <p:cond delay="25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2250"/>
                            </p:stCondLst>
                            <p:childTnLst>
                              <p:par>
                                <p:cTn id="17" presetID="22" presetClass="entr" presetSubtype="8" fill="hold" grpId="0" nodeType="afterEffect">
                                  <p:stCondLst>
                                    <p:cond delay="25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000"/>
                            </p:stCondLst>
                            <p:childTnLst>
                              <p:par>
                                <p:cTn id="21" presetID="22" presetClass="entr" presetSubtype="8" fill="hold" grpId="0" nodeType="afterEffect">
                                  <p:stCondLst>
                                    <p:cond delay="25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25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par>
                          <p:cTn id="28" fill="hold">
                            <p:stCondLst>
                              <p:cond delay="4500"/>
                            </p:stCondLst>
                            <p:childTnLst>
                              <p:par>
                                <p:cTn id="29" presetID="22" presetClass="entr" presetSubtype="8" fill="hold" grpId="0" nodeType="afterEffect">
                                  <p:stCondLst>
                                    <p:cond delay="25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5250"/>
                            </p:stCondLst>
                            <p:childTnLst>
                              <p:par>
                                <p:cTn id="33" presetID="22" presetClass="entr" presetSubtype="8" fill="hold" grpId="0" nodeType="afterEffect">
                                  <p:stCondLst>
                                    <p:cond delay="250"/>
                                  </p:stCondLst>
                                  <p:childTnLst>
                                    <p:set>
                                      <p:cBhvr>
                                        <p:cTn id="34" dur="1" fill="hold">
                                          <p:stCondLst>
                                            <p:cond delay="0"/>
                                          </p:stCondLst>
                                        </p:cTn>
                                        <p:tgtEl>
                                          <p:spTgt spid="12"/>
                                        </p:tgtEl>
                                        <p:attrNameLst>
                                          <p:attrName>style.visibility</p:attrName>
                                        </p:attrNameLst>
                                      </p:cBhvr>
                                      <p:to>
                                        <p:strVal val="visible"/>
                                      </p:to>
                                    </p:set>
                                    <p:animEffect transition="in" filter="wipe(left)">
                                      <p:cBhvr>
                                        <p:cTn id="35" dur="50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25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6750"/>
                            </p:stCondLst>
                            <p:childTnLst>
                              <p:par>
                                <p:cTn id="41" presetID="22" presetClass="entr" presetSubtype="8" fill="hold" grpId="0" nodeType="afterEffect">
                                  <p:stCondLst>
                                    <p:cond delay="25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7500"/>
                            </p:stCondLst>
                            <p:childTnLst>
                              <p:par>
                                <p:cTn id="45" presetID="22" presetClass="entr" presetSubtype="8" fill="hold" grpId="0" nodeType="afterEffect">
                                  <p:stCondLst>
                                    <p:cond delay="250"/>
                                  </p:stCondLst>
                                  <p:childTnLst>
                                    <p:set>
                                      <p:cBhvr>
                                        <p:cTn id="46" dur="1" fill="hold">
                                          <p:stCondLst>
                                            <p:cond delay="0"/>
                                          </p:stCondLst>
                                        </p:cTn>
                                        <p:tgtEl>
                                          <p:spTgt spid="15"/>
                                        </p:tgtEl>
                                        <p:attrNameLst>
                                          <p:attrName>style.visibility</p:attrName>
                                        </p:attrNameLst>
                                      </p:cBhvr>
                                      <p:to>
                                        <p:strVal val="visible"/>
                                      </p:to>
                                    </p:set>
                                    <p:animEffect transition="in" filter="wipe(left)">
                                      <p:cBhvr>
                                        <p:cTn id="47" dur="500"/>
                                        <p:tgtEl>
                                          <p:spTgt spid="15"/>
                                        </p:tgtEl>
                                      </p:cBhvr>
                                    </p:animEffect>
                                  </p:childTnLst>
                                </p:cTn>
                              </p:par>
                            </p:childTnLst>
                          </p:cTn>
                        </p:par>
                        <p:par>
                          <p:cTn id="48" fill="hold">
                            <p:stCondLst>
                              <p:cond delay="8250"/>
                            </p:stCondLst>
                            <p:childTnLst>
                              <p:par>
                                <p:cTn id="49" presetID="22" presetClass="entr" presetSubtype="8" fill="hold" grpId="0" nodeType="afterEffect">
                                  <p:stCondLst>
                                    <p:cond delay="25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82278"/>
            <a:ext cx="8229600" cy="370966"/>
          </a:xfrm>
        </p:spPr>
        <p:txBody>
          <a:bodyPr/>
          <a:lstStyle/>
          <a:p>
            <a:r>
              <a:rPr lang="zh-CN" altLang="en-US" sz="2800" dirty="0"/>
              <a:t>出租行业功能</a:t>
            </a:r>
            <a:endParaRPr lang="zh-CN" altLang="en-US" sz="2800" dirty="0"/>
          </a:p>
        </p:txBody>
      </p:sp>
      <p:sp>
        <p:nvSpPr>
          <p:cNvPr id="8" name="任意多边形 7"/>
          <p:cNvSpPr/>
          <p:nvPr/>
        </p:nvSpPr>
        <p:spPr>
          <a:xfrm>
            <a:off x="399480" y="946852"/>
            <a:ext cx="3296893" cy="1978135"/>
          </a:xfrm>
          <a:custGeom>
            <a:avLst/>
            <a:gdLst>
              <a:gd name="connsiteX0" fmla="*/ 0 w 3296893"/>
              <a:gd name="connsiteY0" fmla="*/ 0 h 1978135"/>
              <a:gd name="connsiteX1" fmla="*/ 3296893 w 3296893"/>
              <a:gd name="connsiteY1" fmla="*/ 0 h 1978135"/>
              <a:gd name="connsiteX2" fmla="*/ 3296893 w 3296893"/>
              <a:gd name="connsiteY2" fmla="*/ 1978135 h 1978135"/>
              <a:gd name="connsiteX3" fmla="*/ 0 w 3296893"/>
              <a:gd name="connsiteY3" fmla="*/ 1978135 h 1978135"/>
              <a:gd name="connsiteX4" fmla="*/ 0 w 3296893"/>
              <a:gd name="connsiteY4" fmla="*/ 0 h 1978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93" h="1978135">
                <a:moveTo>
                  <a:pt x="0" y="0"/>
                </a:moveTo>
                <a:lnTo>
                  <a:pt x="3296893" y="0"/>
                </a:lnTo>
                <a:lnTo>
                  <a:pt x="3296893" y="1978135"/>
                </a:lnTo>
                <a:lnTo>
                  <a:pt x="0" y="1978135"/>
                </a:lnTo>
                <a:lnTo>
                  <a:pt x="0" y="0"/>
                </a:lnTo>
                <a:close/>
              </a:path>
            </a:pathLst>
          </a:custGeom>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zh-CN" altLang="en-US" sz="3600" kern="1200" dirty="0" smtClean="0"/>
              <a:t>报表数据采集</a:t>
            </a:r>
            <a:endParaRPr lang="zh-CN" altLang="en-US" sz="3600" kern="1200" dirty="0"/>
          </a:p>
        </p:txBody>
      </p:sp>
      <p:sp>
        <p:nvSpPr>
          <p:cNvPr id="9" name="任意多边形 8"/>
          <p:cNvSpPr/>
          <p:nvPr/>
        </p:nvSpPr>
        <p:spPr>
          <a:xfrm>
            <a:off x="3928054" y="946852"/>
            <a:ext cx="3296893" cy="1978135"/>
          </a:xfrm>
          <a:custGeom>
            <a:avLst/>
            <a:gdLst>
              <a:gd name="connsiteX0" fmla="*/ 0 w 3296893"/>
              <a:gd name="connsiteY0" fmla="*/ 0 h 1978135"/>
              <a:gd name="connsiteX1" fmla="*/ 3296893 w 3296893"/>
              <a:gd name="connsiteY1" fmla="*/ 0 h 1978135"/>
              <a:gd name="connsiteX2" fmla="*/ 3296893 w 3296893"/>
              <a:gd name="connsiteY2" fmla="*/ 1978135 h 1978135"/>
              <a:gd name="connsiteX3" fmla="*/ 0 w 3296893"/>
              <a:gd name="connsiteY3" fmla="*/ 1978135 h 1978135"/>
              <a:gd name="connsiteX4" fmla="*/ 0 w 3296893"/>
              <a:gd name="connsiteY4" fmla="*/ 0 h 1978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93" h="1978135">
                <a:moveTo>
                  <a:pt x="0" y="0"/>
                </a:moveTo>
                <a:lnTo>
                  <a:pt x="3296893" y="0"/>
                </a:lnTo>
                <a:lnTo>
                  <a:pt x="3296893" y="1978135"/>
                </a:lnTo>
                <a:lnTo>
                  <a:pt x="0" y="1978135"/>
                </a:lnTo>
                <a:lnTo>
                  <a:pt x="0" y="0"/>
                </a:lnTo>
                <a:close/>
              </a:path>
            </a:pathLst>
          </a:custGeom>
          <a:ln>
            <a:no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zh-CN" altLang="en-US" sz="3600" kern="1200" dirty="0"/>
              <a:t>运营</a:t>
            </a:r>
            <a:r>
              <a:rPr lang="zh-CN" altLang="en-US" sz="3600" kern="1200" dirty="0" smtClean="0"/>
              <a:t>数据采集</a:t>
            </a:r>
            <a:endParaRPr lang="zh-CN" altLang="en-US" sz="3600" kern="1200" dirty="0"/>
          </a:p>
        </p:txBody>
      </p:sp>
      <p:sp>
        <p:nvSpPr>
          <p:cNvPr id="10" name="任意多边形 9"/>
          <p:cNvSpPr/>
          <p:nvPr/>
        </p:nvSpPr>
        <p:spPr>
          <a:xfrm>
            <a:off x="399480" y="3145532"/>
            <a:ext cx="3296893" cy="1978135"/>
          </a:xfrm>
          <a:custGeom>
            <a:avLst/>
            <a:gdLst>
              <a:gd name="connsiteX0" fmla="*/ 0 w 3296893"/>
              <a:gd name="connsiteY0" fmla="*/ 0 h 1978135"/>
              <a:gd name="connsiteX1" fmla="*/ 3296893 w 3296893"/>
              <a:gd name="connsiteY1" fmla="*/ 0 h 1978135"/>
              <a:gd name="connsiteX2" fmla="*/ 3296893 w 3296893"/>
              <a:gd name="connsiteY2" fmla="*/ 1978135 h 1978135"/>
              <a:gd name="connsiteX3" fmla="*/ 0 w 3296893"/>
              <a:gd name="connsiteY3" fmla="*/ 1978135 h 1978135"/>
              <a:gd name="connsiteX4" fmla="*/ 0 w 3296893"/>
              <a:gd name="connsiteY4" fmla="*/ 0 h 1978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93" h="1978135">
                <a:moveTo>
                  <a:pt x="0" y="0"/>
                </a:moveTo>
                <a:lnTo>
                  <a:pt x="3296893" y="0"/>
                </a:lnTo>
                <a:lnTo>
                  <a:pt x="3296893" y="1978135"/>
                </a:lnTo>
                <a:lnTo>
                  <a:pt x="0" y="1978135"/>
                </a:lnTo>
                <a:lnTo>
                  <a:pt x="0" y="0"/>
                </a:lnTo>
                <a:close/>
              </a:path>
            </a:pathLst>
          </a:custGeom>
          <a:ln>
            <a:noFill/>
          </a:ln>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zh-CN" altLang="en-US" sz="3600" kern="1200" dirty="0" smtClean="0"/>
              <a:t>驾驶员</a:t>
            </a:r>
            <a:r>
              <a:rPr lang="en-US" altLang="zh-CN" sz="3600" kern="1200" dirty="0" smtClean="0"/>
              <a:t>IC</a:t>
            </a:r>
            <a:r>
              <a:rPr lang="zh-CN" altLang="en-US" sz="3600" kern="1200" dirty="0" smtClean="0"/>
              <a:t>卡从业资格证管理</a:t>
            </a:r>
            <a:endParaRPr lang="zh-CN" altLang="en-US" sz="3600" kern="1200" dirty="0"/>
          </a:p>
        </p:txBody>
      </p:sp>
      <p:sp>
        <p:nvSpPr>
          <p:cNvPr id="11" name="任意多边形 10"/>
          <p:cNvSpPr/>
          <p:nvPr/>
        </p:nvSpPr>
        <p:spPr>
          <a:xfrm>
            <a:off x="3928054" y="3145532"/>
            <a:ext cx="3296893" cy="1978135"/>
          </a:xfrm>
          <a:custGeom>
            <a:avLst/>
            <a:gdLst>
              <a:gd name="connsiteX0" fmla="*/ 0 w 3296893"/>
              <a:gd name="connsiteY0" fmla="*/ 0 h 1978135"/>
              <a:gd name="connsiteX1" fmla="*/ 3296893 w 3296893"/>
              <a:gd name="connsiteY1" fmla="*/ 0 h 1978135"/>
              <a:gd name="connsiteX2" fmla="*/ 3296893 w 3296893"/>
              <a:gd name="connsiteY2" fmla="*/ 1978135 h 1978135"/>
              <a:gd name="connsiteX3" fmla="*/ 0 w 3296893"/>
              <a:gd name="connsiteY3" fmla="*/ 1978135 h 1978135"/>
              <a:gd name="connsiteX4" fmla="*/ 0 w 3296893"/>
              <a:gd name="connsiteY4" fmla="*/ 0 h 1978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93" h="1978135">
                <a:moveTo>
                  <a:pt x="0" y="0"/>
                </a:moveTo>
                <a:lnTo>
                  <a:pt x="3296893" y="0"/>
                </a:lnTo>
                <a:lnTo>
                  <a:pt x="3296893" y="1978135"/>
                </a:lnTo>
                <a:lnTo>
                  <a:pt x="0" y="1978135"/>
                </a:lnTo>
                <a:lnTo>
                  <a:pt x="0" y="0"/>
                </a:lnTo>
                <a:close/>
              </a:path>
            </a:pathLst>
          </a:custGeom>
          <a:ln>
            <a:noFill/>
          </a:ln>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zh-CN" altLang="en-US" sz="3600" kern="1200" dirty="0"/>
              <a:t>刷</a:t>
            </a:r>
            <a:r>
              <a:rPr lang="zh-CN" altLang="en-US" sz="3600" kern="1200" dirty="0" smtClean="0"/>
              <a:t>卡</a:t>
            </a:r>
            <a:r>
              <a:rPr lang="zh-CN" altLang="en-US" sz="3600" dirty="0" smtClean="0"/>
              <a:t>支付</a:t>
            </a:r>
            <a:r>
              <a:rPr lang="zh-CN" altLang="en-US" sz="3600" kern="1200" dirty="0" smtClean="0"/>
              <a:t>、微信</a:t>
            </a:r>
            <a:r>
              <a:rPr lang="en-US" altLang="zh-CN" sz="3600" kern="1200" dirty="0" smtClean="0"/>
              <a:t>/</a:t>
            </a:r>
            <a:r>
              <a:rPr lang="zh-CN" altLang="en-US" sz="3600" kern="1200" dirty="0" smtClean="0"/>
              <a:t>支付宝支付</a:t>
            </a:r>
            <a:endParaRPr lang="zh-CN" altLang="en-US" sz="3600" kern="1200" dirty="0"/>
          </a:p>
        </p:txBody>
      </p:sp>
      <p:sp>
        <p:nvSpPr>
          <p:cNvPr id="6" name="矩形 5"/>
          <p:cNvSpPr/>
          <p:nvPr/>
        </p:nvSpPr>
        <p:spPr bwMode="gray">
          <a:xfrm>
            <a:off x="7456628" y="946852"/>
            <a:ext cx="2232066" cy="4176815"/>
          </a:xfrm>
          <a:prstGeom prst="rect">
            <a:avLst/>
          </a:prstGeom>
          <a:solidFill>
            <a:schemeClr val="accent6"/>
          </a:solidFill>
          <a:ln w="12700" algn="ctr">
            <a:noFill/>
            <a:round/>
          </a:ln>
          <a:effectLst/>
        </p:spPr>
        <p:txBody>
          <a:bodyPr wrap="square" rtlCol="0" anchor="ctr"/>
          <a:lstStyle/>
          <a:p>
            <a:pPr lvl="0"/>
            <a:r>
              <a:rPr lang="zh-CN" altLang="en-US" sz="3200" dirty="0"/>
              <a:t>远程</a:t>
            </a:r>
            <a:r>
              <a:rPr lang="zh-CN" altLang="en-US" sz="3200" dirty="0" smtClean="0"/>
              <a:t>控制</a:t>
            </a:r>
            <a:endParaRPr lang="en-US" altLang="zh-CN" sz="3200" dirty="0" smtClean="0"/>
          </a:p>
          <a:p>
            <a:pPr marL="285750" lvl="0" indent="-285750">
              <a:buFont typeface="Arial" panose="020B0604020202020204" pitchFamily="34" charset="0"/>
              <a:buChar char="•"/>
            </a:pPr>
            <a:r>
              <a:rPr lang="zh-CN" altLang="zh-CN" sz="3200" dirty="0" smtClean="0"/>
              <a:t>单向监听</a:t>
            </a:r>
            <a:endParaRPr lang="en-US" altLang="zh-CN" sz="3200" dirty="0" smtClean="0"/>
          </a:p>
          <a:p>
            <a:pPr marL="285750" lvl="0" indent="-285750">
              <a:buFont typeface="Arial" panose="020B0604020202020204" pitchFamily="34" charset="0"/>
              <a:buChar char="•"/>
            </a:pPr>
            <a:r>
              <a:rPr lang="zh-CN" altLang="en-US" sz="3200" dirty="0" smtClean="0"/>
              <a:t>电话</a:t>
            </a:r>
            <a:endParaRPr lang="zh-CN" altLang="zh-CN" sz="3200" dirty="0"/>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a:t>出租行业功能</a:t>
            </a:r>
            <a:r>
              <a:rPr lang="en-US" altLang="zh-CN" sz="2800" dirty="0"/>
              <a:t>——</a:t>
            </a:r>
            <a:r>
              <a:rPr lang="zh-CN" altLang="en-US" sz="2800" dirty="0"/>
              <a:t>出租调度</a:t>
            </a:r>
            <a:endParaRPr lang="zh-CN" altLang="en-US" sz="2800" dirty="0"/>
          </a:p>
        </p:txBody>
      </p:sp>
      <p:pic>
        <p:nvPicPr>
          <p:cNvPr id="7" name="内容占位符 6" descr="logo012jpg"/>
          <p:cNvPicPr>
            <a:picLocks noChangeAspect="1"/>
          </p:cNvPicPr>
          <p:nvPr>
            <p:ph idx="1"/>
          </p:nvPr>
        </p:nvPicPr>
        <p:blipFill>
          <a:blip r:embed="rId1"/>
          <a:stretch>
            <a:fillRect/>
          </a:stretch>
        </p:blipFill>
        <p:spPr>
          <a:xfrm>
            <a:off x="7718425" y="92075"/>
            <a:ext cx="2291715" cy="572770"/>
          </a:xfrm>
          <a:prstGeom prst="rect">
            <a:avLst/>
          </a:prstGeom>
        </p:spPr>
      </p:pic>
      <p:graphicFrame>
        <p:nvGraphicFramePr>
          <p:cNvPr id="9" name="图示 8"/>
          <p:cNvGraphicFramePr>
            <a:graphicFrameLocks noGrp="1"/>
          </p:cNvGraphicFramePr>
          <p:nvPr/>
        </p:nvGraphicFramePr>
        <p:xfrm>
          <a:off x="965200" y="945902"/>
          <a:ext cx="8229600" cy="4287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矩形 132"/>
          <p:cNvSpPr/>
          <p:nvPr/>
        </p:nvSpPr>
        <p:spPr>
          <a:xfrm>
            <a:off x="5782259" y="1216224"/>
            <a:ext cx="3554952" cy="4202658"/>
          </a:xfrm>
          <a:prstGeom prst="rect">
            <a:avLst/>
          </a:prstGeom>
          <a:solidFill>
            <a:schemeClr val="bg1">
              <a:lumMod val="50000"/>
            </a:schemeClr>
          </a:solidFill>
          <a:ln w="9525">
            <a:solidFill>
              <a:srgbClr val="7030A0"/>
            </a:solidFill>
            <a:prstDash val="dash"/>
          </a:ln>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zh-CN" altLang="en-US"/>
          </a:p>
        </p:txBody>
      </p:sp>
      <p:sp>
        <p:nvSpPr>
          <p:cNvPr id="75" name="矩形 74"/>
          <p:cNvSpPr/>
          <p:nvPr/>
        </p:nvSpPr>
        <p:spPr>
          <a:xfrm>
            <a:off x="2757021" y="1230223"/>
            <a:ext cx="2352275" cy="4228258"/>
          </a:xfrm>
          <a:prstGeom prst="rect">
            <a:avLst/>
          </a:prstGeom>
          <a:solidFill>
            <a:schemeClr val="bg1">
              <a:lumMod val="75000"/>
            </a:schemeClr>
          </a:solidFill>
          <a:ln w="9525">
            <a:solidFill>
              <a:srgbClr val="7030A0"/>
            </a:solidFill>
            <a:prstDash val="dash"/>
          </a:ln>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zh-CN" altLang="en-US"/>
          </a:p>
        </p:txBody>
      </p:sp>
      <p:sp>
        <p:nvSpPr>
          <p:cNvPr id="2" name="标题 1"/>
          <p:cNvSpPr>
            <a:spLocks noGrp="1"/>
          </p:cNvSpPr>
          <p:nvPr>
            <p:ph type="title"/>
          </p:nvPr>
        </p:nvSpPr>
        <p:spPr>
          <a:xfrm>
            <a:off x="810840" y="3"/>
            <a:ext cx="8229600" cy="698501"/>
          </a:xfrm>
        </p:spPr>
        <p:txBody>
          <a:bodyPr/>
          <a:lstStyle/>
          <a:p>
            <a:r>
              <a:rPr lang="zh-CN" altLang="en-US" sz="2800" dirty="0" smtClean="0"/>
              <a:t>出租车视频</a:t>
            </a:r>
            <a:r>
              <a:rPr lang="zh-CN" altLang="en-US" sz="2800" dirty="0"/>
              <a:t>监控系统结构</a:t>
            </a:r>
            <a:endParaRPr lang="zh-CN" altLang="en-US" sz="2800" dirty="0"/>
          </a:p>
        </p:txBody>
      </p:sp>
      <p:sp>
        <p:nvSpPr>
          <p:cNvPr id="10" name="矩形 9"/>
          <p:cNvSpPr/>
          <p:nvPr/>
        </p:nvSpPr>
        <p:spPr>
          <a:xfrm>
            <a:off x="722319" y="1190626"/>
            <a:ext cx="1782125" cy="4214564"/>
          </a:xfrm>
          <a:prstGeom prst="rect">
            <a:avLst/>
          </a:prstGeom>
          <a:solidFill>
            <a:schemeClr val="bg1">
              <a:lumMod val="95000"/>
            </a:schemeClr>
          </a:solidFill>
          <a:ln w="9525">
            <a:solidFill>
              <a:srgbClr val="7030A0"/>
            </a:solidFill>
            <a:prstDash val="dash"/>
          </a:ln>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zh-CN" altLang="en-US" dirty="0"/>
          </a:p>
        </p:txBody>
      </p:sp>
      <p:sp>
        <p:nvSpPr>
          <p:cNvPr id="3" name="TextBox 2"/>
          <p:cNvSpPr txBox="1"/>
          <p:nvPr/>
        </p:nvSpPr>
        <p:spPr>
          <a:xfrm>
            <a:off x="889000" y="1216223"/>
            <a:ext cx="1357230" cy="369332"/>
          </a:xfrm>
          <a:prstGeom prst="rect">
            <a:avLst/>
          </a:prstGeom>
          <a:noFill/>
        </p:spPr>
        <p:txBody>
          <a:bodyPr wrap="square" rtlCol="0">
            <a:spAutoFit/>
          </a:bodyPr>
          <a:lstStyle/>
          <a:p>
            <a:r>
              <a:rPr lang="zh-CN" altLang="en-US" b="1" dirty="0">
                <a:latin typeface="+mn-ea"/>
                <a:cs typeface="Verdana" panose="020B0604030504040204" pitchFamily="34" charset="0"/>
              </a:rPr>
              <a:t>车载监控</a:t>
            </a:r>
            <a:endParaRPr lang="zh-CN" altLang="en-US" b="1" dirty="0">
              <a:latin typeface="+mn-ea"/>
              <a:cs typeface="Verdana" panose="020B0604030504040204" pitchFamily="34" charset="0"/>
            </a:endParaRPr>
          </a:p>
        </p:txBody>
      </p:sp>
      <p:cxnSp>
        <p:nvCxnSpPr>
          <p:cNvPr id="62" name="直接连接符 61"/>
          <p:cNvCxnSpPr/>
          <p:nvPr/>
        </p:nvCxnSpPr>
        <p:spPr>
          <a:xfrm>
            <a:off x="2489200" y="2751336"/>
            <a:ext cx="6612" cy="559783"/>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cxnSp>
        <p:nvCxnSpPr>
          <p:cNvPr id="66" name="直接连接符 65"/>
          <p:cNvCxnSpPr/>
          <p:nvPr/>
        </p:nvCxnSpPr>
        <p:spPr>
          <a:xfrm>
            <a:off x="2489206" y="3054565"/>
            <a:ext cx="1091717" cy="993"/>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cxnSp>
        <p:nvCxnSpPr>
          <p:cNvPr id="78" name="直接连接符 77"/>
          <p:cNvCxnSpPr/>
          <p:nvPr/>
        </p:nvCxnSpPr>
        <p:spPr>
          <a:xfrm flipV="1">
            <a:off x="2047240" y="2260753"/>
            <a:ext cx="541424" cy="0"/>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79" name="直接连接符 78"/>
          <p:cNvCxnSpPr/>
          <p:nvPr/>
        </p:nvCxnSpPr>
        <p:spPr>
          <a:xfrm flipV="1">
            <a:off x="2017630" y="2751337"/>
            <a:ext cx="457200" cy="1"/>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cxnSp>
        <p:nvCxnSpPr>
          <p:cNvPr id="92" name="直接连接符 91"/>
          <p:cNvCxnSpPr/>
          <p:nvPr/>
        </p:nvCxnSpPr>
        <p:spPr>
          <a:xfrm flipV="1">
            <a:off x="1975294" y="3750473"/>
            <a:ext cx="606938" cy="11182"/>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6" name="直接连接符 95"/>
          <p:cNvCxnSpPr/>
          <p:nvPr/>
        </p:nvCxnSpPr>
        <p:spPr>
          <a:xfrm>
            <a:off x="1989608" y="4112762"/>
            <a:ext cx="609219" cy="488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7" name="直接连接符 96"/>
          <p:cNvCxnSpPr/>
          <p:nvPr/>
        </p:nvCxnSpPr>
        <p:spPr>
          <a:xfrm>
            <a:off x="2572150" y="3126183"/>
            <a:ext cx="2" cy="62429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9" name="直接连接符 98"/>
          <p:cNvCxnSpPr/>
          <p:nvPr/>
        </p:nvCxnSpPr>
        <p:spPr>
          <a:xfrm>
            <a:off x="2572155" y="3124449"/>
            <a:ext cx="1046867"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10" name="TextBox 109"/>
          <p:cNvSpPr txBox="1"/>
          <p:nvPr/>
        </p:nvSpPr>
        <p:spPr>
          <a:xfrm>
            <a:off x="2929840" y="3289548"/>
            <a:ext cx="998032" cy="246221"/>
          </a:xfrm>
          <a:prstGeom prst="rect">
            <a:avLst/>
          </a:prstGeom>
          <a:noFill/>
        </p:spPr>
        <p:txBody>
          <a:bodyPr wrap="square" rtlCol="0">
            <a:spAutoFit/>
          </a:bodyPr>
          <a:lstStyle/>
          <a:p>
            <a:pPr algn="ctr">
              <a:defRPr/>
            </a:pPr>
            <a:r>
              <a:rPr lang="zh-CN" altLang="en-US" sz="1000" b="1" dirty="0">
                <a:latin typeface="+mn-ea"/>
              </a:rPr>
              <a:t>车载监控主机</a:t>
            </a:r>
            <a:endParaRPr lang="zh-CN" altLang="en-US" sz="1000" b="1" dirty="0">
              <a:latin typeface="+mn-ea"/>
            </a:endParaRPr>
          </a:p>
        </p:txBody>
      </p:sp>
      <p:pic>
        <p:nvPicPr>
          <p:cNvPr id="53" name="Picture 9"/>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17886" y="4131881"/>
            <a:ext cx="518098" cy="951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 name="Picture 10"/>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57022" y="1568899"/>
            <a:ext cx="965609" cy="545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Picture 11"/>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795553">
            <a:off x="3797328" y="3286047"/>
            <a:ext cx="975539" cy="812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8" name="TextBox 127"/>
          <p:cNvSpPr txBox="1"/>
          <p:nvPr/>
        </p:nvSpPr>
        <p:spPr>
          <a:xfrm>
            <a:off x="2820687" y="2093633"/>
            <a:ext cx="983408" cy="246221"/>
          </a:xfrm>
          <a:prstGeom prst="rect">
            <a:avLst/>
          </a:prstGeom>
          <a:noFill/>
        </p:spPr>
        <p:txBody>
          <a:bodyPr wrap="square" rtlCol="0">
            <a:spAutoFit/>
          </a:bodyPr>
          <a:lstStyle/>
          <a:p>
            <a:pPr>
              <a:defRPr/>
            </a:pPr>
            <a:r>
              <a:rPr lang="en-US" altLang="zh-CN" sz="1000" b="1" dirty="0">
                <a:latin typeface="+mn-ea"/>
              </a:rPr>
              <a:t>GPS</a:t>
            </a:r>
            <a:r>
              <a:rPr lang="zh-CN" altLang="en-US" sz="1000" b="1" dirty="0">
                <a:latin typeface="+mn-ea"/>
              </a:rPr>
              <a:t>卫星定位</a:t>
            </a:r>
            <a:endParaRPr lang="zh-CN" altLang="en-US" sz="1000" b="1" dirty="0">
              <a:latin typeface="+mn-ea"/>
            </a:endParaRPr>
          </a:p>
        </p:txBody>
      </p:sp>
      <p:sp>
        <p:nvSpPr>
          <p:cNvPr id="130" name="TextBox 129"/>
          <p:cNvSpPr txBox="1"/>
          <p:nvPr/>
        </p:nvSpPr>
        <p:spPr>
          <a:xfrm>
            <a:off x="4079869" y="5116120"/>
            <a:ext cx="908694" cy="246221"/>
          </a:xfrm>
          <a:prstGeom prst="rect">
            <a:avLst/>
          </a:prstGeom>
          <a:noFill/>
        </p:spPr>
        <p:txBody>
          <a:bodyPr wrap="square" rtlCol="0">
            <a:spAutoFit/>
          </a:bodyPr>
          <a:lstStyle/>
          <a:p>
            <a:pPr>
              <a:defRPr/>
            </a:pPr>
            <a:r>
              <a:rPr lang="en-US" altLang="zh-CN" sz="1000" b="1" dirty="0" smtClean="0">
                <a:latin typeface="+mn-ea"/>
              </a:rPr>
              <a:t>3G/4G</a:t>
            </a:r>
            <a:r>
              <a:rPr lang="zh-CN" altLang="en-US" sz="1000" b="1" dirty="0" smtClean="0">
                <a:latin typeface="+mn-ea"/>
              </a:rPr>
              <a:t>基</a:t>
            </a:r>
            <a:r>
              <a:rPr lang="zh-CN" altLang="en-US" sz="1000" b="1" dirty="0">
                <a:latin typeface="+mn-ea"/>
              </a:rPr>
              <a:t>站</a:t>
            </a:r>
            <a:endParaRPr lang="zh-CN" altLang="en-US" sz="1000" b="1" dirty="0">
              <a:latin typeface="+mn-ea"/>
            </a:endParaRPr>
          </a:p>
        </p:txBody>
      </p:sp>
      <p:cxnSp>
        <p:nvCxnSpPr>
          <p:cNvPr id="132" name="直接连接符 131"/>
          <p:cNvCxnSpPr/>
          <p:nvPr/>
        </p:nvCxnSpPr>
        <p:spPr>
          <a:xfrm>
            <a:off x="4856936" y="4949431"/>
            <a:ext cx="562769" cy="0"/>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5492727" y="4443140"/>
            <a:ext cx="579065" cy="230832"/>
          </a:xfrm>
          <a:prstGeom prst="rect">
            <a:avLst/>
          </a:prstGeom>
          <a:noFill/>
        </p:spPr>
        <p:txBody>
          <a:bodyPr wrap="square" rtlCol="0">
            <a:spAutoFit/>
          </a:bodyPr>
          <a:lstStyle/>
          <a:p>
            <a:pPr>
              <a:defRPr/>
            </a:pPr>
            <a:r>
              <a:rPr lang="zh-CN" altLang="en-US" sz="900" b="1" dirty="0">
                <a:latin typeface="+mn-ea"/>
              </a:rPr>
              <a:t>防火墙</a:t>
            </a:r>
            <a:endParaRPr lang="zh-CN" altLang="en-US" sz="900" b="1" dirty="0">
              <a:latin typeface="+mn-ea"/>
            </a:endParaRPr>
          </a:p>
        </p:txBody>
      </p:sp>
      <p:sp>
        <p:nvSpPr>
          <p:cNvPr id="72" name="TextBox 71"/>
          <p:cNvSpPr txBox="1"/>
          <p:nvPr/>
        </p:nvSpPr>
        <p:spPr>
          <a:xfrm>
            <a:off x="5568929" y="3984576"/>
            <a:ext cx="591195" cy="369332"/>
          </a:xfrm>
          <a:prstGeom prst="rect">
            <a:avLst/>
          </a:prstGeom>
          <a:noFill/>
        </p:spPr>
        <p:txBody>
          <a:bodyPr wrap="square" rtlCol="0">
            <a:spAutoFit/>
          </a:bodyPr>
          <a:lstStyle/>
          <a:p>
            <a:pPr>
              <a:defRPr/>
            </a:pPr>
            <a:r>
              <a:rPr lang="zh-CN" altLang="en-US" sz="900" b="1" dirty="0">
                <a:latin typeface="+mn-ea"/>
              </a:rPr>
              <a:t>核心路由器</a:t>
            </a:r>
            <a:endParaRPr lang="zh-CN" altLang="en-US" sz="900" b="1" dirty="0">
              <a:latin typeface="+mn-ea"/>
            </a:endParaRPr>
          </a:p>
        </p:txBody>
      </p:sp>
      <p:cxnSp>
        <p:nvCxnSpPr>
          <p:cNvPr id="93" name="直接连接符 92"/>
          <p:cNvCxnSpPr/>
          <p:nvPr/>
        </p:nvCxnSpPr>
        <p:spPr>
          <a:xfrm flipV="1">
            <a:off x="7077327" y="4309020"/>
            <a:ext cx="466546" cy="4119"/>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grpSp>
        <p:nvGrpSpPr>
          <p:cNvPr id="44" name="组合 43"/>
          <p:cNvGrpSpPr/>
          <p:nvPr/>
        </p:nvGrpSpPr>
        <p:grpSpPr>
          <a:xfrm>
            <a:off x="7528276" y="4059495"/>
            <a:ext cx="612775" cy="383646"/>
            <a:chOff x="7002923" y="4411980"/>
            <a:chExt cx="612775" cy="460375"/>
          </a:xfrm>
        </p:grpSpPr>
        <p:pic>
          <p:nvPicPr>
            <p:cNvPr id="95" name="图片 8"/>
            <p:cNvPicPr>
              <a:picLocks noChangeAspect="1"/>
            </p:cNvPicPr>
            <p:nvPr/>
          </p:nvPicPr>
          <p:blipFill>
            <a:blip r:embed="rId4" cstate="print"/>
            <a:srcRect/>
            <a:stretch>
              <a:fillRect/>
            </a:stretch>
          </p:blipFill>
          <p:spPr bwMode="auto">
            <a:xfrm>
              <a:off x="7002923" y="4411980"/>
              <a:ext cx="315913" cy="460375"/>
            </a:xfrm>
            <a:prstGeom prst="rect">
              <a:avLst/>
            </a:prstGeom>
            <a:noFill/>
            <a:ln w="9525">
              <a:noFill/>
              <a:miter lim="800000"/>
              <a:headEnd/>
              <a:tailEnd/>
            </a:ln>
          </p:spPr>
        </p:pic>
        <p:pic>
          <p:nvPicPr>
            <p:cNvPr id="98" name="图片 9"/>
            <p:cNvPicPr>
              <a:picLocks noChangeAspect="1"/>
            </p:cNvPicPr>
            <p:nvPr/>
          </p:nvPicPr>
          <p:blipFill>
            <a:blip r:embed="rId5" cstate="print"/>
            <a:srcRect/>
            <a:stretch>
              <a:fillRect/>
            </a:stretch>
          </p:blipFill>
          <p:spPr bwMode="auto">
            <a:xfrm>
              <a:off x="7299786" y="4411980"/>
              <a:ext cx="315912" cy="430212"/>
            </a:xfrm>
            <a:prstGeom prst="rect">
              <a:avLst/>
            </a:prstGeom>
            <a:noFill/>
            <a:ln w="9525">
              <a:noFill/>
              <a:miter lim="800000"/>
              <a:headEnd/>
              <a:tailEnd/>
            </a:ln>
          </p:spPr>
        </p:pic>
      </p:grpSp>
      <p:sp>
        <p:nvSpPr>
          <p:cNvPr id="101" name="TextBox 100"/>
          <p:cNvSpPr txBox="1"/>
          <p:nvPr/>
        </p:nvSpPr>
        <p:spPr>
          <a:xfrm>
            <a:off x="7456264" y="4411203"/>
            <a:ext cx="806450" cy="230832"/>
          </a:xfrm>
          <a:prstGeom prst="rect">
            <a:avLst/>
          </a:prstGeom>
          <a:noFill/>
        </p:spPr>
        <p:txBody>
          <a:bodyPr>
            <a:spAutoFit/>
          </a:bodyPr>
          <a:lstStyle/>
          <a:p>
            <a:pPr>
              <a:defRPr/>
            </a:pPr>
            <a:r>
              <a:rPr lang="zh-CN" altLang="en-US" sz="900" b="1" dirty="0">
                <a:latin typeface="+mn-ea"/>
              </a:rPr>
              <a:t>平台服务器</a:t>
            </a:r>
            <a:endParaRPr lang="zh-CN" altLang="en-US" sz="900" b="1" dirty="0">
              <a:latin typeface="+mn-ea"/>
            </a:endParaRPr>
          </a:p>
        </p:txBody>
      </p:sp>
      <p:pic>
        <p:nvPicPr>
          <p:cNvPr id="104" name="Picture 6" descr="C:\Documents and Settings\Administrator\桌面\连州市公安局指挥中心 (3).JPG"/>
          <p:cNvPicPr>
            <a:picLocks noChangeAspect="1" noChangeArrowheads="1"/>
          </p:cNvPicPr>
          <p:nvPr/>
        </p:nvPicPr>
        <p:blipFill>
          <a:blip r:embed="rId6" cstate="print"/>
          <a:srcRect t="26459"/>
          <a:stretch>
            <a:fillRect/>
          </a:stretch>
        </p:blipFill>
        <p:spPr bwMode="auto">
          <a:xfrm>
            <a:off x="7787454" y="1961503"/>
            <a:ext cx="1404937" cy="603250"/>
          </a:xfrm>
          <a:prstGeom prst="rect">
            <a:avLst/>
          </a:prstGeom>
          <a:ln>
            <a:noFill/>
          </a:ln>
          <a:effectLst>
            <a:outerShdw blurRad="190500" algn="tl" rotWithShape="0">
              <a:srgbClr val="000000">
                <a:alpha val="70000"/>
              </a:srgbClr>
            </a:outerShdw>
          </a:effectLst>
        </p:spPr>
      </p:pic>
      <p:sp>
        <p:nvSpPr>
          <p:cNvPr id="106" name="TextBox 105"/>
          <p:cNvSpPr txBox="1"/>
          <p:nvPr/>
        </p:nvSpPr>
        <p:spPr>
          <a:xfrm>
            <a:off x="6863581" y="1370105"/>
            <a:ext cx="1138681" cy="369332"/>
          </a:xfrm>
          <a:prstGeom prst="rect">
            <a:avLst/>
          </a:prstGeom>
          <a:noFill/>
        </p:spPr>
        <p:txBody>
          <a:bodyPr wrap="square" rtlCol="0">
            <a:spAutoFit/>
          </a:bodyPr>
          <a:lstStyle/>
          <a:p>
            <a:r>
              <a:rPr lang="zh-CN" altLang="en-US" b="1" dirty="0">
                <a:latin typeface="+mn-ea"/>
                <a:cs typeface="Verdana" panose="020B0604030504040204" pitchFamily="34" charset="0"/>
              </a:rPr>
              <a:t>监控中心</a:t>
            </a:r>
            <a:endParaRPr lang="zh-CN" altLang="en-US" b="1" dirty="0">
              <a:latin typeface="+mn-ea"/>
              <a:cs typeface="Verdana" panose="020B0604030504040204" pitchFamily="34" charset="0"/>
            </a:endParaRPr>
          </a:p>
        </p:txBody>
      </p:sp>
      <p:cxnSp>
        <p:nvCxnSpPr>
          <p:cNvPr id="114" name="直接连接符 113"/>
          <p:cNvCxnSpPr/>
          <p:nvPr/>
        </p:nvCxnSpPr>
        <p:spPr>
          <a:xfrm flipV="1">
            <a:off x="7042148" y="2263130"/>
            <a:ext cx="734350" cy="4119"/>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pic>
        <p:nvPicPr>
          <p:cNvPr id="138" name="Picture 10"/>
          <p:cNvPicPr>
            <a:picLocks noChangeAspect="1" noChangeArrowheads="1"/>
          </p:cNvPicPr>
          <p:nvPr/>
        </p:nvPicPr>
        <p:blipFill>
          <a:blip r:embed="rId7" cstate="print"/>
          <a:srcRect/>
          <a:stretch>
            <a:fillRect/>
          </a:stretch>
        </p:blipFill>
        <p:spPr bwMode="auto">
          <a:xfrm flipH="1">
            <a:off x="7026419" y="2497460"/>
            <a:ext cx="38910" cy="2400000"/>
          </a:xfrm>
          <a:prstGeom prst="rect">
            <a:avLst/>
          </a:prstGeom>
          <a:noFill/>
          <a:ln w="9525">
            <a:noFill/>
            <a:miter lim="800000"/>
            <a:headEnd/>
            <a:tailEnd/>
          </a:ln>
        </p:spPr>
      </p:pic>
      <p:cxnSp>
        <p:nvCxnSpPr>
          <p:cNvPr id="115" name="直接连接符 114"/>
          <p:cNvCxnSpPr>
            <a:endCxn id="138" idx="3"/>
          </p:cNvCxnSpPr>
          <p:nvPr/>
        </p:nvCxnSpPr>
        <p:spPr>
          <a:xfrm>
            <a:off x="5541036" y="3637753"/>
            <a:ext cx="1485387" cy="0"/>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cxnSp>
        <p:nvCxnSpPr>
          <p:cNvPr id="123" name="直接连接符 122"/>
          <p:cNvCxnSpPr/>
          <p:nvPr/>
        </p:nvCxnSpPr>
        <p:spPr>
          <a:xfrm>
            <a:off x="6584645" y="4049316"/>
            <a:ext cx="441777" cy="1456"/>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pic>
        <p:nvPicPr>
          <p:cNvPr id="124" name="Picture 3" descr="C:\Documents and Settings\Administrator\桌面\内部发布\油罐车视频监控联网visio原图\A4 油罐车视频监控联网解决方案基础版V1.0\网络存储.jpg"/>
          <p:cNvPicPr>
            <a:picLocks noChangeAspect="1" noChangeArrowheads="1"/>
          </p:cNvPicPr>
          <p:nvPr/>
        </p:nvPicPr>
        <p:blipFill>
          <a:blip r:embed="rId8" cstate="print">
            <a:clrChange>
              <a:clrFrom>
                <a:srgbClr val="FEFEFC"/>
              </a:clrFrom>
              <a:clrTo>
                <a:srgbClr val="FEFEFC">
                  <a:alpha val="0"/>
                </a:srgbClr>
              </a:clrTo>
            </a:clrChange>
          </a:blip>
          <a:srcRect/>
          <a:stretch>
            <a:fillRect/>
          </a:stretch>
        </p:blipFill>
        <p:spPr bwMode="auto">
          <a:xfrm>
            <a:off x="6105223" y="3891629"/>
            <a:ext cx="479425" cy="295011"/>
          </a:xfrm>
          <a:prstGeom prst="rect">
            <a:avLst/>
          </a:prstGeom>
          <a:noFill/>
          <a:ln w="9525">
            <a:noFill/>
            <a:miter lim="800000"/>
            <a:headEnd/>
            <a:tailEnd/>
          </a:ln>
        </p:spPr>
      </p:pic>
      <p:sp>
        <p:nvSpPr>
          <p:cNvPr id="125" name="TextBox 124"/>
          <p:cNvSpPr txBox="1"/>
          <p:nvPr/>
        </p:nvSpPr>
        <p:spPr>
          <a:xfrm>
            <a:off x="6079924" y="4201921"/>
            <a:ext cx="676275" cy="230832"/>
          </a:xfrm>
          <a:prstGeom prst="rect">
            <a:avLst/>
          </a:prstGeom>
          <a:noFill/>
        </p:spPr>
        <p:txBody>
          <a:bodyPr>
            <a:spAutoFit/>
          </a:bodyPr>
          <a:lstStyle/>
          <a:p>
            <a:pPr>
              <a:defRPr/>
            </a:pPr>
            <a:r>
              <a:rPr lang="zh-CN" altLang="en-US" sz="900" b="1" dirty="0">
                <a:latin typeface="+mn-ea"/>
              </a:rPr>
              <a:t>网络存储</a:t>
            </a:r>
            <a:endParaRPr lang="zh-CN" altLang="en-US" sz="900" b="1" dirty="0">
              <a:latin typeface="+mn-ea"/>
            </a:endParaRPr>
          </a:p>
        </p:txBody>
      </p:sp>
      <p:grpSp>
        <p:nvGrpSpPr>
          <p:cNvPr id="126" name="组合 125"/>
          <p:cNvGrpSpPr/>
          <p:nvPr/>
        </p:nvGrpSpPr>
        <p:grpSpPr>
          <a:xfrm>
            <a:off x="7441126" y="3019726"/>
            <a:ext cx="1465264" cy="636972"/>
            <a:chOff x="3997325" y="3986209"/>
            <a:chExt cx="1465264" cy="764365"/>
          </a:xfrm>
        </p:grpSpPr>
        <p:pic>
          <p:nvPicPr>
            <p:cNvPr id="127" name="图片 2"/>
            <p:cNvPicPr>
              <a:picLocks noChangeAspect="1"/>
            </p:cNvPicPr>
            <p:nvPr/>
          </p:nvPicPr>
          <p:blipFill>
            <a:blip r:embed="rId9" cstate="print"/>
            <a:srcRect/>
            <a:stretch>
              <a:fillRect/>
            </a:stretch>
          </p:blipFill>
          <p:spPr bwMode="auto">
            <a:xfrm>
              <a:off x="4319588" y="4054475"/>
              <a:ext cx="231775" cy="211138"/>
            </a:xfrm>
            <a:prstGeom prst="rect">
              <a:avLst/>
            </a:prstGeom>
            <a:noFill/>
            <a:ln w="9525">
              <a:noFill/>
              <a:miter lim="800000"/>
              <a:headEnd/>
              <a:tailEnd/>
            </a:ln>
          </p:spPr>
        </p:pic>
        <p:pic>
          <p:nvPicPr>
            <p:cNvPr id="129" name="图片 4"/>
            <p:cNvPicPr>
              <a:picLocks noChangeAspect="1"/>
            </p:cNvPicPr>
            <p:nvPr/>
          </p:nvPicPr>
          <p:blipFill>
            <a:blip r:embed="rId10" cstate="print"/>
            <a:srcRect/>
            <a:stretch>
              <a:fillRect/>
            </a:stretch>
          </p:blipFill>
          <p:spPr bwMode="auto">
            <a:xfrm>
              <a:off x="4706938" y="4305300"/>
              <a:ext cx="184150" cy="238125"/>
            </a:xfrm>
            <a:prstGeom prst="rect">
              <a:avLst/>
            </a:prstGeom>
            <a:noFill/>
            <a:ln w="9525">
              <a:noFill/>
              <a:miter lim="800000"/>
              <a:headEnd/>
              <a:tailEnd/>
            </a:ln>
          </p:spPr>
        </p:pic>
        <p:pic>
          <p:nvPicPr>
            <p:cNvPr id="131" name="Picture 216" descr="人-电脑"/>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4114800" y="4117975"/>
              <a:ext cx="557213" cy="373063"/>
            </a:xfrm>
            <a:prstGeom prst="rect">
              <a:avLst/>
            </a:prstGeom>
            <a:noFill/>
            <a:ln w="9525">
              <a:noFill/>
              <a:miter lim="800000"/>
              <a:headEnd/>
              <a:tailEnd/>
            </a:ln>
          </p:spPr>
        </p:pic>
        <p:sp>
          <p:nvSpPr>
            <p:cNvPr id="134" name="TextBox 133"/>
            <p:cNvSpPr txBox="1"/>
            <p:nvPr/>
          </p:nvSpPr>
          <p:spPr>
            <a:xfrm>
              <a:off x="3997325" y="4473576"/>
              <a:ext cx="808038" cy="276998"/>
            </a:xfrm>
            <a:prstGeom prst="rect">
              <a:avLst/>
            </a:prstGeom>
            <a:noFill/>
          </p:spPr>
          <p:txBody>
            <a:bodyPr>
              <a:spAutoFit/>
            </a:bodyPr>
            <a:lstStyle/>
            <a:p>
              <a:pPr algn="ctr">
                <a:defRPr/>
              </a:pPr>
              <a:r>
                <a:rPr lang="zh-CN" altLang="en-US" sz="900" b="1" dirty="0">
                  <a:latin typeface="+mn-ea"/>
                </a:rPr>
                <a:t>客户端</a:t>
              </a:r>
              <a:endParaRPr lang="zh-CN" altLang="en-US" sz="900" b="1" dirty="0">
                <a:latin typeface="+mn-ea"/>
              </a:endParaRPr>
            </a:p>
          </p:txBody>
        </p:sp>
        <p:sp>
          <p:nvSpPr>
            <p:cNvPr id="135" name="TextBox 134"/>
            <p:cNvSpPr txBox="1"/>
            <p:nvPr/>
          </p:nvSpPr>
          <p:spPr>
            <a:xfrm>
              <a:off x="4816475" y="4403720"/>
              <a:ext cx="469900" cy="276998"/>
            </a:xfrm>
            <a:prstGeom prst="rect">
              <a:avLst/>
            </a:prstGeom>
            <a:noFill/>
          </p:spPr>
          <p:txBody>
            <a:bodyPr>
              <a:spAutoFit/>
            </a:bodyPr>
            <a:lstStyle/>
            <a:p>
              <a:pPr>
                <a:defRPr/>
              </a:pPr>
              <a:r>
                <a:rPr lang="zh-CN" altLang="en-US" sz="900" b="1" dirty="0">
                  <a:latin typeface="+mn-ea"/>
                </a:rPr>
                <a:t>音箱</a:t>
              </a:r>
              <a:endParaRPr lang="zh-CN" altLang="en-US" sz="900" b="1" dirty="0">
                <a:latin typeface="+mn-ea"/>
              </a:endParaRPr>
            </a:p>
          </p:txBody>
        </p:sp>
        <p:sp>
          <p:nvSpPr>
            <p:cNvPr id="136" name="TextBox 135"/>
            <p:cNvSpPr txBox="1"/>
            <p:nvPr/>
          </p:nvSpPr>
          <p:spPr>
            <a:xfrm>
              <a:off x="4443413" y="3986209"/>
              <a:ext cx="574675" cy="276998"/>
            </a:xfrm>
            <a:prstGeom prst="rect">
              <a:avLst/>
            </a:prstGeom>
            <a:noFill/>
          </p:spPr>
          <p:txBody>
            <a:bodyPr>
              <a:spAutoFit/>
            </a:bodyPr>
            <a:lstStyle/>
            <a:p>
              <a:pPr>
                <a:defRPr/>
              </a:pPr>
              <a:r>
                <a:rPr lang="zh-CN" altLang="en-US" sz="900" b="1" dirty="0">
                  <a:latin typeface="+mn-ea"/>
                </a:rPr>
                <a:t>麦克风</a:t>
              </a:r>
              <a:endParaRPr lang="zh-CN" altLang="en-US" sz="900" b="1" dirty="0">
                <a:latin typeface="+mn-ea"/>
              </a:endParaRPr>
            </a:p>
          </p:txBody>
        </p:sp>
        <p:pic>
          <p:nvPicPr>
            <p:cNvPr id="137" name="图片 125"/>
            <p:cNvPicPr>
              <a:picLocks noChangeAspect="1"/>
            </p:cNvPicPr>
            <p:nvPr/>
          </p:nvPicPr>
          <p:blipFill>
            <a:blip r:embed="rId12" cstate="print"/>
            <a:srcRect/>
            <a:stretch>
              <a:fillRect/>
            </a:stretch>
          </p:blipFill>
          <p:spPr bwMode="auto">
            <a:xfrm>
              <a:off x="4648201" y="4140200"/>
              <a:ext cx="230188" cy="196850"/>
            </a:xfrm>
            <a:prstGeom prst="rect">
              <a:avLst/>
            </a:prstGeom>
            <a:noFill/>
            <a:ln w="9525">
              <a:noFill/>
              <a:miter lim="800000"/>
              <a:headEnd/>
              <a:tailEnd/>
            </a:ln>
          </p:spPr>
        </p:pic>
        <p:sp>
          <p:nvSpPr>
            <p:cNvPr id="143" name="TextBox 142"/>
            <p:cNvSpPr txBox="1"/>
            <p:nvPr/>
          </p:nvSpPr>
          <p:spPr>
            <a:xfrm>
              <a:off x="4786314" y="4143372"/>
              <a:ext cx="676275" cy="276998"/>
            </a:xfrm>
            <a:prstGeom prst="rect">
              <a:avLst/>
            </a:prstGeom>
            <a:noFill/>
          </p:spPr>
          <p:txBody>
            <a:bodyPr>
              <a:spAutoFit/>
            </a:bodyPr>
            <a:lstStyle/>
            <a:p>
              <a:pPr>
                <a:defRPr/>
              </a:pPr>
              <a:r>
                <a:rPr lang="zh-CN" altLang="en-US" sz="900" b="1" dirty="0">
                  <a:latin typeface="+mn-ea"/>
                </a:rPr>
                <a:t>声光报警</a:t>
              </a:r>
              <a:endParaRPr lang="zh-CN" altLang="en-US" sz="900" b="1" dirty="0">
                <a:latin typeface="+mn-ea"/>
              </a:endParaRPr>
            </a:p>
          </p:txBody>
        </p:sp>
      </p:grpSp>
      <p:cxnSp>
        <p:nvCxnSpPr>
          <p:cNvPr id="144" name="直接连接符 143"/>
          <p:cNvCxnSpPr/>
          <p:nvPr/>
        </p:nvCxnSpPr>
        <p:spPr>
          <a:xfrm flipV="1">
            <a:off x="7076419" y="3333806"/>
            <a:ext cx="466546" cy="4119"/>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sp>
        <p:nvSpPr>
          <p:cNvPr id="146" name="TextBox 145"/>
          <p:cNvSpPr txBox="1"/>
          <p:nvPr/>
        </p:nvSpPr>
        <p:spPr>
          <a:xfrm>
            <a:off x="8077616" y="2606132"/>
            <a:ext cx="812800" cy="246221"/>
          </a:xfrm>
          <a:prstGeom prst="rect">
            <a:avLst/>
          </a:prstGeom>
          <a:noFill/>
        </p:spPr>
        <p:txBody>
          <a:bodyPr>
            <a:spAutoFit/>
          </a:bodyPr>
          <a:lstStyle/>
          <a:p>
            <a:pPr>
              <a:defRPr/>
            </a:pPr>
            <a:r>
              <a:rPr lang="zh-CN" altLang="en-US" sz="1000" b="1" dirty="0">
                <a:latin typeface="+mn-ea"/>
              </a:rPr>
              <a:t>显示大屏</a:t>
            </a:r>
            <a:endParaRPr lang="zh-CN" altLang="en-US" sz="1000" b="1" dirty="0">
              <a:latin typeface="+mn-ea"/>
            </a:endParaRPr>
          </a:p>
        </p:txBody>
      </p:sp>
      <p:cxnSp>
        <p:nvCxnSpPr>
          <p:cNvPr id="76" name="直接连接符 75"/>
          <p:cNvCxnSpPr>
            <a:stCxn id="90" idx="0"/>
          </p:cNvCxnSpPr>
          <p:nvPr/>
        </p:nvCxnSpPr>
        <p:spPr>
          <a:xfrm rot="16200000" flipH="1">
            <a:off x="4798586" y="4159019"/>
            <a:ext cx="1290685" cy="3556"/>
          </a:xfrm>
          <a:prstGeom prst="line">
            <a:avLst/>
          </a:prstGeom>
          <a:ln>
            <a:solidFill>
              <a:srgbClr val="EAB200"/>
            </a:solidFill>
          </a:ln>
        </p:spPr>
        <p:style>
          <a:lnRef idx="2">
            <a:schemeClr val="accent1"/>
          </a:lnRef>
          <a:fillRef idx="0">
            <a:schemeClr val="accent1"/>
          </a:fillRef>
          <a:effectRef idx="1">
            <a:schemeClr val="accent1"/>
          </a:effectRef>
          <a:fontRef idx="minor">
            <a:schemeClr val="tx1"/>
          </a:fontRef>
        </p:style>
      </p:cxnSp>
      <p:grpSp>
        <p:nvGrpSpPr>
          <p:cNvPr id="84" name="组合 160"/>
          <p:cNvGrpSpPr/>
          <p:nvPr/>
        </p:nvGrpSpPr>
        <p:grpSpPr>
          <a:xfrm>
            <a:off x="5214288" y="3446946"/>
            <a:ext cx="551444" cy="342547"/>
            <a:chOff x="5429250" y="3786188"/>
            <a:chExt cx="428625" cy="357187"/>
          </a:xfrm>
        </p:grpSpPr>
        <p:sp>
          <p:nvSpPr>
            <p:cNvPr id="85" name="云形 84"/>
            <p:cNvSpPr/>
            <p:nvPr/>
          </p:nvSpPr>
          <p:spPr>
            <a:xfrm>
              <a:off x="5429250" y="3786188"/>
              <a:ext cx="428625" cy="357187"/>
            </a:xfrm>
            <a:prstGeom prst="cloud">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dirty="0"/>
            </a:p>
          </p:txBody>
        </p:sp>
        <p:sp>
          <p:nvSpPr>
            <p:cNvPr id="90" name="TextBox 89"/>
            <p:cNvSpPr txBox="1"/>
            <p:nvPr/>
          </p:nvSpPr>
          <p:spPr>
            <a:xfrm>
              <a:off x="5441271" y="3857625"/>
              <a:ext cx="330183" cy="240697"/>
            </a:xfrm>
            <a:prstGeom prst="rect">
              <a:avLst/>
            </a:prstGeom>
            <a:noFill/>
          </p:spPr>
          <p:txBody>
            <a:bodyPr wrap="square">
              <a:spAutoFit/>
            </a:bodyPr>
            <a:lstStyle/>
            <a:p>
              <a:pPr>
                <a:defRPr/>
              </a:pPr>
              <a:r>
                <a:rPr lang="zh-CN" altLang="en-US" sz="900" b="1" dirty="0">
                  <a:latin typeface="+mn-ea"/>
                </a:rPr>
                <a:t>专网</a:t>
              </a:r>
              <a:endParaRPr lang="zh-CN" altLang="en-US" sz="900" b="1" dirty="0">
                <a:latin typeface="+mn-ea"/>
              </a:endParaRPr>
            </a:p>
          </p:txBody>
        </p:sp>
      </p:grpSp>
      <p:pic>
        <p:nvPicPr>
          <p:cNvPr id="74" name="Picture 12"/>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15179" y="4000503"/>
            <a:ext cx="427983" cy="262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9" name="Picture 2" descr="C:\Documents and Settings\Administrator\桌面\内部发布\油罐车视频监控联网visio原图\A4 油罐车视频监控联网解决方案基础版V1.0\A4 油罐车视频监控联网解决方案基础版V1.0.jpg"/>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5282380" y="4364020"/>
            <a:ext cx="274638" cy="354543"/>
          </a:xfrm>
          <a:prstGeom prst="rect">
            <a:avLst/>
          </a:prstGeom>
          <a:noFill/>
          <a:ln w="9525">
            <a:noFill/>
            <a:miter lim="800000"/>
            <a:headEnd/>
            <a:tailEnd/>
          </a:ln>
        </p:spPr>
      </p:pic>
      <p:grpSp>
        <p:nvGrpSpPr>
          <p:cNvPr id="140" name="组合 160"/>
          <p:cNvGrpSpPr/>
          <p:nvPr/>
        </p:nvGrpSpPr>
        <p:grpSpPr>
          <a:xfrm>
            <a:off x="5156174" y="4791893"/>
            <a:ext cx="527050" cy="297655"/>
            <a:chOff x="5389081" y="3786188"/>
            <a:chExt cx="527050" cy="357187"/>
          </a:xfrm>
        </p:grpSpPr>
        <p:sp>
          <p:nvSpPr>
            <p:cNvPr id="141" name="云形 140"/>
            <p:cNvSpPr/>
            <p:nvPr/>
          </p:nvSpPr>
          <p:spPr>
            <a:xfrm>
              <a:off x="5429250" y="3786188"/>
              <a:ext cx="428625" cy="357187"/>
            </a:xfrm>
            <a:prstGeom prst="cloud">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dirty="0"/>
            </a:p>
          </p:txBody>
        </p:sp>
        <p:sp>
          <p:nvSpPr>
            <p:cNvPr id="142" name="TextBox 141"/>
            <p:cNvSpPr txBox="1"/>
            <p:nvPr/>
          </p:nvSpPr>
          <p:spPr>
            <a:xfrm>
              <a:off x="5389081" y="3857625"/>
              <a:ext cx="527050" cy="276999"/>
            </a:xfrm>
            <a:prstGeom prst="rect">
              <a:avLst/>
            </a:prstGeom>
            <a:noFill/>
          </p:spPr>
          <p:txBody>
            <a:bodyPr>
              <a:spAutoFit/>
            </a:bodyPr>
            <a:lstStyle/>
            <a:p>
              <a:pPr>
                <a:defRPr/>
              </a:pPr>
              <a:r>
                <a:rPr lang="zh-CN" altLang="en-US" sz="900" b="1" dirty="0">
                  <a:latin typeface="+mn-ea"/>
                </a:rPr>
                <a:t>运营商</a:t>
              </a:r>
              <a:endParaRPr lang="zh-CN" altLang="en-US" sz="900" b="1" dirty="0">
                <a:latin typeface="+mn-ea"/>
              </a:endParaRPr>
            </a:p>
          </p:txBody>
        </p:sp>
      </p:grpSp>
      <p:sp>
        <p:nvSpPr>
          <p:cNvPr id="205" name="TextBox 204"/>
          <p:cNvSpPr txBox="1"/>
          <p:nvPr/>
        </p:nvSpPr>
        <p:spPr>
          <a:xfrm>
            <a:off x="4512948" y="2810997"/>
            <a:ext cx="586666" cy="400110"/>
          </a:xfrm>
          <a:prstGeom prst="rect">
            <a:avLst/>
          </a:prstGeom>
          <a:noFill/>
        </p:spPr>
        <p:txBody>
          <a:bodyPr wrap="square" rtlCol="0">
            <a:spAutoFit/>
          </a:bodyPr>
          <a:lstStyle/>
          <a:p>
            <a:pPr>
              <a:defRPr/>
            </a:pPr>
            <a:r>
              <a:rPr lang="en-US" altLang="zh-CN" sz="1000" b="1" dirty="0" smtClean="0">
                <a:latin typeface="+mn-ea"/>
              </a:rPr>
              <a:t>WIFI</a:t>
            </a:r>
            <a:r>
              <a:rPr lang="zh-CN" altLang="en-US" sz="1000" b="1" dirty="0" smtClean="0">
                <a:latin typeface="+mn-ea"/>
              </a:rPr>
              <a:t>热点</a:t>
            </a:r>
            <a:endParaRPr lang="zh-CN" altLang="en-US" sz="1000" b="1" dirty="0">
              <a:latin typeface="+mn-ea"/>
            </a:endParaRPr>
          </a:p>
        </p:txBody>
      </p:sp>
      <p:cxnSp>
        <p:nvCxnSpPr>
          <p:cNvPr id="165" name="直接连接符 164"/>
          <p:cNvCxnSpPr/>
          <p:nvPr/>
        </p:nvCxnSpPr>
        <p:spPr>
          <a:xfrm>
            <a:off x="2082444" y="3311117"/>
            <a:ext cx="421996" cy="0"/>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sp>
        <p:nvSpPr>
          <p:cNvPr id="167" name="TextBox 166"/>
          <p:cNvSpPr txBox="1"/>
          <p:nvPr/>
        </p:nvSpPr>
        <p:spPr>
          <a:xfrm>
            <a:off x="936596" y="1714492"/>
            <a:ext cx="571504" cy="246221"/>
          </a:xfrm>
          <a:prstGeom prst="rect">
            <a:avLst/>
          </a:prstGeom>
          <a:noFill/>
        </p:spPr>
        <p:txBody>
          <a:bodyPr wrap="square" rtlCol="0">
            <a:spAutoFit/>
          </a:bodyPr>
          <a:lstStyle/>
          <a:p>
            <a:pPr>
              <a:defRPr/>
            </a:pPr>
            <a:r>
              <a:rPr lang="zh-CN" altLang="en-US" sz="1000" b="1" dirty="0" smtClean="0">
                <a:latin typeface="+mn-ea"/>
              </a:rPr>
              <a:t>顶灯</a:t>
            </a:r>
            <a:endParaRPr lang="zh-CN" altLang="en-US" sz="1000" b="1" dirty="0">
              <a:latin typeface="+mn-ea"/>
            </a:endParaRPr>
          </a:p>
        </p:txBody>
      </p:sp>
      <p:sp>
        <p:nvSpPr>
          <p:cNvPr id="168" name="TextBox 167"/>
          <p:cNvSpPr txBox="1"/>
          <p:nvPr/>
        </p:nvSpPr>
        <p:spPr>
          <a:xfrm>
            <a:off x="865162" y="3631414"/>
            <a:ext cx="774855" cy="246221"/>
          </a:xfrm>
          <a:prstGeom prst="rect">
            <a:avLst/>
          </a:prstGeom>
          <a:noFill/>
        </p:spPr>
        <p:txBody>
          <a:bodyPr wrap="square" rtlCol="0">
            <a:spAutoFit/>
          </a:bodyPr>
          <a:lstStyle/>
          <a:p>
            <a:pPr>
              <a:defRPr/>
            </a:pPr>
            <a:r>
              <a:rPr lang="zh-CN" altLang="en-US" sz="1000" b="1" dirty="0" smtClean="0">
                <a:latin typeface="+mn-ea"/>
              </a:rPr>
              <a:t>评价器</a:t>
            </a:r>
            <a:endParaRPr lang="zh-CN" altLang="en-US" sz="1000" b="1" dirty="0">
              <a:latin typeface="+mn-ea"/>
            </a:endParaRPr>
          </a:p>
        </p:txBody>
      </p:sp>
      <p:sp>
        <p:nvSpPr>
          <p:cNvPr id="171" name="TextBox 170"/>
          <p:cNvSpPr txBox="1"/>
          <p:nvPr/>
        </p:nvSpPr>
        <p:spPr>
          <a:xfrm>
            <a:off x="793721" y="2708405"/>
            <a:ext cx="839428" cy="246221"/>
          </a:xfrm>
          <a:prstGeom prst="rect">
            <a:avLst/>
          </a:prstGeom>
          <a:noFill/>
        </p:spPr>
        <p:txBody>
          <a:bodyPr wrap="square" rtlCol="0">
            <a:spAutoFit/>
          </a:bodyPr>
          <a:lstStyle/>
          <a:p>
            <a:pPr>
              <a:defRPr/>
            </a:pPr>
            <a:r>
              <a:rPr lang="zh-CN" altLang="en-US" sz="1000" b="1" dirty="0" smtClean="0">
                <a:latin typeface="+mn-ea"/>
              </a:rPr>
              <a:t>红外摄像机</a:t>
            </a:r>
            <a:endParaRPr lang="zh-CN" altLang="en-US" sz="1000" b="1" dirty="0">
              <a:latin typeface="+mn-ea"/>
            </a:endParaRPr>
          </a:p>
        </p:txBody>
      </p:sp>
      <p:cxnSp>
        <p:nvCxnSpPr>
          <p:cNvPr id="193" name="直接连接符 192"/>
          <p:cNvCxnSpPr/>
          <p:nvPr/>
        </p:nvCxnSpPr>
        <p:spPr>
          <a:xfrm flipH="1" flipV="1">
            <a:off x="1989604" y="1811394"/>
            <a:ext cx="599060" cy="8008"/>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207" name="直接连接符 206"/>
          <p:cNvCxnSpPr/>
          <p:nvPr/>
        </p:nvCxnSpPr>
        <p:spPr>
          <a:xfrm flipH="1" flipV="1">
            <a:off x="2578325" y="1811395"/>
            <a:ext cx="2718" cy="1172973"/>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208" name="直接连接符 207"/>
          <p:cNvCxnSpPr/>
          <p:nvPr/>
        </p:nvCxnSpPr>
        <p:spPr>
          <a:xfrm>
            <a:off x="2588663" y="2984367"/>
            <a:ext cx="917650" cy="0"/>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sp>
        <p:nvSpPr>
          <p:cNvPr id="209" name="TextBox 208"/>
          <p:cNvSpPr txBox="1"/>
          <p:nvPr/>
        </p:nvSpPr>
        <p:spPr>
          <a:xfrm>
            <a:off x="793719" y="3195317"/>
            <a:ext cx="945585" cy="400110"/>
          </a:xfrm>
          <a:prstGeom prst="rect">
            <a:avLst/>
          </a:prstGeom>
          <a:noFill/>
        </p:spPr>
        <p:txBody>
          <a:bodyPr wrap="square" rtlCol="0">
            <a:spAutoFit/>
          </a:bodyPr>
          <a:lstStyle/>
          <a:p>
            <a:pPr>
              <a:defRPr/>
            </a:pPr>
            <a:r>
              <a:rPr lang="zh-CN" altLang="en-US" sz="1000" b="1" dirty="0" smtClean="0">
                <a:latin typeface="+mn-ea"/>
              </a:rPr>
              <a:t>紧急报警</a:t>
            </a:r>
            <a:endParaRPr lang="en-US" altLang="zh-CN" sz="1000" b="1" dirty="0" smtClean="0">
              <a:latin typeface="+mn-ea"/>
            </a:endParaRPr>
          </a:p>
          <a:p>
            <a:pPr>
              <a:defRPr/>
            </a:pPr>
            <a:r>
              <a:rPr lang="en-US" altLang="zh-CN" sz="1000" b="1" dirty="0" smtClean="0">
                <a:latin typeface="+mn-ea"/>
              </a:rPr>
              <a:t>   </a:t>
            </a:r>
            <a:r>
              <a:rPr lang="zh-CN" altLang="en-US" sz="1000" b="1" dirty="0" smtClean="0">
                <a:latin typeface="+mn-ea"/>
              </a:rPr>
              <a:t>按钮</a:t>
            </a:r>
            <a:endParaRPr lang="zh-CN" altLang="en-US" sz="1000" b="1" dirty="0">
              <a:latin typeface="+mn-ea"/>
            </a:endParaRPr>
          </a:p>
        </p:txBody>
      </p:sp>
      <p:sp>
        <p:nvSpPr>
          <p:cNvPr id="210" name="TextBox 209"/>
          <p:cNvSpPr txBox="1"/>
          <p:nvPr/>
        </p:nvSpPr>
        <p:spPr>
          <a:xfrm>
            <a:off x="837403" y="2186778"/>
            <a:ext cx="839848" cy="246221"/>
          </a:xfrm>
          <a:prstGeom prst="rect">
            <a:avLst/>
          </a:prstGeom>
          <a:noFill/>
        </p:spPr>
        <p:txBody>
          <a:bodyPr wrap="square" rtlCol="0">
            <a:spAutoFit/>
          </a:bodyPr>
          <a:lstStyle/>
          <a:p>
            <a:pPr>
              <a:defRPr/>
            </a:pPr>
            <a:endParaRPr lang="zh-CN" altLang="en-US" sz="1000" b="1" dirty="0">
              <a:latin typeface="+mn-ea"/>
            </a:endParaRPr>
          </a:p>
        </p:txBody>
      </p:sp>
      <p:cxnSp>
        <p:nvCxnSpPr>
          <p:cNvPr id="212" name="直接连接符 211"/>
          <p:cNvCxnSpPr/>
          <p:nvPr/>
        </p:nvCxnSpPr>
        <p:spPr>
          <a:xfrm>
            <a:off x="2066826" y="4464855"/>
            <a:ext cx="51150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213" name="TextBox 212"/>
          <p:cNvSpPr txBox="1"/>
          <p:nvPr/>
        </p:nvSpPr>
        <p:spPr>
          <a:xfrm>
            <a:off x="936596" y="4405327"/>
            <a:ext cx="676206" cy="246221"/>
          </a:xfrm>
          <a:prstGeom prst="rect">
            <a:avLst/>
          </a:prstGeom>
          <a:noFill/>
        </p:spPr>
        <p:txBody>
          <a:bodyPr wrap="square" rtlCol="0">
            <a:spAutoFit/>
          </a:bodyPr>
          <a:lstStyle/>
          <a:p>
            <a:pPr>
              <a:defRPr/>
            </a:pPr>
            <a:r>
              <a:rPr lang="zh-CN" altLang="en-US" sz="1000" b="1" dirty="0">
                <a:latin typeface="+mn-ea"/>
              </a:rPr>
              <a:t>计价</a:t>
            </a:r>
            <a:r>
              <a:rPr lang="zh-CN" altLang="en-US" sz="1000" b="1" dirty="0" smtClean="0">
                <a:latin typeface="+mn-ea"/>
              </a:rPr>
              <a:t>器</a:t>
            </a:r>
            <a:endParaRPr lang="zh-CN" altLang="en-US" sz="1000" b="1" dirty="0">
              <a:latin typeface="+mn-ea"/>
            </a:endParaRPr>
          </a:p>
        </p:txBody>
      </p:sp>
      <p:sp>
        <p:nvSpPr>
          <p:cNvPr id="215" name="TextBox 214"/>
          <p:cNvSpPr txBox="1"/>
          <p:nvPr/>
        </p:nvSpPr>
        <p:spPr>
          <a:xfrm>
            <a:off x="936596" y="5060172"/>
            <a:ext cx="676206" cy="400110"/>
          </a:xfrm>
          <a:prstGeom prst="rect">
            <a:avLst/>
          </a:prstGeom>
          <a:noFill/>
        </p:spPr>
        <p:txBody>
          <a:bodyPr wrap="square" rtlCol="0">
            <a:spAutoFit/>
          </a:bodyPr>
          <a:lstStyle/>
          <a:p>
            <a:pPr>
              <a:defRPr/>
            </a:pPr>
            <a:r>
              <a:rPr lang="zh-CN" altLang="en-US" sz="1000" b="1" dirty="0">
                <a:latin typeface="+mn-ea"/>
              </a:rPr>
              <a:t>汽车信号输入</a:t>
            </a:r>
            <a:endParaRPr lang="zh-CN" altLang="en-US" sz="1000" b="1" dirty="0">
              <a:latin typeface="+mn-ea"/>
            </a:endParaRPr>
          </a:p>
        </p:txBody>
      </p:sp>
      <p:pic>
        <p:nvPicPr>
          <p:cNvPr id="217" name="Picture 11"/>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6709398">
            <a:off x="3878622" y="2212216"/>
            <a:ext cx="812949" cy="975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08" name="Picture 8"/>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62951" y="2049316"/>
            <a:ext cx="636662" cy="705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0" name="TextBox 219"/>
          <p:cNvSpPr txBox="1"/>
          <p:nvPr/>
        </p:nvSpPr>
        <p:spPr>
          <a:xfrm>
            <a:off x="3357809" y="1261120"/>
            <a:ext cx="1218139" cy="369332"/>
          </a:xfrm>
          <a:prstGeom prst="rect">
            <a:avLst/>
          </a:prstGeom>
          <a:noFill/>
        </p:spPr>
        <p:txBody>
          <a:bodyPr wrap="square" rtlCol="0">
            <a:spAutoFit/>
          </a:bodyPr>
          <a:lstStyle/>
          <a:p>
            <a:r>
              <a:rPr lang="zh-CN" altLang="en-US" b="1" dirty="0">
                <a:latin typeface="+mn-ea"/>
                <a:cs typeface="Verdana" panose="020B0604030504040204" pitchFamily="34" charset="0"/>
              </a:rPr>
              <a:t>传输部分</a:t>
            </a:r>
            <a:endParaRPr lang="zh-CN" altLang="en-US" b="1" dirty="0">
              <a:latin typeface="+mn-ea"/>
              <a:cs typeface="Verdana" panose="020B0604030504040204" pitchFamily="34" charset="0"/>
            </a:endParaRPr>
          </a:p>
        </p:txBody>
      </p:sp>
      <p:cxnSp>
        <p:nvCxnSpPr>
          <p:cNvPr id="221" name="直接连接符 220"/>
          <p:cNvCxnSpPr/>
          <p:nvPr/>
        </p:nvCxnSpPr>
        <p:spPr>
          <a:xfrm flipH="1">
            <a:off x="7049617" y="2265187"/>
            <a:ext cx="3484" cy="229618"/>
          </a:xfrm>
          <a:prstGeom prst="line">
            <a:avLst/>
          </a:prstGeom>
          <a:ln>
            <a:solidFill>
              <a:srgbClr val="EAB200"/>
            </a:solidFill>
          </a:ln>
        </p:spPr>
        <p:style>
          <a:lnRef idx="2">
            <a:schemeClr val="accent1"/>
          </a:lnRef>
          <a:fillRef idx="0">
            <a:schemeClr val="accent1"/>
          </a:fillRef>
          <a:effectRef idx="1">
            <a:schemeClr val="accent1"/>
          </a:effectRef>
          <a:fontRef idx="minor">
            <a:schemeClr val="tx1"/>
          </a:fontRef>
        </p:style>
      </p:cxnSp>
      <p:sp>
        <p:nvSpPr>
          <p:cNvPr id="100" name="TextBox 99"/>
          <p:cNvSpPr txBox="1"/>
          <p:nvPr/>
        </p:nvSpPr>
        <p:spPr>
          <a:xfrm>
            <a:off x="759520" y="4009628"/>
            <a:ext cx="852636" cy="246221"/>
          </a:xfrm>
          <a:prstGeom prst="rect">
            <a:avLst/>
          </a:prstGeom>
          <a:noFill/>
        </p:spPr>
        <p:txBody>
          <a:bodyPr wrap="square" rtlCol="0">
            <a:spAutoFit/>
          </a:bodyPr>
          <a:lstStyle/>
          <a:p>
            <a:pPr>
              <a:defRPr/>
            </a:pPr>
            <a:r>
              <a:rPr lang="zh-CN" altLang="en-US" sz="1000" b="1" dirty="0" smtClean="0">
                <a:latin typeface="+mn-ea"/>
              </a:rPr>
              <a:t>车载广告屏</a:t>
            </a:r>
            <a:endParaRPr lang="zh-CN" altLang="en-US" sz="1000" b="1" dirty="0">
              <a:latin typeface="+mn-ea"/>
            </a:endParaRPr>
          </a:p>
        </p:txBody>
      </p:sp>
      <p:cxnSp>
        <p:nvCxnSpPr>
          <p:cNvPr id="102" name="直接连接符 101"/>
          <p:cNvCxnSpPr/>
          <p:nvPr/>
        </p:nvCxnSpPr>
        <p:spPr>
          <a:xfrm>
            <a:off x="2079608" y="5238767"/>
            <a:ext cx="51150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4" name="矩形 3"/>
          <p:cNvSpPr/>
          <p:nvPr/>
        </p:nvSpPr>
        <p:spPr>
          <a:xfrm>
            <a:off x="722318" y="1190627"/>
            <a:ext cx="1782125" cy="422825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3" name="直接连接符 102"/>
          <p:cNvCxnSpPr/>
          <p:nvPr/>
        </p:nvCxnSpPr>
        <p:spPr>
          <a:xfrm rot="16200000" flipH="1">
            <a:off x="1518767" y="4173616"/>
            <a:ext cx="2112583" cy="752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116" name="组合 115"/>
          <p:cNvGrpSpPr/>
          <p:nvPr/>
        </p:nvGrpSpPr>
        <p:grpSpPr>
          <a:xfrm rot="13608321">
            <a:off x="2973432" y="2133689"/>
            <a:ext cx="698993" cy="713873"/>
            <a:chOff x="538153" y="2768997"/>
            <a:chExt cx="1121932" cy="891360"/>
          </a:xfrm>
        </p:grpSpPr>
        <p:sp>
          <p:nvSpPr>
            <p:cNvPr id="117" name="弧形 116"/>
            <p:cNvSpPr/>
            <p:nvPr/>
          </p:nvSpPr>
          <p:spPr>
            <a:xfrm rot="12347645">
              <a:off x="538153" y="2768997"/>
              <a:ext cx="857256" cy="857256"/>
            </a:xfrm>
            <a:prstGeom prst="arc">
              <a:avLst>
                <a:gd name="adj1" fmla="val 16441244"/>
                <a:gd name="adj2" fmla="val 5009232"/>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8" name="弧形 117"/>
            <p:cNvSpPr/>
            <p:nvPr/>
          </p:nvSpPr>
          <p:spPr>
            <a:xfrm rot="12347645">
              <a:off x="763692" y="2906839"/>
              <a:ext cx="720000" cy="720000"/>
            </a:xfrm>
            <a:prstGeom prst="arc">
              <a:avLst>
                <a:gd name="adj1" fmla="val 16441244"/>
                <a:gd name="adj2" fmla="val 5009232"/>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9" name="弧形 118"/>
            <p:cNvSpPr/>
            <p:nvPr/>
          </p:nvSpPr>
          <p:spPr>
            <a:xfrm rot="12347645">
              <a:off x="959887" y="3031598"/>
              <a:ext cx="612000" cy="612000"/>
            </a:xfrm>
            <a:prstGeom prst="arc">
              <a:avLst>
                <a:gd name="adj1" fmla="val 16441244"/>
                <a:gd name="adj2" fmla="val 5009232"/>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0" name="弧形 119"/>
            <p:cNvSpPr/>
            <p:nvPr/>
          </p:nvSpPr>
          <p:spPr>
            <a:xfrm rot="12347645">
              <a:off x="1156085" y="3156357"/>
              <a:ext cx="504000" cy="504000"/>
            </a:xfrm>
            <a:prstGeom prst="arc">
              <a:avLst>
                <a:gd name="adj1" fmla="val 16441244"/>
                <a:gd name="adj2" fmla="val 5009232"/>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pic>
        <p:nvPicPr>
          <p:cNvPr id="109" name="内容占位符 3"/>
          <p:cNvPicPr>
            <a:picLocks noGrp="1" noChangeAspect="1"/>
          </p:cNvPicPr>
          <p:nvPr>
            <p:ph idx="1"/>
          </p:nvPr>
        </p:nvPicPr>
        <p:blipFill rotWithShape="1">
          <a:blip r:embed="rId16" cstate="print">
            <a:extLst>
              <a:ext uri="{BEBA8EAE-BF5A-486C-A8C5-ECC9F3942E4B}">
                <a14:imgProps xmlns:a14="http://schemas.microsoft.com/office/drawing/2010/main">
                  <a14:imgLayer r:embed="rId17">
                    <a14:imgEffect>
                      <a14:backgroundRemoval t="0" b="100000" l="0" r="100000">
                        <a14:backgroundMark x1="12317" y1="62434" x2="12317" y2="62434"/>
                      </a14:backgroundRemoval>
                    </a14:imgEffect>
                  </a14:imgLayer>
                </a14:imgProps>
              </a:ext>
              <a:ext uri="{28A0092B-C50C-407E-A947-70E740481C1C}">
                <a14:useLocalDpi xmlns:a14="http://schemas.microsoft.com/office/drawing/2010/main" val="0"/>
              </a:ext>
            </a:extLst>
          </a:blip>
          <a:srcRect l="3650" t="10629" r="3650" b="12120"/>
          <a:stretch>
            <a:fillRect/>
          </a:stretch>
        </p:blipFill>
        <p:spPr>
          <a:xfrm>
            <a:off x="1515314" y="4299602"/>
            <a:ext cx="821758" cy="410879"/>
          </a:xfrm>
        </p:spPr>
      </p:pic>
      <p:pic>
        <p:nvPicPr>
          <p:cNvPr id="5" name="图片 4"/>
          <p:cNvPicPr>
            <a:picLocks noChangeAspect="1"/>
          </p:cNvPicPr>
          <p:nvPr/>
        </p:nvPicPr>
        <p:blipFill rotWithShape="1">
          <a:blip r:embed="rId18" cstate="print">
            <a:extLst>
              <a:ext uri="{28A0092B-C50C-407E-A947-70E740481C1C}">
                <a14:useLocalDpi xmlns:a14="http://schemas.microsoft.com/office/drawing/2010/main" val="0"/>
              </a:ext>
            </a:extLst>
          </a:blip>
          <a:srcRect t="23925" b="30116"/>
          <a:stretch>
            <a:fillRect/>
          </a:stretch>
        </p:blipFill>
        <p:spPr>
          <a:xfrm>
            <a:off x="1564968" y="4071061"/>
            <a:ext cx="865258" cy="154591"/>
          </a:xfrm>
          <a:prstGeom prst="rect">
            <a:avLst/>
          </a:prstGeom>
        </p:spPr>
      </p:pic>
      <p:pic>
        <p:nvPicPr>
          <p:cNvPr id="111" name="Picture 1"/>
          <p:cNvPicPr>
            <a:picLocks noChangeAspect="1" noChangeArrowheads="1"/>
          </p:cNvPicPr>
          <p:nvPr/>
        </p:nvPicPr>
        <p:blipFill>
          <a:blip r:embed="rId19" cstate="print"/>
          <a:srcRect/>
          <a:stretch>
            <a:fillRect/>
          </a:stretch>
        </p:blipFill>
        <p:spPr bwMode="auto">
          <a:xfrm>
            <a:off x="3008298" y="2857500"/>
            <a:ext cx="785818" cy="436184"/>
          </a:xfrm>
          <a:prstGeom prst="rect">
            <a:avLst/>
          </a:prstGeom>
          <a:noFill/>
          <a:ln w="9525">
            <a:noFill/>
            <a:miter lim="800000"/>
            <a:headEnd/>
            <a:tailEnd/>
          </a:ln>
          <a:effectLst/>
        </p:spPr>
      </p:pic>
      <p:pic>
        <p:nvPicPr>
          <p:cNvPr id="112" name="Picture 3"/>
          <p:cNvPicPr>
            <a:picLocks noChangeAspect="1" noChangeArrowheads="1"/>
          </p:cNvPicPr>
          <p:nvPr/>
        </p:nvPicPr>
        <p:blipFill>
          <a:blip r:embed="rId20" cstate="print"/>
          <a:srcRect/>
          <a:stretch>
            <a:fillRect/>
          </a:stretch>
        </p:blipFill>
        <p:spPr bwMode="auto">
          <a:xfrm>
            <a:off x="1579538" y="2571748"/>
            <a:ext cx="520402" cy="357190"/>
          </a:xfrm>
          <a:prstGeom prst="rect">
            <a:avLst/>
          </a:prstGeom>
          <a:noFill/>
          <a:ln w="9525">
            <a:noFill/>
            <a:miter lim="800000"/>
            <a:headEnd/>
            <a:tailEnd/>
          </a:ln>
          <a:effectLst/>
        </p:spPr>
      </p:pic>
      <p:pic>
        <p:nvPicPr>
          <p:cNvPr id="113" name="Picture 5"/>
          <p:cNvPicPr>
            <a:picLocks noChangeAspect="1" noChangeArrowheads="1"/>
          </p:cNvPicPr>
          <p:nvPr/>
        </p:nvPicPr>
        <p:blipFill>
          <a:blip r:embed="rId21" cstate="print"/>
          <a:srcRect/>
          <a:stretch>
            <a:fillRect/>
          </a:stretch>
        </p:blipFill>
        <p:spPr bwMode="auto">
          <a:xfrm>
            <a:off x="1508100" y="1643054"/>
            <a:ext cx="717628" cy="285752"/>
          </a:xfrm>
          <a:prstGeom prst="rect">
            <a:avLst/>
          </a:prstGeom>
          <a:noFill/>
          <a:ln w="9525">
            <a:noFill/>
            <a:miter lim="800000"/>
            <a:headEnd/>
            <a:tailEnd/>
          </a:ln>
          <a:effectLst/>
        </p:spPr>
      </p:pic>
      <p:pic>
        <p:nvPicPr>
          <p:cNvPr id="121" name="Picture 11"/>
          <p:cNvPicPr>
            <a:picLocks noChangeAspect="1" noChangeArrowheads="1"/>
          </p:cNvPicPr>
          <p:nvPr/>
        </p:nvPicPr>
        <p:blipFill>
          <a:blip r:embed="rId22" cstate="print"/>
          <a:srcRect/>
          <a:stretch>
            <a:fillRect/>
          </a:stretch>
        </p:blipFill>
        <p:spPr bwMode="auto">
          <a:xfrm>
            <a:off x="1579538" y="2000244"/>
            <a:ext cx="579438" cy="505100"/>
          </a:xfrm>
          <a:prstGeom prst="rect">
            <a:avLst/>
          </a:prstGeom>
          <a:noFill/>
          <a:ln w="9525">
            <a:noFill/>
            <a:miter lim="800000"/>
            <a:headEnd/>
            <a:tailEnd/>
          </a:ln>
          <a:effectLst/>
        </p:spPr>
      </p:pic>
      <p:sp>
        <p:nvSpPr>
          <p:cNvPr id="122" name="TextBox 121"/>
          <p:cNvSpPr txBox="1"/>
          <p:nvPr/>
        </p:nvSpPr>
        <p:spPr>
          <a:xfrm>
            <a:off x="793720" y="2143120"/>
            <a:ext cx="794341" cy="246221"/>
          </a:xfrm>
          <a:prstGeom prst="rect">
            <a:avLst/>
          </a:prstGeom>
          <a:noFill/>
        </p:spPr>
        <p:txBody>
          <a:bodyPr wrap="square" rtlCol="0">
            <a:spAutoFit/>
          </a:bodyPr>
          <a:lstStyle/>
          <a:p>
            <a:pPr>
              <a:defRPr/>
            </a:pPr>
            <a:r>
              <a:rPr lang="zh-CN" altLang="en-US" sz="1000" b="1" dirty="0" smtClean="0">
                <a:latin typeface="+mn-ea"/>
              </a:rPr>
              <a:t>车载</a:t>
            </a:r>
            <a:r>
              <a:rPr lang="en-US" altLang="zh-CN" sz="1000" b="1" dirty="0" smtClean="0">
                <a:latin typeface="+mn-ea"/>
              </a:rPr>
              <a:t>POS</a:t>
            </a:r>
            <a:r>
              <a:rPr lang="zh-CN" altLang="en-US" sz="1000" b="1" dirty="0" smtClean="0">
                <a:latin typeface="+mn-ea"/>
              </a:rPr>
              <a:t>机</a:t>
            </a:r>
            <a:endParaRPr lang="zh-CN" altLang="en-US" sz="1000" b="1" dirty="0">
              <a:latin typeface="+mn-ea"/>
            </a:endParaRPr>
          </a:p>
        </p:txBody>
      </p:sp>
      <p:pic>
        <p:nvPicPr>
          <p:cNvPr id="147" name="Picture 7"/>
          <p:cNvPicPr>
            <a:picLocks noChangeAspect="1" noChangeArrowheads="1"/>
          </p:cNvPicPr>
          <p:nvPr/>
        </p:nvPicPr>
        <p:blipFill>
          <a:blip r:embed="rId23" cstate="print"/>
          <a:srcRect/>
          <a:stretch>
            <a:fillRect/>
          </a:stretch>
        </p:blipFill>
        <p:spPr bwMode="auto">
          <a:xfrm>
            <a:off x="1579538" y="3143252"/>
            <a:ext cx="579438" cy="320189"/>
          </a:xfrm>
          <a:prstGeom prst="rect">
            <a:avLst/>
          </a:prstGeom>
          <a:noFill/>
          <a:ln w="9525">
            <a:noFill/>
            <a:miter lim="800000"/>
            <a:headEnd/>
            <a:tailEnd/>
          </a:ln>
          <a:effectLst/>
        </p:spPr>
      </p:pic>
      <p:pic>
        <p:nvPicPr>
          <p:cNvPr id="148" name="Picture 7"/>
          <p:cNvPicPr>
            <a:picLocks noChangeAspect="1" noChangeArrowheads="1"/>
          </p:cNvPicPr>
          <p:nvPr/>
        </p:nvPicPr>
        <p:blipFill>
          <a:blip r:embed="rId24" cstate="print"/>
          <a:srcRect/>
          <a:stretch>
            <a:fillRect/>
          </a:stretch>
        </p:blipFill>
        <p:spPr bwMode="auto">
          <a:xfrm>
            <a:off x="1650976" y="3643318"/>
            <a:ext cx="508000" cy="367607"/>
          </a:xfrm>
          <a:prstGeom prst="rect">
            <a:avLst/>
          </a:prstGeom>
          <a:noFill/>
          <a:ln w="9525">
            <a:noFill/>
            <a:miter lim="800000"/>
            <a:headEnd/>
            <a:tailEnd/>
          </a:ln>
          <a:effectLst/>
        </p:spPr>
      </p:pic>
      <p:pic>
        <p:nvPicPr>
          <p:cNvPr id="149" name="Picture 5" descr="sztaxi出租车外观"/>
          <p:cNvPicPr>
            <a:picLocks noChangeAspect="1" noChangeArrowheads="1"/>
          </p:cNvPicPr>
          <p:nvPr/>
        </p:nvPicPr>
        <p:blipFill>
          <a:blip r:embed="rId25" cstate="print"/>
          <a:srcRect/>
          <a:stretch>
            <a:fillRect/>
          </a:stretch>
        </p:blipFill>
        <p:spPr bwMode="auto">
          <a:xfrm>
            <a:off x="1508100" y="5072078"/>
            <a:ext cx="722313" cy="330655"/>
          </a:xfrm>
          <a:prstGeom prst="rect">
            <a:avLst/>
          </a:prstGeom>
          <a:noFill/>
          <a:ln w="9525">
            <a:noFill/>
            <a:miter lim="800000"/>
            <a:headEnd/>
            <a:tailEnd/>
          </a:ln>
        </p:spPr>
      </p:pic>
      <p:pic>
        <p:nvPicPr>
          <p:cNvPr id="8" name="图片 7" descr="logo012jpg"/>
          <p:cNvPicPr>
            <a:picLocks noChangeAspect="1"/>
          </p:cNvPicPr>
          <p:nvPr/>
        </p:nvPicPr>
        <p:blipFill>
          <a:blip r:embed="rId26"/>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35" presetClass="emph" presetSubtype="0" repeatCount="5000" fill="hold" grpId="1" nodeType="afterEffect">
                                  <p:stCondLst>
                                    <p:cond delay="0"/>
                                  </p:stCondLst>
                                  <p:childTnLst>
                                    <p:anim calcmode="discrete" valueType="str">
                                      <p:cBhvr>
                                        <p:cTn id="9" dur="1000" fill="hold"/>
                                        <p:tgtEl>
                                          <p:spTgt spid="4"/>
                                        </p:tgtEl>
                                        <p:attrNameLst>
                                          <p:attrName>style.visibility</p:attrName>
                                        </p:attrNameLst>
                                      </p:cBhvr>
                                      <p:tavLst>
                                        <p:tav tm="0">
                                          <p:val>
                                            <p:strVal val="hidden"/>
                                          </p:val>
                                        </p:tav>
                                        <p:tav tm="50000">
                                          <p:val>
                                            <p:strVal val="visible"/>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fade">
                                      <p:cBhvr>
                                        <p:cTn id="14" dur="500"/>
                                        <p:tgtEl>
                                          <p:spTgt spid="7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10" presetClass="entr" presetSubtype="0" fill="hold" nodeType="withEffect">
                                  <p:stCondLst>
                                    <p:cond delay="0"/>
                                  </p:stCondLst>
                                  <p:childTnLst>
                                    <p:set>
                                      <p:cBhvr>
                                        <p:cTn id="19" dur="1" fill="hold">
                                          <p:stCondLst>
                                            <p:cond delay="0"/>
                                          </p:stCondLst>
                                        </p:cTn>
                                        <p:tgtEl>
                                          <p:spTgt spid="193"/>
                                        </p:tgtEl>
                                        <p:attrNameLst>
                                          <p:attrName>style.visibility</p:attrName>
                                        </p:attrNameLst>
                                      </p:cBhvr>
                                      <p:to>
                                        <p:strVal val="visible"/>
                                      </p:to>
                                    </p:set>
                                    <p:animEffect transition="in" filter="fade">
                                      <p:cBhvr>
                                        <p:cTn id="20" dur="500"/>
                                        <p:tgtEl>
                                          <p:spTgt spid="193"/>
                                        </p:tgtEl>
                                      </p:cBhvr>
                                    </p:animEffect>
                                  </p:childTnLst>
                                </p:cTn>
                              </p:par>
                              <p:par>
                                <p:cTn id="21" presetID="10" presetClass="entr" presetSubtype="0" fill="hold" nodeType="withEffect">
                                  <p:stCondLst>
                                    <p:cond delay="0"/>
                                  </p:stCondLst>
                                  <p:childTnLst>
                                    <p:set>
                                      <p:cBhvr>
                                        <p:cTn id="22" dur="1" fill="hold">
                                          <p:stCondLst>
                                            <p:cond delay="0"/>
                                          </p:stCondLst>
                                        </p:cTn>
                                        <p:tgtEl>
                                          <p:spTgt spid="207"/>
                                        </p:tgtEl>
                                        <p:attrNameLst>
                                          <p:attrName>style.visibility</p:attrName>
                                        </p:attrNameLst>
                                      </p:cBhvr>
                                      <p:to>
                                        <p:strVal val="visible"/>
                                      </p:to>
                                    </p:set>
                                    <p:animEffect transition="in" filter="fade">
                                      <p:cBhvr>
                                        <p:cTn id="23" dur="500"/>
                                        <p:tgtEl>
                                          <p:spTgt spid="207"/>
                                        </p:tgtEl>
                                      </p:cBhvr>
                                    </p:animEffect>
                                  </p:childTnLst>
                                </p:cTn>
                              </p:par>
                              <p:par>
                                <p:cTn id="24" presetID="10" presetClass="entr" presetSubtype="0" fill="hold" grpId="0" nodeType="withEffect" nodePh="1">
                                  <p:stCondLst>
                                    <p:cond delay="0"/>
                                  </p:stCondLst>
                                  <p:endCondLst>
                                    <p:cond evt="begin" delay="0">
                                      <p:tn val="24"/>
                                    </p:cond>
                                  </p:endCondLst>
                                  <p:childTnLst>
                                    <p:set>
                                      <p:cBhvr>
                                        <p:cTn id="25" dur="1" fill="hold">
                                          <p:stCondLst>
                                            <p:cond delay="0"/>
                                          </p:stCondLst>
                                        </p:cTn>
                                        <p:tgtEl>
                                          <p:spTgt spid="210"/>
                                        </p:tgtEl>
                                        <p:attrNameLst>
                                          <p:attrName>style.visibility</p:attrName>
                                        </p:attrNameLst>
                                      </p:cBhvr>
                                      <p:to>
                                        <p:strVal val="visible"/>
                                      </p:to>
                                    </p:set>
                                    <p:animEffect transition="in" filter="fade">
                                      <p:cBhvr>
                                        <p:cTn id="26" dur="500"/>
                                        <p:tgtEl>
                                          <p:spTgt spid="210"/>
                                        </p:tgtEl>
                                      </p:cBhvr>
                                    </p:animEffect>
                                  </p:childTnLst>
                                </p:cTn>
                              </p:par>
                              <p:par>
                                <p:cTn id="27" presetID="10" presetClass="entr" presetSubtype="0" fill="hold" nodeType="withEffect">
                                  <p:stCondLst>
                                    <p:cond delay="0"/>
                                  </p:stCondLst>
                                  <p:childTnLst>
                                    <p:set>
                                      <p:cBhvr>
                                        <p:cTn id="28" dur="1" fill="hold">
                                          <p:stCondLst>
                                            <p:cond delay="0"/>
                                          </p:stCondLst>
                                        </p:cTn>
                                        <p:tgtEl>
                                          <p:spTgt spid="208"/>
                                        </p:tgtEl>
                                        <p:attrNameLst>
                                          <p:attrName>style.visibility</p:attrName>
                                        </p:attrNameLst>
                                      </p:cBhvr>
                                      <p:to>
                                        <p:strVal val="visible"/>
                                      </p:to>
                                    </p:set>
                                    <p:animEffect transition="in" filter="fade">
                                      <p:cBhvr>
                                        <p:cTn id="29" dur="500"/>
                                        <p:tgtEl>
                                          <p:spTgt spid="208"/>
                                        </p:tgtEl>
                                      </p:cBhvr>
                                    </p:animEffect>
                                  </p:childTnLst>
                                </p:cTn>
                              </p:par>
                              <p:par>
                                <p:cTn id="30" presetID="10" presetClass="entr" presetSubtype="0" fill="hold" nodeType="with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fade">
                                      <p:cBhvr>
                                        <p:cTn id="32" dur="500"/>
                                        <p:tgtEl>
                                          <p:spTgt spid="96"/>
                                        </p:tgtEl>
                                      </p:cBhvr>
                                    </p:animEffect>
                                  </p:childTnLst>
                                </p:cTn>
                              </p:par>
                              <p:par>
                                <p:cTn id="33" presetID="10" presetClass="entr" presetSubtype="0" fill="hold" nodeType="withEffect">
                                  <p:stCondLst>
                                    <p:cond delay="0"/>
                                  </p:stCondLst>
                                  <p:childTnLst>
                                    <p:set>
                                      <p:cBhvr>
                                        <p:cTn id="34" dur="1" fill="hold">
                                          <p:stCondLst>
                                            <p:cond delay="0"/>
                                          </p:stCondLst>
                                        </p:cTn>
                                        <p:tgtEl>
                                          <p:spTgt spid="212"/>
                                        </p:tgtEl>
                                        <p:attrNameLst>
                                          <p:attrName>style.visibility</p:attrName>
                                        </p:attrNameLst>
                                      </p:cBhvr>
                                      <p:to>
                                        <p:strVal val="visible"/>
                                      </p:to>
                                    </p:set>
                                    <p:animEffect transition="in" filter="fade">
                                      <p:cBhvr>
                                        <p:cTn id="35" dur="500"/>
                                        <p:tgtEl>
                                          <p:spTgt spid="21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13"/>
                                        </p:tgtEl>
                                        <p:attrNameLst>
                                          <p:attrName>style.visibility</p:attrName>
                                        </p:attrNameLst>
                                      </p:cBhvr>
                                      <p:to>
                                        <p:strVal val="visible"/>
                                      </p:to>
                                    </p:set>
                                    <p:animEffect transition="in" filter="fade">
                                      <p:cBhvr>
                                        <p:cTn id="38" dur="500"/>
                                        <p:tgtEl>
                                          <p:spTgt spid="21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00"/>
                                        </p:tgtEl>
                                        <p:attrNameLst>
                                          <p:attrName>style.visibility</p:attrName>
                                        </p:attrNameLst>
                                      </p:cBhvr>
                                      <p:to>
                                        <p:strVal val="visible"/>
                                      </p:to>
                                    </p:set>
                                    <p:animEffect transition="in" filter="fade">
                                      <p:cBhvr>
                                        <p:cTn id="41" dur="500"/>
                                        <p:tgtEl>
                                          <p:spTgt spid="100"/>
                                        </p:tgtEl>
                                      </p:cBhvr>
                                    </p:animEffect>
                                  </p:childTnLst>
                                </p:cTn>
                              </p:par>
                              <p:par>
                                <p:cTn id="42" presetID="10" presetClass="entr" presetSubtype="0" fill="hold" nodeType="withEffect">
                                  <p:stCondLst>
                                    <p:cond delay="0"/>
                                  </p:stCondLst>
                                  <p:childTnLst>
                                    <p:set>
                                      <p:cBhvr>
                                        <p:cTn id="43" dur="1" fill="hold">
                                          <p:stCondLst>
                                            <p:cond delay="0"/>
                                          </p:stCondLst>
                                        </p:cTn>
                                        <p:tgtEl>
                                          <p:spTgt spid="102"/>
                                        </p:tgtEl>
                                        <p:attrNameLst>
                                          <p:attrName>style.visibility</p:attrName>
                                        </p:attrNameLst>
                                      </p:cBhvr>
                                      <p:to>
                                        <p:strVal val="visible"/>
                                      </p:to>
                                    </p:set>
                                    <p:animEffect transition="in" filter="fade">
                                      <p:cBhvr>
                                        <p:cTn id="44" dur="500"/>
                                        <p:tgtEl>
                                          <p:spTgt spid="102"/>
                                        </p:tgtEl>
                                      </p:cBhvr>
                                    </p:animEffect>
                                  </p:childTnLst>
                                </p:cTn>
                              </p:par>
                              <p:par>
                                <p:cTn id="45" presetID="10" presetClass="entr" presetSubtype="0" fill="hold" nodeType="withEffect">
                                  <p:stCondLst>
                                    <p:cond delay="0"/>
                                  </p:stCondLst>
                                  <p:childTnLst>
                                    <p:set>
                                      <p:cBhvr>
                                        <p:cTn id="46" dur="1" fill="hold">
                                          <p:stCondLst>
                                            <p:cond delay="0"/>
                                          </p:stCondLst>
                                        </p:cTn>
                                        <p:tgtEl>
                                          <p:spTgt spid="103"/>
                                        </p:tgtEl>
                                        <p:attrNameLst>
                                          <p:attrName>style.visibility</p:attrName>
                                        </p:attrNameLst>
                                      </p:cBhvr>
                                      <p:to>
                                        <p:strVal val="visible"/>
                                      </p:to>
                                    </p:set>
                                    <p:animEffect transition="in" filter="fade">
                                      <p:cBhvr>
                                        <p:cTn id="47" dur="500"/>
                                        <p:tgtEl>
                                          <p:spTgt spid="10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15"/>
                                        </p:tgtEl>
                                        <p:attrNameLst>
                                          <p:attrName>style.visibility</p:attrName>
                                        </p:attrNameLst>
                                      </p:cBhvr>
                                      <p:to>
                                        <p:strVal val="visible"/>
                                      </p:to>
                                    </p:set>
                                    <p:animEffect transition="in" filter="fade">
                                      <p:cBhvr>
                                        <p:cTn id="50" dur="500"/>
                                        <p:tgtEl>
                                          <p:spTgt spid="215"/>
                                        </p:tgtEl>
                                      </p:cBhvr>
                                    </p:animEffect>
                                  </p:childTnLst>
                                </p:cTn>
                              </p:par>
                              <p:par>
                                <p:cTn id="51" presetID="10" presetClass="entr" presetSubtype="0"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500"/>
                                        <p:tgtEl>
                                          <p:spTgt spid="5"/>
                                        </p:tgtEl>
                                      </p:cBhvr>
                                    </p:animEffect>
                                  </p:childTnLst>
                                </p:cTn>
                              </p:par>
                              <p:par>
                                <p:cTn id="54" presetID="10" presetClass="entr" presetSubtype="0" fill="hold" nodeType="withEffect">
                                  <p:stCondLst>
                                    <p:cond delay="0"/>
                                  </p:stCondLst>
                                  <p:childTnLst>
                                    <p:set>
                                      <p:cBhvr>
                                        <p:cTn id="55" dur="1" fill="hold">
                                          <p:stCondLst>
                                            <p:cond delay="0"/>
                                          </p:stCondLst>
                                        </p:cTn>
                                        <p:tgtEl>
                                          <p:spTgt spid="109"/>
                                        </p:tgtEl>
                                        <p:attrNameLst>
                                          <p:attrName>style.visibility</p:attrName>
                                        </p:attrNameLst>
                                      </p:cBhvr>
                                      <p:to>
                                        <p:strVal val="visible"/>
                                      </p:to>
                                    </p:set>
                                    <p:animEffect transition="in" filter="fade">
                                      <p:cBhvr>
                                        <p:cTn id="56" dur="500"/>
                                        <p:tgtEl>
                                          <p:spTgt spid="10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22"/>
                                        </p:tgtEl>
                                        <p:attrNameLst>
                                          <p:attrName>style.visibility</p:attrName>
                                        </p:attrNameLst>
                                      </p:cBhvr>
                                      <p:to>
                                        <p:strVal val="visible"/>
                                      </p:to>
                                    </p:set>
                                    <p:animEffect transition="in" filter="fade">
                                      <p:cBhvr>
                                        <p:cTn id="59"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210" grpId="0"/>
      <p:bldP spid="213" grpId="0"/>
      <p:bldP spid="215" grpId="0"/>
      <p:bldP spid="100" grpId="0"/>
      <p:bldP spid="4" grpId="0" animBg="1"/>
      <p:bldP spid="4" grpId="1" animBg="1"/>
      <p:bldP spid="1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386667" y="254001"/>
            <a:ext cx="5132917" cy="701040"/>
          </a:xfrm>
          <a:prstGeom prst="rect">
            <a:avLst/>
          </a:prstGeom>
          <a:noFill/>
          <a:ln w="9525">
            <a:noFill/>
            <a:miter lim="800000"/>
          </a:ln>
        </p:spPr>
        <p:txBody>
          <a:bodyPr>
            <a:spAutoFit/>
          </a:bodyPr>
          <a:lstStyle/>
          <a:p>
            <a:r>
              <a:rPr lang="zh-CN" altLang="en-US" sz="4000" b="1">
                <a:solidFill>
                  <a:srgbClr val="B86E00"/>
                </a:solidFill>
                <a:ea typeface="黑体" panose="02010609060101010101" charset="-122"/>
              </a:rPr>
              <a:t>锐视保解决方案</a:t>
            </a:r>
            <a:endParaRPr lang="zh-CN" altLang="en-US" sz="4000" b="1">
              <a:solidFill>
                <a:srgbClr val="B86E00"/>
              </a:solidFill>
              <a:ea typeface="黑体" panose="02010609060101010101" charset="-122"/>
            </a:endParaRPr>
          </a:p>
        </p:txBody>
      </p:sp>
      <p:sp>
        <p:nvSpPr>
          <p:cNvPr id="8195" name="AutoShape 3"/>
          <p:cNvSpPr>
            <a:spLocks noChangeArrowheads="1"/>
          </p:cNvSpPr>
          <p:nvPr/>
        </p:nvSpPr>
        <p:spPr bwMode="auto">
          <a:xfrm>
            <a:off x="254000" y="825500"/>
            <a:ext cx="1862667" cy="254000"/>
          </a:xfrm>
          <a:prstGeom prst="homePlate">
            <a:avLst>
              <a:gd name="adj" fmla="val 71958"/>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000" b="1">
                <a:solidFill>
                  <a:schemeClr val="bg1"/>
                </a:solidFill>
                <a:latin typeface="黑体" panose="02010609060101010101" charset="-122"/>
                <a:ea typeface="黑体" panose="02010609060101010101" charset="-122"/>
              </a:rPr>
              <a:t>系统网络拓扑</a:t>
            </a:r>
            <a:endParaRPr lang="zh-CN" altLang="en-US" sz="2400" b="1">
              <a:solidFill>
                <a:schemeClr val="bg1"/>
              </a:solidFill>
              <a:latin typeface="宋体" panose="02010600030101010101" pitchFamily="2" charset="-122"/>
            </a:endParaRPr>
          </a:p>
        </p:txBody>
      </p:sp>
      <p:pic>
        <p:nvPicPr>
          <p:cNvPr id="9220" name="Picture 4"/>
          <p:cNvPicPr>
            <a:picLocks noChangeAspect="1" noChangeArrowheads="1"/>
          </p:cNvPicPr>
          <p:nvPr/>
        </p:nvPicPr>
        <p:blipFill>
          <a:blip r:embed="rId1"/>
          <a:srcRect/>
          <a:stretch>
            <a:fillRect/>
          </a:stretch>
        </p:blipFill>
        <p:spPr bwMode="auto">
          <a:xfrm>
            <a:off x="1282348" y="1333500"/>
            <a:ext cx="7593541" cy="3771636"/>
          </a:xfrm>
          <a:prstGeom prst="rect">
            <a:avLst/>
          </a:prstGeom>
          <a:noFill/>
          <a:ln w="9525">
            <a:noFill/>
            <a:miter lim="800000"/>
            <a:headEnd/>
            <a:tailEnd/>
          </a:ln>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内容占位符 12"/>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1233551" y="1273324"/>
            <a:ext cx="4062473" cy="1871586"/>
          </a:xfrm>
        </p:spPr>
      </p:pic>
      <p:pic>
        <p:nvPicPr>
          <p:cNvPr id="7" name="Picture 27"/>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1429" y="2406308"/>
            <a:ext cx="142875" cy="170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690129" flipH="1">
            <a:off x="2382105" y="2044387"/>
            <a:ext cx="141399" cy="295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7" name="Picture 2"/>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99680" y="2137420"/>
            <a:ext cx="188532" cy="221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4204163" y="2092254"/>
            <a:ext cx="188532" cy="221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5"/>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0017" y="2509243"/>
            <a:ext cx="298618" cy="167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86"/>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7392" y="2803925"/>
            <a:ext cx="1057275" cy="721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57"/>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9645803">
            <a:off x="3376613" y="3415904"/>
            <a:ext cx="1028700" cy="31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5"/>
          <p:cNvPicPr>
            <a:picLocks noChangeAspect="1" noChangeArrowheads="1"/>
          </p:cNvPicPr>
          <p:nvPr/>
        </p:nvPicPr>
        <p:blipFill>
          <a:blip r:embed="rId8" cstate="print"/>
          <a:stretch>
            <a:fillRect/>
          </a:stretch>
        </p:blipFill>
        <p:spPr bwMode="auto">
          <a:xfrm>
            <a:off x="2508250" y="3379421"/>
            <a:ext cx="928688" cy="49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6" name="组合 44"/>
          <p:cNvGrpSpPr/>
          <p:nvPr/>
        </p:nvGrpSpPr>
        <p:grpSpPr bwMode="auto">
          <a:xfrm>
            <a:off x="2775682" y="3865640"/>
            <a:ext cx="2164399" cy="769442"/>
            <a:chOff x="1459918" y="2356247"/>
            <a:chExt cx="1683176" cy="1654520"/>
          </a:xfrm>
        </p:grpSpPr>
        <p:sp>
          <p:nvSpPr>
            <p:cNvPr id="57" name="线形标注 2 56"/>
            <p:cNvSpPr/>
            <p:nvPr/>
          </p:nvSpPr>
          <p:spPr>
            <a:xfrm>
              <a:off x="1459918" y="2356247"/>
              <a:ext cx="1666632" cy="1399146"/>
            </a:xfrm>
            <a:prstGeom prst="borderCallout2">
              <a:avLst>
                <a:gd name="adj1" fmla="val -3693"/>
                <a:gd name="adj2" fmla="val 30149"/>
                <a:gd name="adj3" fmla="val -19604"/>
                <a:gd name="adj4" fmla="val 26444"/>
                <a:gd name="adj5" fmla="val -55503"/>
                <a:gd name="adj6" fmla="val 18581"/>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58" name="TextBox 57"/>
            <p:cNvSpPr txBox="1"/>
            <p:nvPr/>
          </p:nvSpPr>
          <p:spPr>
            <a:xfrm>
              <a:off x="1459918" y="2356249"/>
              <a:ext cx="1683176" cy="1654518"/>
            </a:xfrm>
            <a:prstGeom prst="rect">
              <a:avLst/>
            </a:prstGeom>
            <a:noFill/>
          </p:spPr>
          <p:txBody>
            <a:bodyPr wrap="square">
              <a:spAutoFit/>
            </a:bodyPr>
            <a:lstStyle/>
            <a:p>
              <a:pPr>
                <a:defRPr/>
              </a:pPr>
              <a:r>
                <a:rPr lang="zh-CN" altLang="en-US" sz="1100" b="1" dirty="0">
                  <a:latin typeface="+mn-ea"/>
                </a:rPr>
                <a:t>音视频信号采集、编码、存储</a:t>
              </a:r>
              <a:endParaRPr lang="en-US" altLang="zh-CN" sz="1100" b="1" dirty="0">
                <a:latin typeface="+mn-ea"/>
              </a:endParaRPr>
            </a:p>
            <a:p>
              <a:pPr>
                <a:defRPr/>
              </a:pPr>
              <a:r>
                <a:rPr lang="zh-CN" altLang="en-US" sz="1100" b="1" dirty="0">
                  <a:latin typeface="+mn-ea"/>
                </a:rPr>
                <a:t>其他信息采集、显示、上传，报警信号输入输出，无线网络设计</a:t>
              </a:r>
              <a:endParaRPr lang="en-US" altLang="zh-CN" sz="1100" b="1" dirty="0">
                <a:latin typeface="+mn-ea"/>
              </a:endParaRPr>
            </a:p>
            <a:p>
              <a:pPr>
                <a:defRPr/>
              </a:pPr>
              <a:endParaRPr lang="zh-CN" altLang="en-US" sz="1100" b="1" dirty="0">
                <a:latin typeface="+mn-ea"/>
              </a:endParaRPr>
            </a:p>
          </p:txBody>
        </p:sp>
      </p:grpSp>
      <p:cxnSp>
        <p:nvCxnSpPr>
          <p:cNvPr id="59" name="直接连接符 58"/>
          <p:cNvCxnSpPr>
            <a:endCxn id="60" idx="3"/>
          </p:cNvCxnSpPr>
          <p:nvPr/>
        </p:nvCxnSpPr>
        <p:spPr>
          <a:xfrm rot="10800000" flipV="1">
            <a:off x="6223570" y="3424238"/>
            <a:ext cx="381000" cy="7144"/>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60" idx="1"/>
          </p:cNvCxnSpPr>
          <p:nvPr/>
        </p:nvCxnSpPr>
        <p:spPr>
          <a:xfrm rot="10800000">
            <a:off x="4728150" y="3424238"/>
            <a:ext cx="423863" cy="7144"/>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pic>
        <p:nvPicPr>
          <p:cNvPr id="67" name="Picture 57"/>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68468" y="3376612"/>
            <a:ext cx="835025"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8" name="Object 87"/>
          <p:cNvGraphicFramePr>
            <a:graphicFrameLocks noChangeAspect="1"/>
          </p:cNvGraphicFramePr>
          <p:nvPr/>
        </p:nvGraphicFramePr>
        <p:xfrm>
          <a:off x="936630" y="3500439"/>
          <a:ext cx="657225" cy="176213"/>
        </p:xfrm>
        <a:graphic>
          <a:graphicData uri="http://schemas.openxmlformats.org/presentationml/2006/ole">
            <mc:AlternateContent xmlns:mc="http://schemas.openxmlformats.org/markup-compatibility/2006">
              <mc:Choice xmlns:v="urn:schemas-microsoft-com:vml" Requires="v">
                <p:oleObj spid="_x0000_s1025" name="Visio" r:id="rId10" imgW="889000" imgH="330200" progId="Visio.Drawing.11">
                  <p:link updateAutomatic="1"/>
                </p:oleObj>
              </mc:Choice>
              <mc:Fallback>
                <p:oleObj name="Visio" r:id="rId10" imgW="889000" imgH="330200" progId="Visio.Drawing.11">
                  <p:link updateAutomatic="1"/>
                  <p:pic>
                    <p:nvPicPr>
                      <p:cNvPr id="0" name="图片 1024"/>
                      <p:cNvPicPr>
                        <a:picLocks noChangeAspect="1"/>
                      </p:cNvPicPr>
                      <p:nvPr/>
                    </p:nvPicPr>
                    <p:blipFill>
                      <a:blip r:embed="rId11"/>
                      <a:stretch>
                        <a:fillRect/>
                      </a:stretch>
                    </p:blipFill>
                    <p:spPr>
                      <a:xfrm>
                        <a:off x="936630" y="3500439"/>
                        <a:ext cx="657225" cy="176213"/>
                      </a:xfrm>
                      <a:prstGeom prst="rect">
                        <a:avLst/>
                      </a:prstGeom>
                      <a:noFill/>
                      <a:ln w="9525">
                        <a:noFill/>
                      </a:ln>
                    </p:spPr>
                  </p:pic>
                </p:oleObj>
              </mc:Fallback>
            </mc:AlternateContent>
          </a:graphicData>
        </a:graphic>
      </p:graphicFrame>
      <p:grpSp>
        <p:nvGrpSpPr>
          <p:cNvPr id="69" name="组合 44"/>
          <p:cNvGrpSpPr/>
          <p:nvPr/>
        </p:nvGrpSpPr>
        <p:grpSpPr bwMode="auto">
          <a:xfrm>
            <a:off x="471361" y="3835004"/>
            <a:ext cx="2214563" cy="678726"/>
            <a:chOff x="1459918" y="2440016"/>
            <a:chExt cx="1722187" cy="1008803"/>
          </a:xfrm>
        </p:grpSpPr>
        <p:sp>
          <p:nvSpPr>
            <p:cNvPr id="70" name="线形标注 2 69"/>
            <p:cNvSpPr/>
            <p:nvPr/>
          </p:nvSpPr>
          <p:spPr>
            <a:xfrm>
              <a:off x="1515473" y="2440016"/>
              <a:ext cx="1666632" cy="1008803"/>
            </a:xfrm>
            <a:prstGeom prst="borderCallout2">
              <a:avLst>
                <a:gd name="adj1" fmla="val 3770"/>
                <a:gd name="adj2" fmla="val 32518"/>
                <a:gd name="adj3" fmla="val -17704"/>
                <a:gd name="adj4" fmla="val 31867"/>
                <a:gd name="adj5" fmla="val -59260"/>
                <a:gd name="adj6" fmla="val 28981"/>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100" b="1" dirty="0">
                  <a:solidFill>
                    <a:schemeClr val="tx1"/>
                  </a:solidFill>
                  <a:latin typeface="+mn-ea"/>
                </a:rPr>
                <a:t>GPS</a:t>
              </a:r>
              <a:r>
                <a:rPr lang="zh-CN" altLang="en-US" sz="1100" b="1" dirty="0">
                  <a:solidFill>
                    <a:schemeClr val="tx1"/>
                  </a:solidFill>
                  <a:latin typeface="+mn-ea"/>
                </a:rPr>
                <a:t>定位，通过无线传输，车载</a:t>
              </a:r>
              <a:r>
                <a:rPr lang="en-US" altLang="zh-CN" sz="1100" b="1" dirty="0">
                  <a:solidFill>
                    <a:schemeClr val="tx1"/>
                  </a:solidFill>
                  <a:latin typeface="+mn-ea"/>
                </a:rPr>
                <a:t>DVR</a:t>
              </a:r>
              <a:r>
                <a:rPr lang="zh-CN" altLang="en-US" sz="1100" b="1" dirty="0">
                  <a:solidFill>
                    <a:schemeClr val="tx1"/>
                  </a:solidFill>
                  <a:latin typeface="+mn-ea"/>
                </a:rPr>
                <a:t>将车辆位置、经纬度、行驶速度、精确时间、方向等实时上报到管理中心</a:t>
              </a:r>
              <a:endParaRPr lang="zh-CN" altLang="en-US" sz="1100" b="1" dirty="0">
                <a:solidFill>
                  <a:schemeClr val="tx1"/>
                </a:solidFill>
                <a:latin typeface="+mn-ea"/>
              </a:endParaRPr>
            </a:p>
          </p:txBody>
        </p:sp>
        <p:sp>
          <p:nvSpPr>
            <p:cNvPr id="71" name="TextBox 70"/>
            <p:cNvSpPr txBox="1"/>
            <p:nvPr/>
          </p:nvSpPr>
          <p:spPr>
            <a:xfrm>
              <a:off x="1459918" y="2505521"/>
              <a:ext cx="1564166" cy="388836"/>
            </a:xfrm>
            <a:prstGeom prst="rect">
              <a:avLst/>
            </a:prstGeom>
            <a:noFill/>
          </p:spPr>
          <p:txBody>
            <a:bodyPr>
              <a:spAutoFit/>
            </a:bodyPr>
            <a:lstStyle/>
            <a:p>
              <a:pPr algn="ctr">
                <a:defRPr/>
              </a:pPr>
              <a:endParaRPr lang="zh-CN" altLang="en-US" sz="1100" b="1" dirty="0">
                <a:latin typeface="+mn-ea"/>
              </a:endParaRPr>
            </a:p>
          </p:txBody>
        </p:sp>
      </p:grpSp>
      <p:pic>
        <p:nvPicPr>
          <p:cNvPr id="72" name="Picture 60"/>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59923" y="3133655"/>
            <a:ext cx="500063" cy="701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Picture 8"/>
          <p:cNvPicPr>
            <a:picLocks noChangeAspect="1" noChangeArrowheads="1"/>
          </p:cNvPicPr>
          <p:nvPr/>
        </p:nvPicPr>
        <p:blipFill>
          <a:blip r:embed="rId13" cstate="print"/>
          <a:srcRect/>
          <a:stretch>
            <a:fillRect/>
          </a:stretch>
        </p:blipFill>
        <p:spPr bwMode="auto">
          <a:xfrm>
            <a:off x="7866066" y="1646635"/>
            <a:ext cx="1159097" cy="819150"/>
          </a:xfrm>
          <a:prstGeom prst="rect">
            <a:avLst/>
          </a:prstGeom>
          <a:ln>
            <a:noFill/>
          </a:ln>
          <a:effectLst>
            <a:outerShdw blurRad="190500" algn="tl" rotWithShape="0">
              <a:srgbClr val="000000">
                <a:alpha val="70000"/>
              </a:srgbClr>
            </a:outerShdw>
          </a:effectLst>
        </p:spPr>
      </p:pic>
      <p:pic>
        <p:nvPicPr>
          <p:cNvPr id="74" name="图片 8"/>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026275" y="1237063"/>
            <a:ext cx="323850" cy="37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图片 9"/>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331075" y="1237062"/>
            <a:ext cx="323850" cy="353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 name="图片 2"/>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280275" y="2436022"/>
            <a:ext cx="236538" cy="172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 name="图片 4"/>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675563" y="2642000"/>
            <a:ext cx="188912"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 name="Picture 216" descr="人-电脑"/>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69138" y="2487219"/>
            <a:ext cx="571500" cy="307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 name="TextBox 80"/>
          <p:cNvSpPr txBox="1"/>
          <p:nvPr/>
        </p:nvSpPr>
        <p:spPr>
          <a:xfrm>
            <a:off x="6942143" y="1579960"/>
            <a:ext cx="827087" cy="230832"/>
          </a:xfrm>
          <a:prstGeom prst="rect">
            <a:avLst/>
          </a:prstGeom>
          <a:noFill/>
        </p:spPr>
        <p:txBody>
          <a:bodyPr>
            <a:spAutoFit/>
          </a:bodyPr>
          <a:lstStyle/>
          <a:p>
            <a:pPr>
              <a:defRPr/>
            </a:pPr>
            <a:r>
              <a:rPr lang="zh-CN" altLang="en-US" sz="900" b="1" dirty="0">
                <a:latin typeface="+mn-ea"/>
              </a:rPr>
              <a:t>平台服务器</a:t>
            </a:r>
            <a:endParaRPr lang="zh-CN" altLang="en-US" sz="900" b="1" dirty="0">
              <a:latin typeface="+mn-ea"/>
            </a:endParaRPr>
          </a:p>
        </p:txBody>
      </p:sp>
      <p:sp>
        <p:nvSpPr>
          <p:cNvPr id="83" name="TextBox 82"/>
          <p:cNvSpPr txBox="1"/>
          <p:nvPr/>
        </p:nvSpPr>
        <p:spPr>
          <a:xfrm>
            <a:off x="6950075" y="2780110"/>
            <a:ext cx="827088" cy="230832"/>
          </a:xfrm>
          <a:prstGeom prst="rect">
            <a:avLst/>
          </a:prstGeom>
          <a:noFill/>
        </p:spPr>
        <p:txBody>
          <a:bodyPr>
            <a:spAutoFit/>
          </a:bodyPr>
          <a:lstStyle/>
          <a:p>
            <a:pPr algn="ctr">
              <a:defRPr/>
            </a:pPr>
            <a:r>
              <a:rPr lang="zh-CN" altLang="en-US" sz="900" b="1" dirty="0">
                <a:latin typeface="+mn-ea"/>
              </a:rPr>
              <a:t>客户端</a:t>
            </a:r>
            <a:endParaRPr lang="zh-CN" altLang="en-US" sz="900" b="1" dirty="0">
              <a:latin typeface="+mn-ea"/>
            </a:endParaRPr>
          </a:p>
        </p:txBody>
      </p:sp>
      <p:sp>
        <p:nvSpPr>
          <p:cNvPr id="84" name="TextBox 83"/>
          <p:cNvSpPr txBox="1"/>
          <p:nvPr/>
        </p:nvSpPr>
        <p:spPr>
          <a:xfrm>
            <a:off x="7788275" y="2722960"/>
            <a:ext cx="412750" cy="230832"/>
          </a:xfrm>
          <a:prstGeom prst="rect">
            <a:avLst/>
          </a:prstGeom>
          <a:noFill/>
        </p:spPr>
        <p:txBody>
          <a:bodyPr>
            <a:spAutoFit/>
          </a:bodyPr>
          <a:lstStyle/>
          <a:p>
            <a:pPr>
              <a:defRPr/>
            </a:pPr>
            <a:r>
              <a:rPr lang="zh-CN" altLang="en-US" sz="900" b="1" dirty="0">
                <a:latin typeface="+mn-ea"/>
              </a:rPr>
              <a:t>音响</a:t>
            </a:r>
            <a:endParaRPr lang="zh-CN" altLang="en-US" sz="900" b="1" dirty="0">
              <a:latin typeface="+mn-ea"/>
            </a:endParaRPr>
          </a:p>
        </p:txBody>
      </p:sp>
      <p:sp>
        <p:nvSpPr>
          <p:cNvPr id="85" name="TextBox 84"/>
          <p:cNvSpPr txBox="1"/>
          <p:nvPr/>
        </p:nvSpPr>
        <p:spPr>
          <a:xfrm>
            <a:off x="7407280" y="2378869"/>
            <a:ext cx="587375" cy="230832"/>
          </a:xfrm>
          <a:prstGeom prst="rect">
            <a:avLst/>
          </a:prstGeom>
          <a:noFill/>
        </p:spPr>
        <p:txBody>
          <a:bodyPr>
            <a:spAutoFit/>
          </a:bodyPr>
          <a:lstStyle/>
          <a:p>
            <a:pPr>
              <a:defRPr/>
            </a:pPr>
            <a:r>
              <a:rPr lang="zh-CN" altLang="en-US" sz="900" b="1" dirty="0">
                <a:latin typeface="+mn-ea"/>
              </a:rPr>
              <a:t>麦克风</a:t>
            </a:r>
            <a:endParaRPr lang="zh-CN" altLang="en-US" sz="900" b="1" dirty="0">
              <a:latin typeface="+mn-ea"/>
            </a:endParaRPr>
          </a:p>
        </p:txBody>
      </p:sp>
      <p:sp>
        <p:nvSpPr>
          <p:cNvPr id="86" name="TextBox 85"/>
          <p:cNvSpPr txBox="1"/>
          <p:nvPr/>
        </p:nvSpPr>
        <p:spPr>
          <a:xfrm>
            <a:off x="8080375" y="2482456"/>
            <a:ext cx="947738" cy="246221"/>
          </a:xfrm>
          <a:prstGeom prst="rect">
            <a:avLst/>
          </a:prstGeom>
          <a:noFill/>
        </p:spPr>
        <p:txBody>
          <a:bodyPr>
            <a:spAutoFit/>
          </a:bodyPr>
          <a:lstStyle/>
          <a:p>
            <a:pPr>
              <a:defRPr/>
            </a:pPr>
            <a:r>
              <a:rPr lang="zh-CN" altLang="en-US" sz="1000" b="1" dirty="0">
                <a:latin typeface="+mn-ea"/>
              </a:rPr>
              <a:t>中心大屏显示</a:t>
            </a:r>
            <a:endParaRPr lang="zh-CN" altLang="en-US" sz="1000" b="1" dirty="0">
              <a:latin typeface="+mn-ea"/>
            </a:endParaRPr>
          </a:p>
        </p:txBody>
      </p:sp>
      <p:pic>
        <p:nvPicPr>
          <p:cNvPr id="87" name="Picture 10"/>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6580188" y="1196579"/>
            <a:ext cx="74612" cy="2625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8" name="直接连接符 87"/>
          <p:cNvCxnSpPr/>
          <p:nvPr/>
        </p:nvCxnSpPr>
        <p:spPr>
          <a:xfrm flipH="1">
            <a:off x="6665918" y="1464469"/>
            <a:ext cx="371475" cy="0"/>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73" idx="1"/>
          </p:cNvCxnSpPr>
          <p:nvPr/>
        </p:nvCxnSpPr>
        <p:spPr>
          <a:xfrm rot="10800000" flipV="1">
            <a:off x="6651632" y="2056210"/>
            <a:ext cx="1214435" cy="8334"/>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rot="10800000">
            <a:off x="6651630" y="2696767"/>
            <a:ext cx="428625" cy="1190"/>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grpSp>
        <p:nvGrpSpPr>
          <p:cNvPr id="91" name="组合 95"/>
          <p:cNvGrpSpPr/>
          <p:nvPr/>
        </p:nvGrpSpPr>
        <p:grpSpPr bwMode="auto">
          <a:xfrm>
            <a:off x="7080250" y="2964660"/>
            <a:ext cx="2000250" cy="973931"/>
            <a:chOff x="6572264" y="3571876"/>
            <a:chExt cx="2000275" cy="1298571"/>
          </a:xfrm>
        </p:grpSpPr>
        <p:grpSp>
          <p:nvGrpSpPr>
            <p:cNvPr id="92" name="组合 82"/>
            <p:cNvGrpSpPr/>
            <p:nvPr/>
          </p:nvGrpSpPr>
          <p:grpSpPr bwMode="auto">
            <a:xfrm>
              <a:off x="6572264" y="3571876"/>
              <a:ext cx="2000275" cy="1298571"/>
              <a:chOff x="6338367" y="3437624"/>
              <a:chExt cx="2726242" cy="1584025"/>
            </a:xfrm>
          </p:grpSpPr>
          <p:sp>
            <p:nvSpPr>
              <p:cNvPr id="94" name="线形标注 2 93"/>
              <p:cNvSpPr/>
              <p:nvPr/>
            </p:nvSpPr>
            <p:spPr>
              <a:xfrm>
                <a:off x="6338367" y="3437624"/>
                <a:ext cx="2726242" cy="1584025"/>
              </a:xfrm>
              <a:prstGeom prst="borderCallout2">
                <a:avLst>
                  <a:gd name="adj1" fmla="val -1254"/>
                  <a:gd name="adj2" fmla="val 49986"/>
                  <a:gd name="adj3" fmla="val -57704"/>
                  <a:gd name="adj4" fmla="val 51347"/>
                  <a:gd name="adj5" fmla="val -85400"/>
                  <a:gd name="adj6" fmla="val 51208"/>
                </a:avLst>
              </a:prstGeom>
              <a:solidFill>
                <a:srgbClr val="0070C0">
                  <a:alpha val="82000"/>
                </a:srgb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95" name="TextBox 20"/>
              <p:cNvSpPr txBox="1">
                <a:spLocks noChangeArrowheads="1"/>
              </p:cNvSpPr>
              <p:nvPr/>
            </p:nvSpPr>
            <p:spPr bwMode="auto">
              <a:xfrm>
                <a:off x="6908278" y="3440670"/>
                <a:ext cx="1943100" cy="5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ea typeface="微软雅黑" panose="020B0503020204020204" pitchFamily="34" charset="-122"/>
                  </a:rPr>
                  <a:t>车载监控图像</a:t>
                </a:r>
                <a:endParaRPr lang="zh-CN" altLang="en-US" sz="1400" b="1" dirty="0">
                  <a:ea typeface="微软雅黑" panose="020B0503020204020204" pitchFamily="34" charset="-122"/>
                </a:endParaRPr>
              </a:p>
            </p:txBody>
          </p:sp>
        </p:grpSp>
        <p:pic>
          <p:nvPicPr>
            <p:cNvPr id="93" name="Picture 93"/>
            <p:cNvPicPr>
              <a:picLocks noChangeAspect="1" noChangeArrowheads="1"/>
            </p:cNvPicPr>
            <p:nvPr/>
          </p:nvPicPr>
          <p:blipFill>
            <a:blip r:embed="rId20" cstate="print">
              <a:extLst>
                <a:ext uri="{28A0092B-C50C-407E-A947-70E740481C1C}">
                  <a14:useLocalDpi xmlns:a14="http://schemas.microsoft.com/office/drawing/2010/main" val="0"/>
                </a:ext>
              </a:extLst>
            </a:blip>
            <a:stretch>
              <a:fillRect/>
            </a:stretch>
          </p:blipFill>
          <p:spPr bwMode="auto">
            <a:xfrm>
              <a:off x="7055080" y="3955221"/>
              <a:ext cx="1106071" cy="82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组合 2"/>
          <p:cNvGrpSpPr/>
          <p:nvPr/>
        </p:nvGrpSpPr>
        <p:grpSpPr>
          <a:xfrm>
            <a:off x="759520" y="986453"/>
            <a:ext cx="2000250" cy="430887"/>
            <a:chOff x="1907630" y="699490"/>
            <a:chExt cx="2000250" cy="430887"/>
          </a:xfrm>
        </p:grpSpPr>
        <p:sp>
          <p:nvSpPr>
            <p:cNvPr id="105" name="线形标注 2 104"/>
            <p:cNvSpPr/>
            <p:nvPr/>
          </p:nvSpPr>
          <p:spPr bwMode="auto">
            <a:xfrm>
              <a:off x="1907630" y="699580"/>
              <a:ext cx="2000250" cy="375047"/>
            </a:xfrm>
            <a:prstGeom prst="borderCallout2">
              <a:avLst>
                <a:gd name="adj1" fmla="val 93928"/>
                <a:gd name="adj2" fmla="val 35259"/>
                <a:gd name="adj3" fmla="val 145098"/>
                <a:gd name="adj4" fmla="val 43713"/>
                <a:gd name="adj5" fmla="val 328344"/>
                <a:gd name="adj6" fmla="val 76326"/>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06" name="TextBox 105"/>
            <p:cNvSpPr txBox="1"/>
            <p:nvPr/>
          </p:nvSpPr>
          <p:spPr bwMode="auto">
            <a:xfrm>
              <a:off x="1907630" y="699490"/>
              <a:ext cx="1892300" cy="430887"/>
            </a:xfrm>
            <a:prstGeom prst="rect">
              <a:avLst/>
            </a:prstGeom>
            <a:noFill/>
            <a:ln>
              <a:solidFill>
                <a:schemeClr val="bg2"/>
              </a:solidFill>
            </a:ln>
          </p:spPr>
          <p:txBody>
            <a:bodyPr>
              <a:spAutoFit/>
            </a:bodyPr>
            <a:lstStyle/>
            <a:p>
              <a:pPr>
                <a:defRPr/>
              </a:pPr>
              <a:r>
                <a:rPr lang="zh-CN" altLang="en-US" sz="1100" b="1" dirty="0">
                  <a:latin typeface="+mn-ea"/>
                </a:rPr>
                <a:t>实时记录前方发生的警情、道路状况、行车标志等信息</a:t>
              </a:r>
              <a:endParaRPr lang="zh-CN" altLang="en-US" sz="1600" b="1" dirty="0">
                <a:latin typeface="+mn-ea"/>
              </a:endParaRPr>
            </a:p>
          </p:txBody>
        </p:sp>
      </p:grpSp>
      <p:sp>
        <p:nvSpPr>
          <p:cNvPr id="107" name="等腰三角形 106"/>
          <p:cNvSpPr/>
          <p:nvPr/>
        </p:nvSpPr>
        <p:spPr>
          <a:xfrm rot="5400000">
            <a:off x="1878583" y="1995537"/>
            <a:ext cx="251222" cy="534988"/>
          </a:xfrm>
          <a:prstGeom prst="triangle">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lin ang="16200000" scaled="1"/>
          </a:gradFill>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zh-CN" altLang="en-US">
              <a:solidFill>
                <a:schemeClr val="tx1"/>
              </a:solidFill>
            </a:endParaRPr>
          </a:p>
        </p:txBody>
      </p:sp>
      <p:sp>
        <p:nvSpPr>
          <p:cNvPr id="112" name="等腰三角形 111"/>
          <p:cNvSpPr/>
          <p:nvPr/>
        </p:nvSpPr>
        <p:spPr>
          <a:xfrm rot="16200000">
            <a:off x="4069254" y="1999545"/>
            <a:ext cx="944878" cy="356533"/>
          </a:xfrm>
          <a:prstGeom prst="triangle">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lin ang="16200000" scaled="1"/>
          </a:gradFill>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zh-CN" altLang="en-US">
              <a:solidFill>
                <a:schemeClr val="tx1"/>
              </a:solidFill>
            </a:endParaRPr>
          </a:p>
        </p:txBody>
      </p:sp>
      <p:grpSp>
        <p:nvGrpSpPr>
          <p:cNvPr id="113" name="组合 52"/>
          <p:cNvGrpSpPr/>
          <p:nvPr/>
        </p:nvGrpSpPr>
        <p:grpSpPr bwMode="auto">
          <a:xfrm>
            <a:off x="3905773" y="3040201"/>
            <a:ext cx="1419775" cy="430887"/>
            <a:chOff x="1459918" y="2761347"/>
            <a:chExt cx="1722174" cy="839504"/>
          </a:xfrm>
        </p:grpSpPr>
        <p:sp>
          <p:nvSpPr>
            <p:cNvPr id="114" name="线形标注 2 113"/>
            <p:cNvSpPr/>
            <p:nvPr/>
          </p:nvSpPr>
          <p:spPr>
            <a:xfrm>
              <a:off x="1459918" y="2788277"/>
              <a:ext cx="1722174" cy="753908"/>
            </a:xfrm>
            <a:prstGeom prst="borderCallout2">
              <a:avLst>
                <a:gd name="adj1" fmla="val -6799"/>
                <a:gd name="adj2" fmla="val 32137"/>
                <a:gd name="adj3" fmla="val -61495"/>
                <a:gd name="adj4" fmla="val 31234"/>
                <a:gd name="adj5" fmla="val -200289"/>
                <a:gd name="adj6" fmla="val 27810"/>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15" name="TextBox 114"/>
            <p:cNvSpPr txBox="1"/>
            <p:nvPr/>
          </p:nvSpPr>
          <p:spPr>
            <a:xfrm>
              <a:off x="1552651" y="2761347"/>
              <a:ext cx="1564676" cy="839504"/>
            </a:xfrm>
            <a:prstGeom prst="rect">
              <a:avLst/>
            </a:prstGeom>
            <a:noFill/>
          </p:spPr>
          <p:txBody>
            <a:bodyPr>
              <a:spAutoFit/>
            </a:bodyPr>
            <a:lstStyle/>
            <a:p>
              <a:pPr>
                <a:defRPr/>
              </a:pPr>
              <a:r>
                <a:rPr lang="zh-CN" altLang="en-US" sz="1100" b="1" dirty="0">
                  <a:latin typeface="+mn-ea"/>
                </a:rPr>
                <a:t>记录车辆</a:t>
              </a:r>
              <a:r>
                <a:rPr lang="zh-CN" altLang="en-US" sz="1100" b="1" dirty="0" smtClean="0">
                  <a:latin typeface="+mn-ea"/>
                </a:rPr>
                <a:t>后备箱里面的行李</a:t>
              </a:r>
              <a:endParaRPr lang="zh-CN" altLang="en-US" sz="1100" b="1" dirty="0">
                <a:latin typeface="+mn-ea"/>
              </a:endParaRPr>
            </a:p>
          </p:txBody>
        </p:sp>
      </p:grpSp>
      <p:grpSp>
        <p:nvGrpSpPr>
          <p:cNvPr id="120" name="组合 52"/>
          <p:cNvGrpSpPr/>
          <p:nvPr/>
        </p:nvGrpSpPr>
        <p:grpSpPr bwMode="auto">
          <a:xfrm>
            <a:off x="614365" y="3001520"/>
            <a:ext cx="1586254" cy="600164"/>
            <a:chOff x="1458814" y="2718723"/>
            <a:chExt cx="1723278" cy="1169310"/>
          </a:xfrm>
        </p:grpSpPr>
        <p:sp>
          <p:nvSpPr>
            <p:cNvPr id="121" name="线形标注 2 120"/>
            <p:cNvSpPr/>
            <p:nvPr/>
          </p:nvSpPr>
          <p:spPr>
            <a:xfrm>
              <a:off x="1459918" y="2788276"/>
              <a:ext cx="1722174" cy="1024868"/>
            </a:xfrm>
            <a:prstGeom prst="borderCallout2">
              <a:avLst>
                <a:gd name="adj1" fmla="val 1698"/>
                <a:gd name="adj2" fmla="val 77305"/>
                <a:gd name="adj3" fmla="val -39057"/>
                <a:gd name="adj4" fmla="val 93891"/>
                <a:gd name="adj5" fmla="val -114819"/>
                <a:gd name="adj6" fmla="val 121126"/>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22" name="TextBox 121"/>
            <p:cNvSpPr txBox="1"/>
            <p:nvPr/>
          </p:nvSpPr>
          <p:spPr>
            <a:xfrm>
              <a:off x="1458814" y="2718723"/>
              <a:ext cx="1722173" cy="1169310"/>
            </a:xfrm>
            <a:prstGeom prst="rect">
              <a:avLst/>
            </a:prstGeom>
            <a:noFill/>
          </p:spPr>
          <p:txBody>
            <a:bodyPr wrap="square">
              <a:spAutoFit/>
            </a:bodyPr>
            <a:lstStyle/>
            <a:p>
              <a:pPr>
                <a:defRPr/>
              </a:pPr>
              <a:r>
                <a:rPr lang="zh-CN" altLang="en-US" sz="1100" b="1" dirty="0">
                  <a:latin typeface="+mn-ea"/>
                </a:rPr>
                <a:t>司机</a:t>
              </a:r>
              <a:r>
                <a:rPr lang="zh-CN" altLang="en-US" sz="1100" b="1" dirty="0" smtClean="0">
                  <a:latin typeface="+mn-ea"/>
                </a:rPr>
                <a:t>发现</a:t>
              </a:r>
              <a:r>
                <a:rPr lang="zh-CN" altLang="en-US" sz="1100" b="1" dirty="0">
                  <a:latin typeface="+mn-ea"/>
                </a:rPr>
                <a:t>紧急警情通过该按钮向上级管理部门报警</a:t>
              </a:r>
              <a:endParaRPr lang="zh-CN" altLang="en-US" sz="1100" b="1" dirty="0">
                <a:latin typeface="+mn-ea"/>
              </a:endParaRPr>
            </a:p>
          </p:txBody>
        </p:sp>
      </p:grpSp>
      <p:pic>
        <p:nvPicPr>
          <p:cNvPr id="116" name="Picture 5"/>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20483" y="2505237"/>
            <a:ext cx="298618" cy="167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 name="等腰三角形 107"/>
          <p:cNvSpPr/>
          <p:nvPr/>
        </p:nvSpPr>
        <p:spPr>
          <a:xfrm rot="15875469">
            <a:off x="2295179" y="2071755"/>
            <a:ext cx="474662" cy="189714"/>
          </a:xfrm>
          <a:prstGeom prst="triangle">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lin ang="16200000" scaled="1"/>
          </a:gradFill>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zh-CN" altLang="en-US">
              <a:solidFill>
                <a:schemeClr val="tx1"/>
              </a:solidFill>
            </a:endParaRPr>
          </a:p>
        </p:txBody>
      </p:sp>
      <p:sp>
        <p:nvSpPr>
          <p:cNvPr id="127" name="线形标注 2 126"/>
          <p:cNvSpPr/>
          <p:nvPr/>
        </p:nvSpPr>
        <p:spPr bwMode="auto">
          <a:xfrm>
            <a:off x="5080002" y="3937652"/>
            <a:ext cx="2143125" cy="535781"/>
          </a:xfrm>
          <a:prstGeom prst="borderCallout2">
            <a:avLst>
              <a:gd name="adj1" fmla="val -6389"/>
              <a:gd name="adj2" fmla="val 15926"/>
              <a:gd name="adj3" fmla="val -23917"/>
              <a:gd name="adj4" fmla="val 4222"/>
              <a:gd name="adj5" fmla="val -49407"/>
              <a:gd name="adj6" fmla="val -19035"/>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100" b="1" dirty="0">
                <a:solidFill>
                  <a:schemeClr val="tx1"/>
                </a:solidFill>
                <a:latin typeface="+mn-ea"/>
              </a:rPr>
              <a:t>支持</a:t>
            </a:r>
            <a:r>
              <a:rPr lang="en-US" altLang="zh-CN" sz="1100" b="1" dirty="0" smtClean="0">
                <a:solidFill>
                  <a:schemeClr val="tx1"/>
                </a:solidFill>
                <a:latin typeface="+mn-ea"/>
              </a:rPr>
              <a:t>3G/4G(EVDO/TD/WCDMA</a:t>
            </a:r>
            <a:r>
              <a:rPr lang="en-US" altLang="zh-CN" sz="1100" b="1" dirty="0">
                <a:solidFill>
                  <a:schemeClr val="tx1"/>
                </a:solidFill>
                <a:latin typeface="+mn-ea"/>
              </a:rPr>
              <a:t>)</a:t>
            </a:r>
            <a:endParaRPr lang="en-US" altLang="zh-CN" sz="1100" b="1" dirty="0">
              <a:solidFill>
                <a:schemeClr val="tx1"/>
              </a:solidFill>
              <a:latin typeface="+mn-ea"/>
            </a:endParaRPr>
          </a:p>
          <a:p>
            <a:pPr algn="ctr">
              <a:defRPr/>
            </a:pPr>
            <a:r>
              <a:rPr lang="zh-CN" altLang="en-US" sz="1100" b="1" dirty="0" smtClean="0">
                <a:solidFill>
                  <a:schemeClr val="tx1"/>
                </a:solidFill>
                <a:latin typeface="+mn-ea"/>
              </a:rPr>
              <a:t>支持</a:t>
            </a:r>
            <a:r>
              <a:rPr lang="en-US" altLang="zh-CN" sz="1100" b="1" dirty="0" smtClean="0">
                <a:solidFill>
                  <a:schemeClr val="tx1"/>
                </a:solidFill>
                <a:latin typeface="+mn-ea"/>
              </a:rPr>
              <a:t>3G/4G</a:t>
            </a:r>
            <a:r>
              <a:rPr lang="zh-CN" altLang="en-US" sz="1100" b="1" dirty="0" smtClean="0">
                <a:solidFill>
                  <a:schemeClr val="tx1"/>
                </a:solidFill>
                <a:latin typeface="+mn-ea"/>
              </a:rPr>
              <a:t>自动切换</a:t>
            </a:r>
            <a:endParaRPr lang="en-US" altLang="zh-CN" sz="1100" b="1" dirty="0">
              <a:solidFill>
                <a:schemeClr val="tx1"/>
              </a:solidFill>
              <a:latin typeface="+mn-ea"/>
            </a:endParaRPr>
          </a:p>
        </p:txBody>
      </p:sp>
      <p:pic>
        <p:nvPicPr>
          <p:cNvPr id="60" name="Picture 62"/>
          <p:cNvPicPr>
            <a:picLocks noChangeAspect="1" noChangeArrowheads="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52008" y="3232551"/>
            <a:ext cx="1071562" cy="398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1744668" y="4657518"/>
            <a:ext cx="7512048" cy="864278"/>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dirty="0">
                <a:solidFill>
                  <a:schemeClr val="tx1"/>
                </a:solidFill>
                <a:ea typeface="微软雅黑" panose="020B0503020204020204" pitchFamily="34" charset="-122"/>
              </a:rPr>
              <a:t>车载监控系统主要通过</a:t>
            </a:r>
            <a:r>
              <a:rPr lang="zh-CN" altLang="en-US" sz="1600" dirty="0" smtClean="0">
                <a:solidFill>
                  <a:schemeClr val="tx1"/>
                </a:solidFill>
                <a:ea typeface="微软雅黑" panose="020B0503020204020204" pitchFamily="34" charset="-122"/>
              </a:rPr>
              <a:t>在出租车上</a:t>
            </a:r>
            <a:r>
              <a:rPr lang="zh-CN" altLang="en-US" sz="1600" dirty="0">
                <a:solidFill>
                  <a:schemeClr val="tx1"/>
                </a:solidFill>
                <a:ea typeface="微软雅黑" panose="020B0503020204020204" pitchFamily="34" charset="-122"/>
              </a:rPr>
              <a:t>安装监控主机、摄像机、拾音头、</a:t>
            </a:r>
            <a:r>
              <a:rPr lang="en-US" altLang="en-US" sz="1600" dirty="0">
                <a:solidFill>
                  <a:schemeClr val="tx1"/>
                </a:solidFill>
                <a:ea typeface="微软雅黑" panose="020B0503020204020204" pitchFamily="34" charset="-122"/>
              </a:rPr>
              <a:t>GPS</a:t>
            </a:r>
            <a:r>
              <a:rPr lang="zh-CN" altLang="en-US" sz="1600" dirty="0">
                <a:solidFill>
                  <a:schemeClr val="tx1"/>
                </a:solidFill>
                <a:ea typeface="微软雅黑" panose="020B0503020204020204" pitchFamily="34" charset="-122"/>
              </a:rPr>
              <a:t>定位系统、报警按扭、无线传输模块等设备，实现</a:t>
            </a:r>
            <a:r>
              <a:rPr lang="zh-CN" altLang="en-US" sz="1600" dirty="0" smtClean="0">
                <a:solidFill>
                  <a:schemeClr val="tx1"/>
                </a:solidFill>
                <a:ea typeface="微软雅黑" panose="020B0503020204020204" pitchFamily="34" charset="-122"/>
              </a:rPr>
              <a:t>对</a:t>
            </a:r>
            <a:r>
              <a:rPr lang="zh-CN" altLang="en-US" sz="1600" dirty="0">
                <a:solidFill>
                  <a:schemeClr val="tx1"/>
                </a:solidFill>
                <a:ea typeface="微软雅黑" panose="020B0503020204020204" pitchFamily="34" charset="-122"/>
              </a:rPr>
              <a:t>行车</a:t>
            </a:r>
            <a:r>
              <a:rPr lang="zh-CN" altLang="en-US" sz="1600" dirty="0" smtClean="0">
                <a:solidFill>
                  <a:schemeClr val="tx1"/>
                </a:solidFill>
                <a:ea typeface="微软雅黑" panose="020B0503020204020204" pitchFamily="34" charset="-122"/>
              </a:rPr>
              <a:t>现场及出租车内</a:t>
            </a:r>
            <a:r>
              <a:rPr lang="zh-CN" altLang="en-US" sz="1600" dirty="0">
                <a:solidFill>
                  <a:schemeClr val="tx1"/>
                </a:solidFill>
                <a:ea typeface="微软雅黑" panose="020B0503020204020204" pitchFamily="34" charset="-122"/>
              </a:rPr>
              <a:t>进行视频音频监控且上传到监控平台，并</a:t>
            </a:r>
            <a:r>
              <a:rPr lang="zh-CN" altLang="en-US" sz="1600" dirty="0" smtClean="0">
                <a:solidFill>
                  <a:schemeClr val="tx1"/>
                </a:solidFill>
                <a:ea typeface="微软雅黑" panose="020B0503020204020204" pitchFamily="34" charset="-122"/>
              </a:rPr>
              <a:t>协助中心管理人员完成电召、调度、通话</a:t>
            </a:r>
            <a:r>
              <a:rPr lang="zh-CN" altLang="en-US" sz="1600" dirty="0">
                <a:solidFill>
                  <a:schemeClr val="tx1"/>
                </a:solidFill>
                <a:ea typeface="微软雅黑" panose="020B0503020204020204" pitchFamily="34" charset="-122"/>
              </a:rPr>
              <a:t>及报警等</a:t>
            </a:r>
            <a:r>
              <a:rPr lang="zh-CN" altLang="en-US" sz="1600" dirty="0" smtClean="0">
                <a:solidFill>
                  <a:schemeClr val="tx1"/>
                </a:solidFill>
                <a:ea typeface="微软雅黑" panose="020B0503020204020204" pitchFamily="34" charset="-122"/>
              </a:rPr>
              <a:t>业务</a:t>
            </a:r>
            <a:endParaRPr lang="zh-CN" altLang="en-US" sz="1600" dirty="0">
              <a:solidFill>
                <a:schemeClr val="tx1"/>
              </a:solidFill>
            </a:endParaRPr>
          </a:p>
        </p:txBody>
      </p:sp>
      <p:sp>
        <p:nvSpPr>
          <p:cNvPr id="11" name="标题 10"/>
          <p:cNvSpPr>
            <a:spLocks noGrp="1"/>
          </p:cNvSpPr>
          <p:nvPr>
            <p:ph type="title"/>
          </p:nvPr>
        </p:nvSpPr>
        <p:spPr>
          <a:xfrm>
            <a:off x="832544" y="182278"/>
            <a:ext cx="9144000" cy="370966"/>
          </a:xfrm>
        </p:spPr>
        <p:txBody>
          <a:bodyPr/>
          <a:lstStyle/>
          <a:p>
            <a:r>
              <a:rPr lang="zh-CN" altLang="en-US" sz="2800" dirty="0"/>
              <a:t>出租</a:t>
            </a:r>
            <a:r>
              <a:rPr lang="zh-CN" altLang="en-US" sz="2800" dirty="0" smtClean="0"/>
              <a:t>车</a:t>
            </a:r>
            <a:r>
              <a:rPr lang="zh-CN" altLang="en-US" sz="2800" dirty="0"/>
              <a:t>内部点</a:t>
            </a:r>
            <a:r>
              <a:rPr lang="zh-CN" altLang="en-US" sz="2800" dirty="0" smtClean="0"/>
              <a:t>位图</a:t>
            </a:r>
            <a:endParaRPr lang="zh-CN" altLang="en-US" sz="2800" dirty="0"/>
          </a:p>
        </p:txBody>
      </p:sp>
      <p:pic>
        <p:nvPicPr>
          <p:cNvPr id="99" name="Picture 2"/>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3063776" y="2155487"/>
            <a:ext cx="188532" cy="221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9" name="组合 35"/>
          <p:cNvGrpSpPr/>
          <p:nvPr/>
        </p:nvGrpSpPr>
        <p:grpSpPr bwMode="auto">
          <a:xfrm>
            <a:off x="2237780" y="3001522"/>
            <a:ext cx="1637350" cy="600164"/>
            <a:chOff x="1422466" y="2726895"/>
            <a:chExt cx="1812503" cy="1221944"/>
          </a:xfrm>
        </p:grpSpPr>
        <p:sp>
          <p:nvSpPr>
            <p:cNvPr id="110" name="线形标注 2 109"/>
            <p:cNvSpPr/>
            <p:nvPr/>
          </p:nvSpPr>
          <p:spPr>
            <a:xfrm>
              <a:off x="1459918" y="2773149"/>
              <a:ext cx="1722174" cy="1126653"/>
            </a:xfrm>
            <a:prstGeom prst="borderCallout2">
              <a:avLst>
                <a:gd name="adj1" fmla="val -3133"/>
                <a:gd name="adj2" fmla="val 29818"/>
                <a:gd name="adj3" fmla="val -21417"/>
                <a:gd name="adj4" fmla="val 34149"/>
                <a:gd name="adj5" fmla="val -126878"/>
                <a:gd name="adj6" fmla="val 57954"/>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11" name="TextBox 110"/>
            <p:cNvSpPr txBox="1"/>
            <p:nvPr/>
          </p:nvSpPr>
          <p:spPr>
            <a:xfrm>
              <a:off x="1422466" y="2726895"/>
              <a:ext cx="1812503" cy="1221944"/>
            </a:xfrm>
            <a:prstGeom prst="rect">
              <a:avLst/>
            </a:prstGeom>
            <a:noFill/>
          </p:spPr>
          <p:txBody>
            <a:bodyPr wrap="square">
              <a:spAutoFit/>
            </a:bodyPr>
            <a:lstStyle/>
            <a:p>
              <a:pPr>
                <a:defRPr/>
              </a:pPr>
              <a:r>
                <a:rPr lang="zh-CN" altLang="en-US" sz="1100" b="1" dirty="0" smtClean="0">
                  <a:latin typeface="+mn-ea"/>
                </a:rPr>
                <a:t>拍摄后排乘客上下车和活动情况，便于事后查证。</a:t>
              </a:r>
              <a:endParaRPr lang="zh-CN" altLang="en-US" sz="1100" b="1" dirty="0">
                <a:latin typeface="+mn-ea"/>
              </a:endParaRPr>
            </a:p>
          </p:txBody>
        </p:sp>
      </p:grpSp>
      <p:sp>
        <p:nvSpPr>
          <p:cNvPr id="100" name="等腰三角形 99"/>
          <p:cNvSpPr/>
          <p:nvPr/>
        </p:nvSpPr>
        <p:spPr>
          <a:xfrm rot="16200000">
            <a:off x="2928867" y="2062778"/>
            <a:ext cx="944878" cy="356533"/>
          </a:xfrm>
          <a:prstGeom prst="triangle">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lin ang="16200000" scaled="1"/>
          </a:gradFill>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zh-CN" altLang="en-US">
              <a:solidFill>
                <a:schemeClr val="tx1"/>
              </a:solidFill>
            </a:endParaRPr>
          </a:p>
        </p:txBody>
      </p:sp>
      <p:grpSp>
        <p:nvGrpSpPr>
          <p:cNvPr id="101" name="组合 100"/>
          <p:cNvGrpSpPr/>
          <p:nvPr/>
        </p:nvGrpSpPr>
        <p:grpSpPr>
          <a:xfrm>
            <a:off x="2847752" y="769268"/>
            <a:ext cx="2000250" cy="600164"/>
            <a:chOff x="1907630" y="699490"/>
            <a:chExt cx="2000250" cy="600164"/>
          </a:xfrm>
        </p:grpSpPr>
        <p:sp>
          <p:nvSpPr>
            <p:cNvPr id="102" name="线形标注 2 101"/>
            <p:cNvSpPr/>
            <p:nvPr/>
          </p:nvSpPr>
          <p:spPr bwMode="auto">
            <a:xfrm>
              <a:off x="1907630" y="715887"/>
              <a:ext cx="2000250" cy="559667"/>
            </a:xfrm>
            <a:prstGeom prst="borderCallout2">
              <a:avLst>
                <a:gd name="adj1" fmla="val 93928"/>
                <a:gd name="adj2" fmla="val 35259"/>
                <a:gd name="adj3" fmla="val 135177"/>
                <a:gd name="adj4" fmla="val 20920"/>
                <a:gd name="adj5" fmla="val 262405"/>
                <a:gd name="adj6" fmla="val -18278"/>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03" name="TextBox 105"/>
            <p:cNvSpPr txBox="1"/>
            <p:nvPr/>
          </p:nvSpPr>
          <p:spPr bwMode="auto">
            <a:xfrm>
              <a:off x="1907630" y="699490"/>
              <a:ext cx="1892300" cy="600164"/>
            </a:xfrm>
            <a:prstGeom prst="rect">
              <a:avLst/>
            </a:prstGeom>
            <a:noFill/>
            <a:ln>
              <a:noFill/>
            </a:ln>
          </p:spPr>
          <p:txBody>
            <a:bodyPr>
              <a:spAutoFit/>
            </a:bodyPr>
            <a:lstStyle/>
            <a:p>
              <a:pPr>
                <a:defRPr/>
              </a:pPr>
              <a:r>
                <a:rPr lang="zh-CN" altLang="en-US" sz="1100" b="1" dirty="0">
                  <a:latin typeface="+mn-ea"/>
                </a:rPr>
                <a:t>拍摄司机驾驶及副驾驶座和后排乘客活动情况，可规范司机驾驶行为</a:t>
              </a:r>
              <a:r>
                <a:rPr lang="zh-CN" altLang="en-US" sz="1100" b="1" dirty="0" smtClean="0">
                  <a:latin typeface="+mn-ea"/>
                </a:rPr>
                <a:t>。</a:t>
              </a:r>
              <a:endParaRPr lang="zh-CN" altLang="en-US" sz="1600" b="1" dirty="0">
                <a:latin typeface="+mn-ea"/>
              </a:endParaRPr>
            </a:p>
          </p:txBody>
        </p:sp>
      </p:grpSp>
      <p:pic>
        <p:nvPicPr>
          <p:cNvPr id="2" name="图片 1" descr="logo012jpg"/>
          <p:cNvPicPr>
            <a:picLocks noChangeAspect="1"/>
          </p:cNvPicPr>
          <p:nvPr/>
        </p:nvPicPr>
        <p:blipFill>
          <a:blip r:embed="rId2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07"/>
                                        </p:tgtEl>
                                        <p:attrNameLst>
                                          <p:attrName>style.visibility</p:attrName>
                                        </p:attrNameLst>
                                      </p:cBhvr>
                                      <p:to>
                                        <p:strVal val="visible"/>
                                      </p:to>
                                    </p:set>
                                    <p:animEffect transition="in" filter="wipe(right)">
                                      <p:cBhvr>
                                        <p:cTn id="11" dur="500"/>
                                        <p:tgtEl>
                                          <p:spTgt spid="10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xit" presetSubtype="0" fill="hold" nodeType="clickEffect">
                                  <p:stCondLst>
                                    <p:cond delay="0"/>
                                  </p:stCondLst>
                                  <p:childTnLst>
                                    <p:set>
                                      <p:cBhvr>
                                        <p:cTn id="19" dur="1" fill="hold">
                                          <p:stCondLst>
                                            <p:cond delay="0"/>
                                          </p:stCondLst>
                                        </p:cTn>
                                        <p:tgtEl>
                                          <p:spTgt spid="3"/>
                                        </p:tgtEl>
                                        <p:attrNameLst>
                                          <p:attrName>style.visibility</p:attrName>
                                        </p:attrNameLst>
                                      </p:cBhvr>
                                      <p:to>
                                        <p:strVal val="hidden"/>
                                      </p:to>
                                    </p:set>
                                  </p:childTnLst>
                                </p:cTn>
                              </p:par>
                              <p:par>
                                <p:cTn id="20" presetID="1" presetClass="exit" presetSubtype="0" fill="hold" grpId="1" nodeType="withEffect">
                                  <p:stCondLst>
                                    <p:cond delay="0"/>
                                  </p:stCondLst>
                                  <p:childTnLst>
                                    <p:set>
                                      <p:cBhvr>
                                        <p:cTn id="21" dur="1" fill="hold">
                                          <p:stCondLst>
                                            <p:cond delay="0"/>
                                          </p:stCondLst>
                                        </p:cTn>
                                        <p:tgtEl>
                                          <p:spTgt spid="107"/>
                                        </p:tgtEl>
                                        <p:attrNameLst>
                                          <p:attrName>style.visibility</p:attrName>
                                        </p:attrNameLst>
                                      </p:cBhvr>
                                      <p:to>
                                        <p:strVal val="hidden"/>
                                      </p:to>
                                    </p:set>
                                  </p:childTnLst>
                                </p:cTn>
                              </p:par>
                            </p:childTnLst>
                          </p:cTn>
                        </p:par>
                        <p:par>
                          <p:cTn id="22" fill="hold">
                            <p:stCondLst>
                              <p:cond delay="0"/>
                            </p:stCondLst>
                            <p:childTnLst>
                              <p:par>
                                <p:cTn id="23" presetID="10" presetClass="entr" presetSubtype="0" fill="hold" nodeType="afterEffect">
                                  <p:stCondLst>
                                    <p:cond delay="0"/>
                                  </p:stCondLst>
                                  <p:childTnLst>
                                    <p:set>
                                      <p:cBhvr>
                                        <p:cTn id="24" dur="1" fill="hold">
                                          <p:stCondLst>
                                            <p:cond delay="0"/>
                                          </p:stCondLst>
                                        </p:cTn>
                                        <p:tgtEl>
                                          <p:spTgt spid="6146"/>
                                        </p:tgtEl>
                                        <p:attrNameLst>
                                          <p:attrName>style.visibility</p:attrName>
                                        </p:attrNameLst>
                                      </p:cBhvr>
                                      <p:to>
                                        <p:strVal val="visible"/>
                                      </p:to>
                                    </p:set>
                                    <p:animEffect transition="in" filter="fade">
                                      <p:cBhvr>
                                        <p:cTn id="25" dur="500"/>
                                        <p:tgtEl>
                                          <p:spTgt spid="6146"/>
                                        </p:tgtEl>
                                      </p:cBhvr>
                                    </p:animEffect>
                                  </p:childTnLst>
                                </p:cTn>
                              </p:par>
                            </p:childTnLst>
                          </p:cTn>
                        </p:par>
                        <p:par>
                          <p:cTn id="26" fill="hold">
                            <p:stCondLst>
                              <p:cond delay="500"/>
                            </p:stCondLst>
                            <p:childTnLst>
                              <p:par>
                                <p:cTn id="27" presetID="22" presetClass="entr" presetSubtype="4"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down)">
                                      <p:cBhvr>
                                        <p:cTn id="29" dur="500"/>
                                        <p:tgtEl>
                                          <p:spTgt spid="108"/>
                                        </p:tgtEl>
                                      </p:cBhvr>
                                    </p:animEffect>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101"/>
                                        </p:tgtEl>
                                        <p:attrNameLst>
                                          <p:attrName>style.visibility</p:attrName>
                                        </p:attrNameLst>
                                      </p:cBhvr>
                                      <p:to>
                                        <p:strVal val="visible"/>
                                      </p:to>
                                    </p:set>
                                    <p:animEffect transition="in" filter="wipe(down)">
                                      <p:cBhvr>
                                        <p:cTn id="33" dur="500"/>
                                        <p:tgtEl>
                                          <p:spTgt spid="101"/>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xit" presetSubtype="0" fill="hold" nodeType="clickEffect">
                                  <p:stCondLst>
                                    <p:cond delay="0"/>
                                  </p:stCondLst>
                                  <p:childTnLst>
                                    <p:set>
                                      <p:cBhvr>
                                        <p:cTn id="37" dur="1" fill="hold">
                                          <p:stCondLst>
                                            <p:cond delay="0"/>
                                          </p:stCondLst>
                                        </p:cTn>
                                        <p:tgtEl>
                                          <p:spTgt spid="101"/>
                                        </p:tgtEl>
                                        <p:attrNameLst>
                                          <p:attrName>style.visibility</p:attrName>
                                        </p:attrNameLst>
                                      </p:cBhvr>
                                      <p:to>
                                        <p:strVal val="hidden"/>
                                      </p:to>
                                    </p:set>
                                  </p:childTnLst>
                                </p:cTn>
                              </p:par>
                            </p:childTnLst>
                          </p:cTn>
                        </p:par>
                        <p:par>
                          <p:cTn id="38" fill="hold">
                            <p:stCondLst>
                              <p:cond delay="0"/>
                            </p:stCondLst>
                            <p:childTnLst>
                              <p:par>
                                <p:cTn id="39" presetID="1" presetClass="exit" presetSubtype="0" fill="hold" grpId="1" nodeType="afterEffect">
                                  <p:stCondLst>
                                    <p:cond delay="0"/>
                                  </p:stCondLst>
                                  <p:childTnLst>
                                    <p:set>
                                      <p:cBhvr>
                                        <p:cTn id="40" dur="1" fill="hold">
                                          <p:stCondLst>
                                            <p:cond delay="0"/>
                                          </p:stCondLst>
                                        </p:cTn>
                                        <p:tgtEl>
                                          <p:spTgt spid="108"/>
                                        </p:tgtEl>
                                        <p:attrNameLst>
                                          <p:attrName>style.visibility</p:attrName>
                                        </p:attrNameLst>
                                      </p:cBhvr>
                                      <p:to>
                                        <p:strVal val="hidden"/>
                                      </p:to>
                                    </p:set>
                                  </p:childTnLst>
                                </p:cTn>
                              </p:par>
                            </p:childTnLst>
                          </p:cTn>
                        </p:par>
                        <p:par>
                          <p:cTn id="41" fill="hold">
                            <p:stCondLst>
                              <p:cond delay="0"/>
                            </p:stCondLst>
                            <p:childTnLst>
                              <p:par>
                                <p:cTn id="42" presetID="10" presetClass="entr" presetSubtype="0" fill="hold" nodeType="afterEffect">
                                  <p:stCondLst>
                                    <p:cond delay="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childTnLst>
                          </p:cTn>
                        </p:par>
                        <p:par>
                          <p:cTn id="45" fill="hold">
                            <p:stCondLst>
                              <p:cond delay="500"/>
                            </p:stCondLst>
                            <p:childTnLst>
                              <p:par>
                                <p:cTn id="46" presetID="22" presetClass="entr" presetSubtype="8" fill="hold" grpId="0" nodeType="afterEffect">
                                  <p:stCondLst>
                                    <p:cond delay="0"/>
                                  </p:stCondLst>
                                  <p:childTnLst>
                                    <p:set>
                                      <p:cBhvr>
                                        <p:cTn id="47" dur="1" fill="hold">
                                          <p:stCondLst>
                                            <p:cond delay="0"/>
                                          </p:stCondLst>
                                        </p:cTn>
                                        <p:tgtEl>
                                          <p:spTgt spid="100"/>
                                        </p:tgtEl>
                                        <p:attrNameLst>
                                          <p:attrName>style.visibility</p:attrName>
                                        </p:attrNameLst>
                                      </p:cBhvr>
                                      <p:to>
                                        <p:strVal val="visible"/>
                                      </p:to>
                                    </p:set>
                                    <p:animEffect transition="in" filter="wipe(left)">
                                      <p:cBhvr>
                                        <p:cTn id="48" dur="500"/>
                                        <p:tgtEl>
                                          <p:spTgt spid="100"/>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109"/>
                                        </p:tgtEl>
                                        <p:attrNameLst>
                                          <p:attrName>style.visibility</p:attrName>
                                        </p:attrNameLst>
                                      </p:cBhvr>
                                      <p:to>
                                        <p:strVal val="visible"/>
                                      </p:to>
                                    </p:set>
                                    <p:animEffect transition="in" filter="wipe(left)">
                                      <p:cBhvr>
                                        <p:cTn id="52" dur="500"/>
                                        <p:tgtEl>
                                          <p:spTgt spid="109"/>
                                        </p:tgtEl>
                                      </p:cBhvr>
                                    </p:animEffec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nodeType="clickEffect">
                                  <p:stCondLst>
                                    <p:cond delay="0"/>
                                  </p:stCondLst>
                                  <p:childTnLst>
                                    <p:set>
                                      <p:cBhvr>
                                        <p:cTn id="56" dur="1" fill="hold">
                                          <p:stCondLst>
                                            <p:cond delay="0"/>
                                          </p:stCondLst>
                                        </p:cTn>
                                        <p:tgtEl>
                                          <p:spTgt spid="109"/>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100"/>
                                        </p:tgtEl>
                                        <p:attrNameLst>
                                          <p:attrName>style.visibility</p:attrName>
                                        </p:attrNameLst>
                                      </p:cBhvr>
                                      <p:to>
                                        <p:strVal val="hidden"/>
                                      </p:to>
                                    </p:set>
                                  </p:childTnLst>
                                </p:cTn>
                              </p:par>
                            </p:childTnLst>
                          </p:cTn>
                        </p:par>
                        <p:par>
                          <p:cTn id="59" fill="hold">
                            <p:stCondLst>
                              <p:cond delay="0"/>
                            </p:stCondLst>
                            <p:childTnLst>
                              <p:par>
                                <p:cTn id="60" presetID="10" presetClass="entr" presetSubtype="0"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fade">
                                      <p:cBhvr>
                                        <p:cTn id="62" dur="500"/>
                                        <p:tgtEl>
                                          <p:spTgt spid="9"/>
                                        </p:tgtEl>
                                      </p:cBhvr>
                                    </p:animEffect>
                                  </p:childTnLst>
                                </p:cTn>
                              </p:par>
                            </p:childTnLst>
                          </p:cTn>
                        </p:par>
                        <p:par>
                          <p:cTn id="63" fill="hold">
                            <p:stCondLst>
                              <p:cond delay="500"/>
                            </p:stCondLst>
                            <p:childTnLst>
                              <p:par>
                                <p:cTn id="64" presetID="22" presetClass="entr" presetSubtype="8" fill="hold" grpId="0" nodeType="afterEffect">
                                  <p:stCondLst>
                                    <p:cond delay="0"/>
                                  </p:stCondLst>
                                  <p:childTnLst>
                                    <p:set>
                                      <p:cBhvr>
                                        <p:cTn id="65" dur="1" fill="hold">
                                          <p:stCondLst>
                                            <p:cond delay="0"/>
                                          </p:stCondLst>
                                        </p:cTn>
                                        <p:tgtEl>
                                          <p:spTgt spid="112"/>
                                        </p:tgtEl>
                                        <p:attrNameLst>
                                          <p:attrName>style.visibility</p:attrName>
                                        </p:attrNameLst>
                                      </p:cBhvr>
                                      <p:to>
                                        <p:strVal val="visible"/>
                                      </p:to>
                                    </p:set>
                                    <p:animEffect transition="in" filter="wipe(left)">
                                      <p:cBhvr>
                                        <p:cTn id="66" dur="500"/>
                                        <p:tgtEl>
                                          <p:spTgt spid="112"/>
                                        </p:tgtEl>
                                      </p:cBhvr>
                                    </p:animEffect>
                                  </p:childTnLst>
                                </p:cTn>
                              </p:par>
                            </p:childTnLst>
                          </p:cTn>
                        </p:par>
                        <p:par>
                          <p:cTn id="67" fill="hold">
                            <p:stCondLst>
                              <p:cond delay="1000"/>
                            </p:stCondLst>
                            <p:childTnLst>
                              <p:par>
                                <p:cTn id="68" presetID="22" presetClass="entr" presetSubtype="8" fill="hold" nodeType="afterEffect">
                                  <p:stCondLst>
                                    <p:cond delay="0"/>
                                  </p:stCondLst>
                                  <p:childTnLst>
                                    <p:set>
                                      <p:cBhvr>
                                        <p:cTn id="69" dur="1" fill="hold">
                                          <p:stCondLst>
                                            <p:cond delay="0"/>
                                          </p:stCondLst>
                                        </p:cTn>
                                        <p:tgtEl>
                                          <p:spTgt spid="113"/>
                                        </p:tgtEl>
                                        <p:attrNameLst>
                                          <p:attrName>style.visibility</p:attrName>
                                        </p:attrNameLst>
                                      </p:cBhvr>
                                      <p:to>
                                        <p:strVal val="visible"/>
                                      </p:to>
                                    </p:set>
                                    <p:animEffect transition="in" filter="wipe(left)">
                                      <p:cBhvr>
                                        <p:cTn id="70" dur="500"/>
                                        <p:tgtEl>
                                          <p:spTgt spid="113"/>
                                        </p:tgtEl>
                                      </p:cBhvr>
                                    </p:animEffect>
                                  </p:childTnLst>
                                </p:cTn>
                              </p:par>
                            </p:childTnLst>
                          </p:cTn>
                        </p:par>
                      </p:childTnLst>
                    </p:cTn>
                  </p:par>
                  <p:par>
                    <p:cTn id="71" fill="hold">
                      <p:stCondLst>
                        <p:cond delay="indefinite"/>
                      </p:stCondLst>
                      <p:childTnLst>
                        <p:par>
                          <p:cTn id="72" fill="hold">
                            <p:stCondLst>
                              <p:cond delay="0"/>
                            </p:stCondLst>
                            <p:childTnLst>
                              <p:par>
                                <p:cTn id="73" presetID="1" presetClass="exit" presetSubtype="0" fill="hold" nodeType="clickEffect">
                                  <p:stCondLst>
                                    <p:cond delay="0"/>
                                  </p:stCondLst>
                                  <p:childTnLst>
                                    <p:set>
                                      <p:cBhvr>
                                        <p:cTn id="74" dur="1" fill="hold">
                                          <p:stCondLst>
                                            <p:cond delay="0"/>
                                          </p:stCondLst>
                                        </p:cTn>
                                        <p:tgtEl>
                                          <p:spTgt spid="113"/>
                                        </p:tgtEl>
                                        <p:attrNameLst>
                                          <p:attrName>style.visibility</p:attrName>
                                        </p:attrNameLst>
                                      </p:cBhvr>
                                      <p:to>
                                        <p:strVal val="hidden"/>
                                      </p:to>
                                    </p:set>
                                  </p:childTnLst>
                                </p:cTn>
                              </p:par>
                              <p:par>
                                <p:cTn id="75" presetID="1" presetClass="exit" presetSubtype="0" fill="hold" grpId="1" nodeType="withEffect">
                                  <p:stCondLst>
                                    <p:cond delay="0"/>
                                  </p:stCondLst>
                                  <p:childTnLst>
                                    <p:set>
                                      <p:cBhvr>
                                        <p:cTn id="76" dur="1" fill="hold">
                                          <p:stCondLst>
                                            <p:cond delay="0"/>
                                          </p:stCondLst>
                                        </p:cTn>
                                        <p:tgtEl>
                                          <p:spTgt spid="112"/>
                                        </p:tgtEl>
                                        <p:attrNameLst>
                                          <p:attrName>style.visibility</p:attrName>
                                        </p:attrNameLst>
                                      </p:cBhvr>
                                      <p:to>
                                        <p:strVal val="hidden"/>
                                      </p:to>
                                    </p:set>
                                  </p:childTnLst>
                                </p:cTn>
                              </p:par>
                            </p:childTnLst>
                          </p:cTn>
                        </p:par>
                        <p:par>
                          <p:cTn id="77" fill="hold">
                            <p:stCondLst>
                              <p:cond delay="0"/>
                            </p:stCondLst>
                            <p:childTnLst>
                              <p:par>
                                <p:cTn id="78" presetID="10" presetClass="entr" presetSubtype="0"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500"/>
                                        <p:tgtEl>
                                          <p:spTgt spid="7"/>
                                        </p:tgtEl>
                                      </p:cBhvr>
                                    </p:animEffect>
                                  </p:childTnLst>
                                </p:cTn>
                              </p:par>
                            </p:childTnLst>
                          </p:cTn>
                        </p:par>
                        <p:par>
                          <p:cTn id="81" fill="hold">
                            <p:stCondLst>
                              <p:cond delay="500"/>
                            </p:stCondLst>
                            <p:childTnLst>
                              <p:par>
                                <p:cTn id="82" presetID="22" presetClass="entr" presetSubtype="8" fill="hold" nodeType="afterEffect">
                                  <p:stCondLst>
                                    <p:cond delay="0"/>
                                  </p:stCondLst>
                                  <p:childTnLst>
                                    <p:set>
                                      <p:cBhvr>
                                        <p:cTn id="83" dur="1" fill="hold">
                                          <p:stCondLst>
                                            <p:cond delay="0"/>
                                          </p:stCondLst>
                                        </p:cTn>
                                        <p:tgtEl>
                                          <p:spTgt spid="120"/>
                                        </p:tgtEl>
                                        <p:attrNameLst>
                                          <p:attrName>style.visibility</p:attrName>
                                        </p:attrNameLst>
                                      </p:cBhvr>
                                      <p:to>
                                        <p:strVal val="visible"/>
                                      </p:to>
                                    </p:set>
                                    <p:animEffect transition="in" filter="wipe(left)">
                                      <p:cBhvr>
                                        <p:cTn id="84" dur="500"/>
                                        <p:tgtEl>
                                          <p:spTgt spid="120"/>
                                        </p:tgtEl>
                                      </p:cBhvr>
                                    </p:animEffect>
                                  </p:childTnLst>
                                </p:cTn>
                              </p:par>
                            </p:childTnLst>
                          </p:cTn>
                        </p:par>
                      </p:childTnLst>
                    </p:cTn>
                  </p:par>
                  <p:par>
                    <p:cTn id="85" fill="hold">
                      <p:stCondLst>
                        <p:cond delay="indefinite"/>
                      </p:stCondLst>
                      <p:childTnLst>
                        <p:par>
                          <p:cTn id="86" fill="hold">
                            <p:stCondLst>
                              <p:cond delay="0"/>
                            </p:stCondLst>
                            <p:childTnLst>
                              <p:par>
                                <p:cTn id="87" presetID="1" presetClass="exit" presetSubtype="0" fill="hold" nodeType="clickEffect">
                                  <p:stCondLst>
                                    <p:cond delay="0"/>
                                  </p:stCondLst>
                                  <p:childTnLst>
                                    <p:set>
                                      <p:cBhvr>
                                        <p:cTn id="88" dur="1" fill="hold">
                                          <p:stCondLst>
                                            <p:cond delay="0"/>
                                          </p:stCondLst>
                                        </p:cTn>
                                        <p:tgtEl>
                                          <p:spTgt spid="120"/>
                                        </p:tgtEl>
                                        <p:attrNameLst>
                                          <p:attrName>style.visibility</p:attrName>
                                        </p:attrNameLst>
                                      </p:cBhvr>
                                      <p:to>
                                        <p:strVal val="hidden"/>
                                      </p:to>
                                    </p:set>
                                  </p:childTnLst>
                                </p:cTn>
                              </p:par>
                              <p:par>
                                <p:cTn id="89" presetID="10" presetClass="entr" presetSubtype="0"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fade">
                                      <p:cBhvr>
                                        <p:cTn id="91" dur="500"/>
                                        <p:tgtEl>
                                          <p:spTgt spid="10"/>
                                        </p:tgtEl>
                                      </p:cBhvr>
                                    </p:animEffect>
                                  </p:childTnLst>
                                </p:cTn>
                              </p:par>
                              <p:par>
                                <p:cTn id="92" presetID="10" presetClass="entr" presetSubtype="0" fill="hold" nodeType="withEffect">
                                  <p:stCondLst>
                                    <p:cond delay="0"/>
                                  </p:stCondLst>
                                  <p:childTnLst>
                                    <p:set>
                                      <p:cBhvr>
                                        <p:cTn id="93" dur="1" fill="hold">
                                          <p:stCondLst>
                                            <p:cond delay="0"/>
                                          </p:stCondLst>
                                        </p:cTn>
                                        <p:tgtEl>
                                          <p:spTgt spid="116"/>
                                        </p:tgtEl>
                                        <p:attrNameLst>
                                          <p:attrName>style.visibility</p:attrName>
                                        </p:attrNameLst>
                                      </p:cBhvr>
                                      <p:to>
                                        <p:strVal val="visible"/>
                                      </p:to>
                                    </p:set>
                                    <p:animEffect transition="in" filter="fade">
                                      <p:cBhvr>
                                        <p:cTn id="94" dur="500"/>
                                        <p:tgtEl>
                                          <p:spTgt spid="116"/>
                                        </p:tgtEl>
                                      </p:cBhvr>
                                    </p:animEffect>
                                  </p:childTnLst>
                                </p:cTn>
                              </p:par>
                            </p:childTnLst>
                          </p:cTn>
                        </p:par>
                        <p:par>
                          <p:cTn id="95" fill="hold">
                            <p:stCondLst>
                              <p:cond delay="0"/>
                            </p:stCondLst>
                            <p:childTnLst>
                              <p:par>
                                <p:cTn id="96" presetID="42" presetClass="path" presetSubtype="0" accel="50000" decel="50000" fill="hold" nodeType="afterEffect">
                                  <p:stCondLst>
                                    <p:cond delay="0"/>
                                  </p:stCondLst>
                                  <p:childTnLst>
                                    <p:animMotion origin="layout" path="M 1.25E-6 4.44444E-6 L -0.03906 0.17305 " pathEditMode="relative" rAng="0" ptsTypes="AA">
                                      <p:cBhvr>
                                        <p:cTn id="97" dur="2000" fill="hold"/>
                                        <p:tgtEl>
                                          <p:spTgt spid="116"/>
                                        </p:tgtEl>
                                        <p:attrNameLst>
                                          <p:attrName>ppt_x</p:attrName>
                                          <p:attrName>ppt_y</p:attrName>
                                        </p:attrNameLst>
                                      </p:cBhvr>
                                      <p:rCtr x="-1953" y="8639"/>
                                    </p:animMotion>
                                  </p:childTnLst>
                                </p:cTn>
                              </p:par>
                              <p:par>
                                <p:cTn id="98" presetID="6" presetClass="emph" presetSubtype="0" fill="hold" nodeType="withEffect">
                                  <p:stCondLst>
                                    <p:cond delay="0"/>
                                  </p:stCondLst>
                                  <p:childTnLst>
                                    <p:animScale>
                                      <p:cBhvr>
                                        <p:cTn id="99" dur="2000" fill="hold"/>
                                        <p:tgtEl>
                                          <p:spTgt spid="116"/>
                                        </p:tgtEl>
                                      </p:cBhvr>
                                      <p:by x="250000" y="250000"/>
                                    </p:animScale>
                                  </p:childTnLst>
                                </p:cTn>
                              </p:par>
                            </p:childTnLst>
                          </p:cTn>
                        </p:par>
                        <p:par>
                          <p:cTn id="100" fill="hold">
                            <p:stCondLst>
                              <p:cond delay="2000"/>
                            </p:stCondLst>
                            <p:childTnLst>
                              <p:par>
                                <p:cTn id="101" presetID="9" presetClass="exit" presetSubtype="0" fill="hold" nodeType="afterEffect">
                                  <p:stCondLst>
                                    <p:cond delay="0"/>
                                  </p:stCondLst>
                                  <p:childTnLst>
                                    <p:animEffect transition="out" filter="dissolve">
                                      <p:cBhvr>
                                        <p:cTn id="102" dur="500"/>
                                        <p:tgtEl>
                                          <p:spTgt spid="116"/>
                                        </p:tgtEl>
                                      </p:cBhvr>
                                    </p:animEffect>
                                    <p:set>
                                      <p:cBhvr>
                                        <p:cTn id="103" dur="1" fill="hold">
                                          <p:stCondLst>
                                            <p:cond delay="499"/>
                                          </p:stCondLst>
                                        </p:cTn>
                                        <p:tgtEl>
                                          <p:spTgt spid="116"/>
                                        </p:tgtEl>
                                        <p:attrNameLst>
                                          <p:attrName>style.visibility</p:attrName>
                                        </p:attrNameLst>
                                      </p:cBhvr>
                                      <p:to>
                                        <p:strVal val="hidden"/>
                                      </p:to>
                                    </p:set>
                                  </p:childTnLst>
                                </p:cTn>
                              </p:par>
                              <p:par>
                                <p:cTn id="104" presetID="22" presetClass="entr" presetSubtype="1" fill="hold" nodeType="withEffect">
                                  <p:stCondLst>
                                    <p:cond delay="0"/>
                                  </p:stCondLst>
                                  <p:childTnLst>
                                    <p:set>
                                      <p:cBhvr>
                                        <p:cTn id="105" dur="1" fill="hold">
                                          <p:stCondLst>
                                            <p:cond delay="0"/>
                                          </p:stCondLst>
                                        </p:cTn>
                                        <p:tgtEl>
                                          <p:spTgt spid="55"/>
                                        </p:tgtEl>
                                        <p:attrNameLst>
                                          <p:attrName>style.visibility</p:attrName>
                                        </p:attrNameLst>
                                      </p:cBhvr>
                                      <p:to>
                                        <p:strVal val="visible"/>
                                      </p:to>
                                    </p:set>
                                    <p:animEffect transition="in" filter="wipe(up)">
                                      <p:cBhvr>
                                        <p:cTn id="106" dur="500"/>
                                        <p:tgtEl>
                                          <p:spTgt spid="55"/>
                                        </p:tgtEl>
                                      </p:cBhvr>
                                    </p:animEffect>
                                  </p:childTnLst>
                                </p:cTn>
                              </p:par>
                            </p:childTnLst>
                          </p:cTn>
                        </p:par>
                        <p:par>
                          <p:cTn id="107" fill="hold">
                            <p:stCondLst>
                              <p:cond delay="2500"/>
                            </p:stCondLst>
                            <p:childTnLst>
                              <p:par>
                                <p:cTn id="108" presetID="22" presetClass="entr" presetSubtype="8" fill="hold"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wipe(left)">
                                      <p:cBhvr>
                                        <p:cTn id="110" dur="500"/>
                                        <p:tgtEl>
                                          <p:spTgt spid="56"/>
                                        </p:tgtEl>
                                      </p:cBhvr>
                                    </p:animEffect>
                                  </p:childTnLst>
                                </p:cTn>
                              </p:par>
                            </p:childTnLst>
                          </p:cTn>
                        </p:par>
                      </p:childTnLst>
                    </p:cTn>
                  </p:par>
                  <p:par>
                    <p:cTn id="111" fill="hold">
                      <p:stCondLst>
                        <p:cond delay="indefinite"/>
                      </p:stCondLst>
                      <p:childTnLst>
                        <p:par>
                          <p:cTn id="112" fill="hold">
                            <p:stCondLst>
                              <p:cond delay="0"/>
                            </p:stCondLst>
                            <p:childTnLst>
                              <p:par>
                                <p:cTn id="113" presetID="1" presetClass="exit" presetSubtype="0" fill="hold" nodeType="clickEffect">
                                  <p:stCondLst>
                                    <p:cond delay="0"/>
                                  </p:stCondLst>
                                  <p:childTnLst>
                                    <p:set>
                                      <p:cBhvr>
                                        <p:cTn id="114" dur="1" fill="hold">
                                          <p:stCondLst>
                                            <p:cond delay="0"/>
                                          </p:stCondLst>
                                        </p:cTn>
                                        <p:tgtEl>
                                          <p:spTgt spid="56"/>
                                        </p:tgtEl>
                                        <p:attrNameLst>
                                          <p:attrName>style.visibility</p:attrName>
                                        </p:attrNameLst>
                                      </p:cBhvr>
                                      <p:to>
                                        <p:strVal val="hidden"/>
                                      </p:to>
                                    </p:set>
                                  </p:childTnLst>
                                </p:cTn>
                              </p:par>
                            </p:childTnLst>
                          </p:cTn>
                        </p:par>
                        <p:par>
                          <p:cTn id="115" fill="hold">
                            <p:stCondLst>
                              <p:cond delay="0"/>
                            </p:stCondLst>
                            <p:childTnLst>
                              <p:par>
                                <p:cTn id="116" presetID="22" presetClass="entr" presetSubtype="2" fill="hold" nodeType="afterEffect">
                                  <p:stCondLst>
                                    <p:cond delay="0"/>
                                  </p:stCondLst>
                                  <p:childTnLst>
                                    <p:set>
                                      <p:cBhvr>
                                        <p:cTn id="117" dur="1" fill="hold">
                                          <p:stCondLst>
                                            <p:cond delay="0"/>
                                          </p:stCondLst>
                                        </p:cTn>
                                        <p:tgtEl>
                                          <p:spTgt spid="67"/>
                                        </p:tgtEl>
                                        <p:attrNameLst>
                                          <p:attrName>style.visibility</p:attrName>
                                        </p:attrNameLst>
                                      </p:cBhvr>
                                      <p:to>
                                        <p:strVal val="visible"/>
                                      </p:to>
                                    </p:set>
                                    <p:animEffect transition="in" filter="wipe(right)">
                                      <p:cBhvr>
                                        <p:cTn id="118" dur="500"/>
                                        <p:tgtEl>
                                          <p:spTgt spid="67"/>
                                        </p:tgtEl>
                                      </p:cBhvr>
                                    </p:animEffect>
                                  </p:childTnLst>
                                </p:cTn>
                              </p:par>
                              <p:par>
                                <p:cTn id="119" presetID="22" presetClass="entr" presetSubtype="2" fill="hold" nodeType="withEffect">
                                  <p:stCondLst>
                                    <p:cond delay="0"/>
                                  </p:stCondLst>
                                  <p:childTnLst>
                                    <p:set>
                                      <p:cBhvr>
                                        <p:cTn id="120" dur="1" fill="hold">
                                          <p:stCondLst>
                                            <p:cond delay="0"/>
                                          </p:stCondLst>
                                        </p:cTn>
                                        <p:tgtEl>
                                          <p:spTgt spid="53"/>
                                        </p:tgtEl>
                                        <p:attrNameLst>
                                          <p:attrName>style.visibility</p:attrName>
                                        </p:attrNameLst>
                                      </p:cBhvr>
                                      <p:to>
                                        <p:strVal val="visible"/>
                                      </p:to>
                                    </p:set>
                                    <p:animEffect transition="in" filter="wipe(right)">
                                      <p:cBhvr>
                                        <p:cTn id="121" dur="500"/>
                                        <p:tgtEl>
                                          <p:spTgt spid="53"/>
                                        </p:tgtEl>
                                      </p:cBhvr>
                                    </p:animEffect>
                                  </p:childTnLst>
                                </p:cTn>
                              </p:par>
                              <p:par>
                                <p:cTn id="122" presetID="22" presetClass="entr" presetSubtype="2" fill="hold" nodeType="withEffect">
                                  <p:stCondLst>
                                    <p:cond delay="0"/>
                                  </p:stCondLst>
                                  <p:childTnLst>
                                    <p:set>
                                      <p:cBhvr>
                                        <p:cTn id="123" dur="1" fill="hold">
                                          <p:stCondLst>
                                            <p:cond delay="0"/>
                                          </p:stCondLst>
                                        </p:cTn>
                                        <p:tgtEl>
                                          <p:spTgt spid="68"/>
                                        </p:tgtEl>
                                        <p:attrNameLst>
                                          <p:attrName>style.visibility</p:attrName>
                                        </p:attrNameLst>
                                      </p:cBhvr>
                                      <p:to>
                                        <p:strVal val="visible"/>
                                      </p:to>
                                    </p:set>
                                    <p:animEffect transition="in" filter="wipe(right)">
                                      <p:cBhvr>
                                        <p:cTn id="124" dur="500"/>
                                        <p:tgtEl>
                                          <p:spTgt spid="68"/>
                                        </p:tgtEl>
                                      </p:cBhvr>
                                    </p:animEffect>
                                  </p:childTnLst>
                                </p:cTn>
                              </p:par>
                            </p:childTnLst>
                          </p:cTn>
                        </p:par>
                        <p:par>
                          <p:cTn id="125" fill="hold">
                            <p:stCondLst>
                              <p:cond delay="500"/>
                            </p:stCondLst>
                            <p:childTnLst>
                              <p:par>
                                <p:cTn id="126" presetID="22" presetClass="entr" presetSubtype="8" fill="hold" nodeType="afterEffect">
                                  <p:stCondLst>
                                    <p:cond delay="0"/>
                                  </p:stCondLst>
                                  <p:childTnLst>
                                    <p:set>
                                      <p:cBhvr>
                                        <p:cTn id="127" dur="1" fill="hold">
                                          <p:stCondLst>
                                            <p:cond delay="0"/>
                                          </p:stCondLst>
                                        </p:cTn>
                                        <p:tgtEl>
                                          <p:spTgt spid="69"/>
                                        </p:tgtEl>
                                        <p:attrNameLst>
                                          <p:attrName>style.visibility</p:attrName>
                                        </p:attrNameLst>
                                      </p:cBhvr>
                                      <p:to>
                                        <p:strVal val="visible"/>
                                      </p:to>
                                    </p:set>
                                    <p:animEffect transition="in" filter="wipe(left)">
                                      <p:cBhvr>
                                        <p:cTn id="128" dur="500"/>
                                        <p:tgtEl>
                                          <p:spTgt spid="69"/>
                                        </p:tgtEl>
                                      </p:cBhvr>
                                    </p:animEffect>
                                  </p:childTnLst>
                                </p:cTn>
                              </p:par>
                            </p:childTnLst>
                          </p:cTn>
                        </p:par>
                      </p:childTnLst>
                    </p:cTn>
                  </p:par>
                  <p:par>
                    <p:cTn id="129" fill="hold">
                      <p:stCondLst>
                        <p:cond delay="indefinite"/>
                      </p:stCondLst>
                      <p:childTnLst>
                        <p:par>
                          <p:cTn id="130" fill="hold">
                            <p:stCondLst>
                              <p:cond delay="0"/>
                            </p:stCondLst>
                            <p:childTnLst>
                              <p:par>
                                <p:cTn id="131" presetID="1" presetClass="exit" presetSubtype="0" fill="hold" nodeType="clickEffect">
                                  <p:stCondLst>
                                    <p:cond delay="0"/>
                                  </p:stCondLst>
                                  <p:childTnLst>
                                    <p:set>
                                      <p:cBhvr>
                                        <p:cTn id="132" dur="1" fill="hold">
                                          <p:stCondLst>
                                            <p:cond delay="0"/>
                                          </p:stCondLst>
                                        </p:cTn>
                                        <p:tgtEl>
                                          <p:spTgt spid="69"/>
                                        </p:tgtEl>
                                        <p:attrNameLst>
                                          <p:attrName>style.visibility</p:attrName>
                                        </p:attrNameLst>
                                      </p:cBhvr>
                                      <p:to>
                                        <p:strVal val="hidden"/>
                                      </p:to>
                                    </p:set>
                                  </p:childTnLst>
                                </p:cTn>
                              </p:par>
                            </p:childTnLst>
                          </p:cTn>
                        </p:par>
                        <p:par>
                          <p:cTn id="133" fill="hold">
                            <p:stCondLst>
                              <p:cond delay="0"/>
                            </p:stCondLst>
                            <p:childTnLst>
                              <p:par>
                                <p:cTn id="134" presetID="22" presetClass="entr" presetSubtype="8" fill="hold" nodeType="afterEffect">
                                  <p:stCondLst>
                                    <p:cond delay="0"/>
                                  </p:stCondLst>
                                  <p:childTnLst>
                                    <p:set>
                                      <p:cBhvr>
                                        <p:cTn id="135" dur="1" fill="hold">
                                          <p:stCondLst>
                                            <p:cond delay="0"/>
                                          </p:stCondLst>
                                        </p:cTn>
                                        <p:tgtEl>
                                          <p:spTgt spid="54"/>
                                        </p:tgtEl>
                                        <p:attrNameLst>
                                          <p:attrName>style.visibility</p:attrName>
                                        </p:attrNameLst>
                                      </p:cBhvr>
                                      <p:to>
                                        <p:strVal val="visible"/>
                                      </p:to>
                                    </p:set>
                                    <p:animEffect transition="in" filter="wipe(left)">
                                      <p:cBhvr>
                                        <p:cTn id="136" dur="500"/>
                                        <p:tgtEl>
                                          <p:spTgt spid="54"/>
                                        </p:tgtEl>
                                      </p:cBhvr>
                                    </p:animEffect>
                                  </p:childTnLst>
                                </p:cTn>
                              </p:par>
                            </p:childTnLst>
                          </p:cTn>
                        </p:par>
                        <p:par>
                          <p:cTn id="137" fill="hold">
                            <p:stCondLst>
                              <p:cond delay="500"/>
                            </p:stCondLst>
                            <p:childTnLst>
                              <p:par>
                                <p:cTn id="138" presetID="22" presetClass="entr" presetSubtype="8" fill="hold" nodeType="afterEffect">
                                  <p:stCondLst>
                                    <p:cond delay="0"/>
                                  </p:stCondLst>
                                  <p:childTnLst>
                                    <p:set>
                                      <p:cBhvr>
                                        <p:cTn id="139" dur="1" fill="hold">
                                          <p:stCondLst>
                                            <p:cond delay="0"/>
                                          </p:stCondLst>
                                        </p:cTn>
                                        <p:tgtEl>
                                          <p:spTgt spid="72"/>
                                        </p:tgtEl>
                                        <p:attrNameLst>
                                          <p:attrName>style.visibility</p:attrName>
                                        </p:attrNameLst>
                                      </p:cBhvr>
                                      <p:to>
                                        <p:strVal val="visible"/>
                                      </p:to>
                                    </p:set>
                                    <p:animEffect transition="in" filter="wipe(left)">
                                      <p:cBhvr>
                                        <p:cTn id="140" dur="500"/>
                                        <p:tgtEl>
                                          <p:spTgt spid="72"/>
                                        </p:tgtEl>
                                      </p:cBhvr>
                                    </p:animEffect>
                                  </p:childTnLst>
                                </p:cTn>
                              </p:par>
                            </p:childTnLst>
                          </p:cTn>
                        </p:par>
                        <p:par>
                          <p:cTn id="141" fill="hold">
                            <p:stCondLst>
                              <p:cond delay="1000"/>
                            </p:stCondLst>
                            <p:childTnLst>
                              <p:par>
                                <p:cTn id="142" presetID="22" presetClass="entr" presetSubtype="8" fill="hold" grpId="0" nodeType="afterEffect">
                                  <p:stCondLst>
                                    <p:cond delay="0"/>
                                  </p:stCondLst>
                                  <p:childTnLst>
                                    <p:set>
                                      <p:cBhvr>
                                        <p:cTn id="143" dur="1" fill="hold">
                                          <p:stCondLst>
                                            <p:cond delay="0"/>
                                          </p:stCondLst>
                                        </p:cTn>
                                        <p:tgtEl>
                                          <p:spTgt spid="127"/>
                                        </p:tgtEl>
                                        <p:attrNameLst>
                                          <p:attrName>style.visibility</p:attrName>
                                        </p:attrNameLst>
                                      </p:cBhvr>
                                      <p:to>
                                        <p:strVal val="visible"/>
                                      </p:to>
                                    </p:set>
                                    <p:animEffect transition="in" filter="wipe(left)">
                                      <p:cBhvr>
                                        <p:cTn id="144" dur="500"/>
                                        <p:tgtEl>
                                          <p:spTgt spid="127"/>
                                        </p:tgtEl>
                                      </p:cBhvr>
                                    </p:animEffect>
                                  </p:childTnLst>
                                </p:cTn>
                              </p:par>
                            </p:childTnLst>
                          </p:cTn>
                        </p:par>
                      </p:childTnLst>
                    </p:cTn>
                  </p:par>
                  <p:par>
                    <p:cTn id="145" fill="hold">
                      <p:stCondLst>
                        <p:cond delay="indefinite"/>
                      </p:stCondLst>
                      <p:childTnLst>
                        <p:par>
                          <p:cTn id="146" fill="hold">
                            <p:stCondLst>
                              <p:cond delay="0"/>
                            </p:stCondLst>
                            <p:childTnLst>
                              <p:par>
                                <p:cTn id="147" presetID="1" presetClass="exit" presetSubtype="0" fill="hold" grpId="1" nodeType="clickEffect">
                                  <p:stCondLst>
                                    <p:cond delay="0"/>
                                  </p:stCondLst>
                                  <p:childTnLst>
                                    <p:set>
                                      <p:cBhvr>
                                        <p:cTn id="148" dur="1" fill="hold">
                                          <p:stCondLst>
                                            <p:cond delay="0"/>
                                          </p:stCondLst>
                                        </p:cTn>
                                        <p:tgtEl>
                                          <p:spTgt spid="127"/>
                                        </p:tgtEl>
                                        <p:attrNameLst>
                                          <p:attrName>style.visibility</p:attrName>
                                        </p:attrNameLst>
                                      </p:cBhvr>
                                      <p:to>
                                        <p:strVal val="hidden"/>
                                      </p:to>
                                    </p:set>
                                  </p:childTnLst>
                                </p:cTn>
                              </p:par>
                            </p:childTnLst>
                          </p:cTn>
                        </p:par>
                        <p:par>
                          <p:cTn id="149" fill="hold">
                            <p:stCondLst>
                              <p:cond delay="0"/>
                            </p:stCondLst>
                            <p:childTnLst>
                              <p:par>
                                <p:cTn id="150" presetID="22" presetClass="entr" presetSubtype="8" fill="hold" nodeType="afterEffect">
                                  <p:stCondLst>
                                    <p:cond delay="0"/>
                                  </p:stCondLst>
                                  <p:childTnLst>
                                    <p:set>
                                      <p:cBhvr>
                                        <p:cTn id="151" dur="1" fill="hold">
                                          <p:stCondLst>
                                            <p:cond delay="0"/>
                                          </p:stCondLst>
                                        </p:cTn>
                                        <p:tgtEl>
                                          <p:spTgt spid="64"/>
                                        </p:tgtEl>
                                        <p:attrNameLst>
                                          <p:attrName>style.visibility</p:attrName>
                                        </p:attrNameLst>
                                      </p:cBhvr>
                                      <p:to>
                                        <p:strVal val="visible"/>
                                      </p:to>
                                    </p:set>
                                    <p:animEffect transition="in" filter="wipe(left)">
                                      <p:cBhvr>
                                        <p:cTn id="152" dur="500"/>
                                        <p:tgtEl>
                                          <p:spTgt spid="64"/>
                                        </p:tgtEl>
                                      </p:cBhvr>
                                    </p:animEffect>
                                  </p:childTnLst>
                                </p:cTn>
                              </p:par>
                            </p:childTnLst>
                          </p:cTn>
                        </p:par>
                        <p:par>
                          <p:cTn id="153" fill="hold">
                            <p:stCondLst>
                              <p:cond delay="500"/>
                            </p:stCondLst>
                            <p:childTnLst>
                              <p:par>
                                <p:cTn id="154" presetID="10" presetClass="entr" presetSubtype="0" fill="hold" nodeType="afterEffect">
                                  <p:stCondLst>
                                    <p:cond delay="0"/>
                                  </p:stCondLst>
                                  <p:childTnLst>
                                    <p:set>
                                      <p:cBhvr>
                                        <p:cTn id="155" dur="1" fill="hold">
                                          <p:stCondLst>
                                            <p:cond delay="0"/>
                                          </p:stCondLst>
                                        </p:cTn>
                                        <p:tgtEl>
                                          <p:spTgt spid="59"/>
                                        </p:tgtEl>
                                        <p:attrNameLst>
                                          <p:attrName>style.visibility</p:attrName>
                                        </p:attrNameLst>
                                      </p:cBhvr>
                                      <p:to>
                                        <p:strVal val="visible"/>
                                      </p:to>
                                    </p:set>
                                    <p:animEffect transition="in" filter="fade">
                                      <p:cBhvr>
                                        <p:cTn id="156" dur="500"/>
                                        <p:tgtEl>
                                          <p:spTgt spid="59"/>
                                        </p:tgtEl>
                                      </p:cBhvr>
                                    </p:animEffect>
                                  </p:childTnLst>
                                </p:cTn>
                              </p:par>
                              <p:par>
                                <p:cTn id="157" presetID="10" presetClass="entr" presetSubtype="0" fill="hold" nodeType="withEffect">
                                  <p:stCondLst>
                                    <p:cond delay="0"/>
                                  </p:stCondLst>
                                  <p:childTnLst>
                                    <p:set>
                                      <p:cBhvr>
                                        <p:cTn id="158" dur="1" fill="hold">
                                          <p:stCondLst>
                                            <p:cond delay="0"/>
                                          </p:stCondLst>
                                        </p:cTn>
                                        <p:tgtEl>
                                          <p:spTgt spid="87"/>
                                        </p:tgtEl>
                                        <p:attrNameLst>
                                          <p:attrName>style.visibility</p:attrName>
                                        </p:attrNameLst>
                                      </p:cBhvr>
                                      <p:to>
                                        <p:strVal val="visible"/>
                                      </p:to>
                                    </p:set>
                                    <p:animEffect transition="in" filter="fade">
                                      <p:cBhvr>
                                        <p:cTn id="159" dur="500"/>
                                        <p:tgtEl>
                                          <p:spTgt spid="87"/>
                                        </p:tgtEl>
                                      </p:cBhvr>
                                    </p:animEffect>
                                  </p:childTnLst>
                                </p:cTn>
                              </p:par>
                              <p:par>
                                <p:cTn id="160" presetID="10" presetClass="entr" presetSubtype="0" fill="hold" nodeType="withEffect">
                                  <p:stCondLst>
                                    <p:cond delay="0"/>
                                  </p:stCondLst>
                                  <p:childTnLst>
                                    <p:set>
                                      <p:cBhvr>
                                        <p:cTn id="161" dur="1" fill="hold">
                                          <p:stCondLst>
                                            <p:cond delay="0"/>
                                          </p:stCondLst>
                                        </p:cTn>
                                        <p:tgtEl>
                                          <p:spTgt spid="88"/>
                                        </p:tgtEl>
                                        <p:attrNameLst>
                                          <p:attrName>style.visibility</p:attrName>
                                        </p:attrNameLst>
                                      </p:cBhvr>
                                      <p:to>
                                        <p:strVal val="visible"/>
                                      </p:to>
                                    </p:set>
                                    <p:animEffect transition="in" filter="fade">
                                      <p:cBhvr>
                                        <p:cTn id="162" dur="500"/>
                                        <p:tgtEl>
                                          <p:spTgt spid="88"/>
                                        </p:tgtEl>
                                      </p:cBhvr>
                                    </p:animEffect>
                                  </p:childTnLst>
                                </p:cTn>
                              </p:par>
                              <p:par>
                                <p:cTn id="163" presetID="10" presetClass="entr" presetSubtype="0" fill="hold" nodeType="withEffect">
                                  <p:stCondLst>
                                    <p:cond delay="0"/>
                                  </p:stCondLst>
                                  <p:childTnLst>
                                    <p:set>
                                      <p:cBhvr>
                                        <p:cTn id="164" dur="1" fill="hold">
                                          <p:stCondLst>
                                            <p:cond delay="0"/>
                                          </p:stCondLst>
                                        </p:cTn>
                                        <p:tgtEl>
                                          <p:spTgt spid="74"/>
                                        </p:tgtEl>
                                        <p:attrNameLst>
                                          <p:attrName>style.visibility</p:attrName>
                                        </p:attrNameLst>
                                      </p:cBhvr>
                                      <p:to>
                                        <p:strVal val="visible"/>
                                      </p:to>
                                    </p:set>
                                    <p:animEffect transition="in" filter="fade">
                                      <p:cBhvr>
                                        <p:cTn id="165" dur="500"/>
                                        <p:tgtEl>
                                          <p:spTgt spid="74"/>
                                        </p:tgtEl>
                                      </p:cBhvr>
                                    </p:animEffect>
                                  </p:childTnLst>
                                </p:cTn>
                              </p:par>
                              <p:par>
                                <p:cTn id="166" presetID="10" presetClass="entr" presetSubtype="0" fill="hold" nodeType="withEffect">
                                  <p:stCondLst>
                                    <p:cond delay="0"/>
                                  </p:stCondLst>
                                  <p:childTnLst>
                                    <p:set>
                                      <p:cBhvr>
                                        <p:cTn id="167" dur="1" fill="hold">
                                          <p:stCondLst>
                                            <p:cond delay="0"/>
                                          </p:stCondLst>
                                        </p:cTn>
                                        <p:tgtEl>
                                          <p:spTgt spid="75"/>
                                        </p:tgtEl>
                                        <p:attrNameLst>
                                          <p:attrName>style.visibility</p:attrName>
                                        </p:attrNameLst>
                                      </p:cBhvr>
                                      <p:to>
                                        <p:strVal val="visible"/>
                                      </p:to>
                                    </p:set>
                                    <p:animEffect transition="in" filter="fade">
                                      <p:cBhvr>
                                        <p:cTn id="168" dur="500"/>
                                        <p:tgtEl>
                                          <p:spTgt spid="75"/>
                                        </p:tgtEl>
                                      </p:cBhvr>
                                    </p:animEffect>
                                  </p:childTnLst>
                                </p:cTn>
                              </p:par>
                              <p:par>
                                <p:cTn id="169" presetID="10" presetClass="entr" presetSubtype="0" fill="hold" nodeType="withEffect">
                                  <p:stCondLst>
                                    <p:cond delay="0"/>
                                  </p:stCondLst>
                                  <p:childTnLst>
                                    <p:set>
                                      <p:cBhvr>
                                        <p:cTn id="170" dur="1" fill="hold">
                                          <p:stCondLst>
                                            <p:cond delay="0"/>
                                          </p:stCondLst>
                                        </p:cTn>
                                        <p:tgtEl>
                                          <p:spTgt spid="81"/>
                                        </p:tgtEl>
                                        <p:attrNameLst>
                                          <p:attrName>style.visibility</p:attrName>
                                        </p:attrNameLst>
                                      </p:cBhvr>
                                      <p:to>
                                        <p:strVal val="visible"/>
                                      </p:to>
                                    </p:set>
                                    <p:animEffect transition="in" filter="fade">
                                      <p:cBhvr>
                                        <p:cTn id="171" dur="500"/>
                                        <p:tgtEl>
                                          <p:spTgt spid="81"/>
                                        </p:tgtEl>
                                      </p:cBhvr>
                                    </p:animEffect>
                                  </p:childTnLst>
                                </p:cTn>
                              </p:par>
                              <p:par>
                                <p:cTn id="172" presetID="10" presetClass="entr" presetSubtype="0" fill="hold" nodeType="withEffect">
                                  <p:stCondLst>
                                    <p:cond delay="0"/>
                                  </p:stCondLst>
                                  <p:childTnLst>
                                    <p:set>
                                      <p:cBhvr>
                                        <p:cTn id="173" dur="1" fill="hold">
                                          <p:stCondLst>
                                            <p:cond delay="0"/>
                                          </p:stCondLst>
                                        </p:cTn>
                                        <p:tgtEl>
                                          <p:spTgt spid="89"/>
                                        </p:tgtEl>
                                        <p:attrNameLst>
                                          <p:attrName>style.visibility</p:attrName>
                                        </p:attrNameLst>
                                      </p:cBhvr>
                                      <p:to>
                                        <p:strVal val="visible"/>
                                      </p:to>
                                    </p:set>
                                    <p:animEffect transition="in" filter="fade">
                                      <p:cBhvr>
                                        <p:cTn id="174" dur="500"/>
                                        <p:tgtEl>
                                          <p:spTgt spid="89"/>
                                        </p:tgtEl>
                                      </p:cBhvr>
                                    </p:animEffect>
                                  </p:childTnLst>
                                </p:cTn>
                              </p:par>
                              <p:par>
                                <p:cTn id="175" presetID="10" presetClass="entr" presetSubtype="0" fill="hold" nodeType="withEffect">
                                  <p:stCondLst>
                                    <p:cond delay="0"/>
                                  </p:stCondLst>
                                  <p:childTnLst>
                                    <p:set>
                                      <p:cBhvr>
                                        <p:cTn id="176" dur="1" fill="hold">
                                          <p:stCondLst>
                                            <p:cond delay="0"/>
                                          </p:stCondLst>
                                        </p:cTn>
                                        <p:tgtEl>
                                          <p:spTgt spid="90"/>
                                        </p:tgtEl>
                                        <p:attrNameLst>
                                          <p:attrName>style.visibility</p:attrName>
                                        </p:attrNameLst>
                                      </p:cBhvr>
                                      <p:to>
                                        <p:strVal val="visible"/>
                                      </p:to>
                                    </p:set>
                                    <p:animEffect transition="in" filter="fade">
                                      <p:cBhvr>
                                        <p:cTn id="177" dur="500"/>
                                        <p:tgtEl>
                                          <p:spTgt spid="90"/>
                                        </p:tgtEl>
                                      </p:cBhvr>
                                    </p:animEffect>
                                  </p:childTnLst>
                                </p:cTn>
                              </p:par>
                              <p:par>
                                <p:cTn id="178" presetID="10" presetClass="entr" presetSubtype="0" fill="hold" nodeType="withEffect">
                                  <p:stCondLst>
                                    <p:cond delay="0"/>
                                  </p:stCondLst>
                                  <p:childTnLst>
                                    <p:set>
                                      <p:cBhvr>
                                        <p:cTn id="179" dur="1" fill="hold">
                                          <p:stCondLst>
                                            <p:cond delay="0"/>
                                          </p:stCondLst>
                                        </p:cTn>
                                        <p:tgtEl>
                                          <p:spTgt spid="78"/>
                                        </p:tgtEl>
                                        <p:attrNameLst>
                                          <p:attrName>style.visibility</p:attrName>
                                        </p:attrNameLst>
                                      </p:cBhvr>
                                      <p:to>
                                        <p:strVal val="visible"/>
                                      </p:to>
                                    </p:set>
                                    <p:animEffect transition="in" filter="fade">
                                      <p:cBhvr>
                                        <p:cTn id="180" dur="500"/>
                                        <p:tgtEl>
                                          <p:spTgt spid="78"/>
                                        </p:tgtEl>
                                      </p:cBhvr>
                                    </p:animEffect>
                                  </p:childTnLst>
                                </p:cTn>
                              </p:par>
                              <p:par>
                                <p:cTn id="181" presetID="10" presetClass="entr" presetSubtype="0" fill="hold" nodeType="withEffect">
                                  <p:stCondLst>
                                    <p:cond delay="0"/>
                                  </p:stCondLst>
                                  <p:childTnLst>
                                    <p:set>
                                      <p:cBhvr>
                                        <p:cTn id="182" dur="1" fill="hold">
                                          <p:stCondLst>
                                            <p:cond delay="0"/>
                                          </p:stCondLst>
                                        </p:cTn>
                                        <p:tgtEl>
                                          <p:spTgt spid="77"/>
                                        </p:tgtEl>
                                        <p:attrNameLst>
                                          <p:attrName>style.visibility</p:attrName>
                                        </p:attrNameLst>
                                      </p:cBhvr>
                                      <p:to>
                                        <p:strVal val="visible"/>
                                      </p:to>
                                    </p:set>
                                    <p:animEffect transition="in" filter="fade">
                                      <p:cBhvr>
                                        <p:cTn id="183" dur="500"/>
                                        <p:tgtEl>
                                          <p:spTgt spid="77"/>
                                        </p:tgtEl>
                                      </p:cBhvr>
                                    </p:animEffect>
                                  </p:childTnLst>
                                </p:cTn>
                              </p:par>
                              <p:par>
                                <p:cTn id="184" presetID="10" presetClass="entr" presetSubtype="0" fill="hold" nodeType="withEffect">
                                  <p:stCondLst>
                                    <p:cond delay="0"/>
                                  </p:stCondLst>
                                  <p:childTnLst>
                                    <p:set>
                                      <p:cBhvr>
                                        <p:cTn id="185" dur="1" fill="hold">
                                          <p:stCondLst>
                                            <p:cond delay="0"/>
                                          </p:stCondLst>
                                        </p:cTn>
                                        <p:tgtEl>
                                          <p:spTgt spid="84"/>
                                        </p:tgtEl>
                                        <p:attrNameLst>
                                          <p:attrName>style.visibility</p:attrName>
                                        </p:attrNameLst>
                                      </p:cBhvr>
                                      <p:to>
                                        <p:strVal val="visible"/>
                                      </p:to>
                                    </p:set>
                                    <p:animEffect transition="in" filter="fade">
                                      <p:cBhvr>
                                        <p:cTn id="186" dur="500"/>
                                        <p:tgtEl>
                                          <p:spTgt spid="84"/>
                                        </p:tgtEl>
                                      </p:cBhvr>
                                    </p:animEffect>
                                  </p:childTnLst>
                                </p:cTn>
                              </p:par>
                              <p:par>
                                <p:cTn id="187" presetID="10" presetClass="entr" presetSubtype="0" fill="hold" nodeType="withEffect">
                                  <p:stCondLst>
                                    <p:cond delay="0"/>
                                  </p:stCondLst>
                                  <p:childTnLst>
                                    <p:set>
                                      <p:cBhvr>
                                        <p:cTn id="188" dur="1" fill="hold">
                                          <p:stCondLst>
                                            <p:cond delay="0"/>
                                          </p:stCondLst>
                                        </p:cTn>
                                        <p:tgtEl>
                                          <p:spTgt spid="85"/>
                                        </p:tgtEl>
                                        <p:attrNameLst>
                                          <p:attrName>style.visibility</p:attrName>
                                        </p:attrNameLst>
                                      </p:cBhvr>
                                      <p:to>
                                        <p:strVal val="visible"/>
                                      </p:to>
                                    </p:set>
                                    <p:animEffect transition="in" filter="fade">
                                      <p:cBhvr>
                                        <p:cTn id="189" dur="500"/>
                                        <p:tgtEl>
                                          <p:spTgt spid="85"/>
                                        </p:tgtEl>
                                      </p:cBhvr>
                                    </p:animEffect>
                                  </p:childTnLst>
                                </p:cTn>
                              </p:par>
                              <p:par>
                                <p:cTn id="190" presetID="10" presetClass="entr" presetSubtype="0" fill="hold" nodeType="withEffect">
                                  <p:stCondLst>
                                    <p:cond delay="0"/>
                                  </p:stCondLst>
                                  <p:childTnLst>
                                    <p:set>
                                      <p:cBhvr>
                                        <p:cTn id="191" dur="1" fill="hold">
                                          <p:stCondLst>
                                            <p:cond delay="0"/>
                                          </p:stCondLst>
                                        </p:cTn>
                                        <p:tgtEl>
                                          <p:spTgt spid="83"/>
                                        </p:tgtEl>
                                        <p:attrNameLst>
                                          <p:attrName>style.visibility</p:attrName>
                                        </p:attrNameLst>
                                      </p:cBhvr>
                                      <p:to>
                                        <p:strVal val="visible"/>
                                      </p:to>
                                    </p:set>
                                    <p:animEffect transition="in" filter="fade">
                                      <p:cBhvr>
                                        <p:cTn id="192" dur="500"/>
                                        <p:tgtEl>
                                          <p:spTgt spid="83"/>
                                        </p:tgtEl>
                                      </p:cBhvr>
                                    </p:animEffect>
                                  </p:childTnLst>
                                </p:cTn>
                              </p:par>
                              <p:par>
                                <p:cTn id="193" presetID="10" presetClass="entr" presetSubtype="0" fill="hold" nodeType="withEffect">
                                  <p:stCondLst>
                                    <p:cond delay="0"/>
                                  </p:stCondLst>
                                  <p:childTnLst>
                                    <p:set>
                                      <p:cBhvr>
                                        <p:cTn id="194" dur="1" fill="hold">
                                          <p:stCondLst>
                                            <p:cond delay="0"/>
                                          </p:stCondLst>
                                        </p:cTn>
                                        <p:tgtEl>
                                          <p:spTgt spid="73"/>
                                        </p:tgtEl>
                                        <p:attrNameLst>
                                          <p:attrName>style.visibility</p:attrName>
                                        </p:attrNameLst>
                                      </p:cBhvr>
                                      <p:to>
                                        <p:strVal val="visible"/>
                                      </p:to>
                                    </p:set>
                                    <p:animEffect transition="in" filter="fade">
                                      <p:cBhvr>
                                        <p:cTn id="195" dur="500"/>
                                        <p:tgtEl>
                                          <p:spTgt spid="73"/>
                                        </p:tgtEl>
                                      </p:cBhvr>
                                    </p:animEffect>
                                  </p:childTnLst>
                                </p:cTn>
                              </p:par>
                              <p:par>
                                <p:cTn id="196" presetID="10" presetClass="entr" presetSubtype="0" fill="hold" nodeType="withEffect">
                                  <p:stCondLst>
                                    <p:cond delay="0"/>
                                  </p:stCondLst>
                                  <p:childTnLst>
                                    <p:set>
                                      <p:cBhvr>
                                        <p:cTn id="197" dur="1" fill="hold">
                                          <p:stCondLst>
                                            <p:cond delay="0"/>
                                          </p:stCondLst>
                                        </p:cTn>
                                        <p:tgtEl>
                                          <p:spTgt spid="86"/>
                                        </p:tgtEl>
                                        <p:attrNameLst>
                                          <p:attrName>style.visibility</p:attrName>
                                        </p:attrNameLst>
                                      </p:cBhvr>
                                      <p:to>
                                        <p:strVal val="visible"/>
                                      </p:to>
                                    </p:set>
                                    <p:animEffect transition="in" filter="fade">
                                      <p:cBhvr>
                                        <p:cTn id="198" dur="500"/>
                                        <p:tgtEl>
                                          <p:spTgt spid="86"/>
                                        </p:tgtEl>
                                      </p:cBhvr>
                                    </p:animEffect>
                                  </p:childTnLst>
                                </p:cTn>
                              </p:par>
                              <p:par>
                                <p:cTn id="199" presetID="10" presetClass="entr" presetSubtype="0" fill="hold" nodeType="withEffect">
                                  <p:stCondLst>
                                    <p:cond delay="0"/>
                                  </p:stCondLst>
                                  <p:childTnLst>
                                    <p:set>
                                      <p:cBhvr>
                                        <p:cTn id="200" dur="1" fill="hold">
                                          <p:stCondLst>
                                            <p:cond delay="0"/>
                                          </p:stCondLst>
                                        </p:cTn>
                                        <p:tgtEl>
                                          <p:spTgt spid="76"/>
                                        </p:tgtEl>
                                        <p:attrNameLst>
                                          <p:attrName>style.visibility</p:attrName>
                                        </p:attrNameLst>
                                      </p:cBhvr>
                                      <p:to>
                                        <p:strVal val="visible"/>
                                      </p:to>
                                    </p:set>
                                    <p:animEffect transition="in" filter="fade">
                                      <p:cBhvr>
                                        <p:cTn id="201" dur="500"/>
                                        <p:tgtEl>
                                          <p:spTgt spid="76"/>
                                        </p:tgtEl>
                                      </p:cBhvr>
                                    </p:animEffect>
                                  </p:childTnLst>
                                </p:cTn>
                              </p:par>
                            </p:childTnLst>
                          </p:cTn>
                        </p:par>
                        <p:par>
                          <p:cTn id="202" fill="hold">
                            <p:stCondLst>
                              <p:cond delay="1000"/>
                            </p:stCondLst>
                            <p:childTnLst>
                              <p:par>
                                <p:cTn id="203" presetID="22" presetClass="entr" presetSubtype="1" fill="hold" nodeType="afterEffect">
                                  <p:stCondLst>
                                    <p:cond delay="0"/>
                                  </p:stCondLst>
                                  <p:childTnLst>
                                    <p:set>
                                      <p:cBhvr>
                                        <p:cTn id="204" dur="1" fill="hold">
                                          <p:stCondLst>
                                            <p:cond delay="0"/>
                                          </p:stCondLst>
                                        </p:cTn>
                                        <p:tgtEl>
                                          <p:spTgt spid="91"/>
                                        </p:tgtEl>
                                        <p:attrNameLst>
                                          <p:attrName>style.visibility</p:attrName>
                                        </p:attrNameLst>
                                      </p:cBhvr>
                                      <p:to>
                                        <p:strVal val="visible"/>
                                      </p:to>
                                    </p:set>
                                    <p:animEffect transition="in" filter="wipe(up)">
                                      <p:cBhvr>
                                        <p:cTn id="205" dur="500"/>
                                        <p:tgtEl>
                                          <p:spTgt spid="91"/>
                                        </p:tgtEl>
                                      </p:cBhvr>
                                    </p:animEffect>
                                  </p:childTnLst>
                                </p:cTn>
                              </p:par>
                            </p:childTnLst>
                          </p:cTn>
                        </p:par>
                      </p:childTnLst>
                    </p:cTn>
                  </p:par>
                  <p:par>
                    <p:cTn id="206" fill="hold">
                      <p:stCondLst>
                        <p:cond delay="indefinite"/>
                      </p:stCondLst>
                      <p:childTnLst>
                        <p:par>
                          <p:cTn id="207" fill="hold">
                            <p:stCondLst>
                              <p:cond delay="0"/>
                            </p:stCondLst>
                            <p:childTnLst>
                              <p:par>
                                <p:cTn id="208" presetID="42" presetClass="entr" presetSubtype="0" fill="hold" grpId="0" nodeType="clickEffect">
                                  <p:stCondLst>
                                    <p:cond delay="0"/>
                                  </p:stCondLst>
                                  <p:childTnLst>
                                    <p:set>
                                      <p:cBhvr>
                                        <p:cTn id="209" dur="1" fill="hold">
                                          <p:stCondLst>
                                            <p:cond delay="0"/>
                                          </p:stCondLst>
                                        </p:cTn>
                                        <p:tgtEl>
                                          <p:spTgt spid="8"/>
                                        </p:tgtEl>
                                        <p:attrNameLst>
                                          <p:attrName>style.visibility</p:attrName>
                                        </p:attrNameLst>
                                      </p:cBhvr>
                                      <p:to>
                                        <p:strVal val="visible"/>
                                      </p:to>
                                    </p:set>
                                    <p:animEffect transition="in" filter="fade">
                                      <p:cBhvr>
                                        <p:cTn id="210" dur="1000"/>
                                        <p:tgtEl>
                                          <p:spTgt spid="8"/>
                                        </p:tgtEl>
                                      </p:cBhvr>
                                    </p:animEffect>
                                    <p:anim calcmode="lin" valueType="num">
                                      <p:cBhvr>
                                        <p:cTn id="211" dur="1000" fill="hold"/>
                                        <p:tgtEl>
                                          <p:spTgt spid="8"/>
                                        </p:tgtEl>
                                        <p:attrNameLst>
                                          <p:attrName>ppt_x</p:attrName>
                                        </p:attrNameLst>
                                      </p:cBhvr>
                                      <p:tavLst>
                                        <p:tav tm="0">
                                          <p:val>
                                            <p:strVal val="#ppt_x"/>
                                          </p:val>
                                        </p:tav>
                                        <p:tav tm="100000">
                                          <p:val>
                                            <p:strVal val="#ppt_x"/>
                                          </p:val>
                                        </p:tav>
                                      </p:tavLst>
                                    </p:anim>
                                    <p:anim calcmode="lin" valueType="num">
                                      <p:cBhvr>
                                        <p:cTn id="2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7" grpId="1" animBg="1"/>
      <p:bldP spid="112" grpId="0" animBg="1"/>
      <p:bldP spid="112" grpId="1" animBg="1"/>
      <p:bldP spid="108" grpId="0" animBg="1"/>
      <p:bldP spid="108" grpId="1" animBg="1"/>
      <p:bldP spid="127" grpId="0" animBg="1"/>
      <p:bldP spid="127" grpId="1" animBg="1"/>
      <p:bldP spid="8" grpId="0" animBg="1"/>
      <p:bldP spid="100" grpId="0" animBg="1"/>
      <p:bldP spid="100"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687516" y="817274"/>
            <a:ext cx="8784975" cy="3899958"/>
          </a:xfrm>
          <a:prstGeom prst="rect">
            <a:avLst/>
          </a:prstGeom>
          <a:gradFill>
            <a:gsLst>
              <a:gs pos="0">
                <a:schemeClr val="bg1">
                  <a:lumMod val="95000"/>
                </a:schemeClr>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 name="标题 1"/>
          <p:cNvSpPr txBox="1"/>
          <p:nvPr/>
        </p:nvSpPr>
        <p:spPr bwMode="auto">
          <a:xfrm>
            <a:off x="812800" y="59534"/>
            <a:ext cx="8229600" cy="595313"/>
          </a:xfrm>
          <a:prstGeom prst="rect">
            <a:avLst/>
          </a:prstGeom>
          <a:noFill/>
          <a:ln>
            <a:noFill/>
          </a:ln>
        </p:spPr>
        <p:txBody>
          <a:bodyPr anchor="ctr"/>
          <a:lstStyle>
            <a:lvl1pPr algn="l" rtl="0" eaLnBrk="0" fontAlgn="base" hangingPunct="0">
              <a:spcBef>
                <a:spcPct val="0"/>
              </a:spcBef>
              <a:spcAft>
                <a:spcPct val="0"/>
              </a:spcAft>
              <a:defRPr sz="3600" kern="1200">
                <a:solidFill>
                  <a:schemeClr val="tx1">
                    <a:lumMod val="65000"/>
                    <a:lumOff val="35000"/>
                  </a:schemeClr>
                </a:solidFill>
                <a:latin typeface="+mj-lt"/>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9pPr>
          </a:lstStyle>
          <a:p>
            <a:pPr eaLnBrk="1" hangingPunct="1">
              <a:defRPr/>
            </a:pPr>
            <a:r>
              <a:rPr lang="zh-CN" altLang="en-US" sz="2800" b="1" dirty="0">
                <a:solidFill>
                  <a:schemeClr val="tx1"/>
                </a:solidFill>
                <a:latin typeface="微软雅黑" panose="020B0503020204020204" pitchFamily="34" charset="-122"/>
                <a:ea typeface="微软雅黑" panose="020B0503020204020204" pitchFamily="34" charset="-122"/>
              </a:rPr>
              <a:t>视频无线传输</a:t>
            </a:r>
            <a:endParaRPr lang="zh-CN" altLang="en-US" sz="2800" b="1" dirty="0">
              <a:solidFill>
                <a:schemeClr val="tx1"/>
              </a:solidFill>
              <a:latin typeface="微软雅黑" panose="020B0503020204020204" pitchFamily="34" charset="-122"/>
              <a:ea typeface="微软雅黑" panose="020B0503020204020204" pitchFamily="34" charset="-122"/>
            </a:endParaRPr>
          </a:p>
        </p:txBody>
      </p:sp>
      <p:grpSp>
        <p:nvGrpSpPr>
          <p:cNvPr id="10247" name="组合 4"/>
          <p:cNvGrpSpPr/>
          <p:nvPr/>
        </p:nvGrpSpPr>
        <p:grpSpPr bwMode="auto">
          <a:xfrm>
            <a:off x="4431928" y="1250157"/>
            <a:ext cx="4787900" cy="453760"/>
            <a:chOff x="1142975" y="2101545"/>
            <a:chExt cx="6314126" cy="724334"/>
          </a:xfrm>
        </p:grpSpPr>
        <p:sp>
          <p:nvSpPr>
            <p:cNvPr id="6" name="Rectangle 3"/>
            <p:cNvSpPr>
              <a:spLocks noChangeAspect="1" noChangeArrowheads="1"/>
            </p:cNvSpPr>
            <p:nvPr/>
          </p:nvSpPr>
          <p:spPr bwMode="auto">
            <a:xfrm rot="5400000">
              <a:off x="3937871" y="-693351"/>
              <a:ext cx="724334" cy="6314126"/>
            </a:xfrm>
            <a:prstGeom prst="rect">
              <a:avLst/>
            </a:prstGeom>
            <a:solidFill>
              <a:schemeClr val="bg1">
                <a:lumMod val="75000"/>
              </a:schemeClr>
            </a:solidFill>
            <a:ln w="9525" cap="flat" cmpd="sng">
              <a:solidFill>
                <a:srgbClr val="C0C0C0"/>
              </a:solidFill>
              <a:miter lim="800000"/>
            </a:ln>
            <a:effectLst/>
          </p:spPr>
          <p:txBody>
            <a:bodyPr wrap="none" anchor="ctr"/>
            <a:lstStyle/>
            <a:p>
              <a:pPr>
                <a:defRPr/>
              </a:pPr>
              <a:endParaRPr lang="zh-CN" altLang="en-US"/>
            </a:p>
          </p:txBody>
        </p:sp>
        <p:sp>
          <p:nvSpPr>
            <p:cNvPr id="10284" name="Rectangle 15"/>
            <p:cNvSpPr>
              <a:spLocks noChangeAspect="1" noChangeArrowheads="1"/>
            </p:cNvSpPr>
            <p:nvPr/>
          </p:nvSpPr>
          <p:spPr bwMode="auto">
            <a:xfrm rot="5400000">
              <a:off x="4191845" y="-947325"/>
              <a:ext cx="216386" cy="6314126"/>
            </a:xfrm>
            <a:prstGeom prst="rect">
              <a:avLst/>
            </a:prstGeom>
            <a:gradFill rotWithShape="1">
              <a:gsLst>
                <a:gs pos="0">
                  <a:schemeClr val="bg1"/>
                </a:gs>
                <a:gs pos="100000">
                  <a:schemeClr val="bg1">
                    <a:alpha val="0"/>
                  </a:scheme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10248" name="TextBox 7"/>
          <p:cNvSpPr txBox="1">
            <a:spLocks noChangeArrowheads="1"/>
          </p:cNvSpPr>
          <p:nvPr/>
        </p:nvSpPr>
        <p:spPr bwMode="auto">
          <a:xfrm>
            <a:off x="5794380" y="1285864"/>
            <a:ext cx="31069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1600" b="1" dirty="0" smtClean="0">
                <a:latin typeface="微软雅黑" panose="020B0503020204020204" pitchFamily="34" charset="-122"/>
                <a:ea typeface="微软雅黑" panose="020B0503020204020204" pitchFamily="34" charset="-122"/>
              </a:rPr>
              <a:t>3G/4G</a:t>
            </a:r>
            <a:r>
              <a:rPr lang="zh-CN" altLang="en-US" sz="1600" b="1" dirty="0" smtClean="0">
                <a:latin typeface="微软雅黑" panose="020B0503020204020204" pitchFamily="34" charset="-122"/>
                <a:ea typeface="微软雅黑" panose="020B0503020204020204" pitchFamily="34" charset="-122"/>
              </a:rPr>
              <a:t>传输方式（默认子码流）</a:t>
            </a:r>
            <a:endParaRPr lang="en-US" altLang="zh-CN" sz="1600" b="1" dirty="0">
              <a:latin typeface="微软雅黑" panose="020B0503020204020204" pitchFamily="34" charset="-122"/>
              <a:ea typeface="微软雅黑" panose="020B0503020204020204" pitchFamily="34" charset="-122"/>
            </a:endParaRPr>
          </a:p>
        </p:txBody>
      </p:sp>
      <p:grpSp>
        <p:nvGrpSpPr>
          <p:cNvPr id="10249" name="组合 8"/>
          <p:cNvGrpSpPr/>
          <p:nvPr/>
        </p:nvGrpSpPr>
        <p:grpSpPr bwMode="auto">
          <a:xfrm>
            <a:off x="1014934" y="1250155"/>
            <a:ext cx="3128963" cy="514808"/>
            <a:chOff x="371446" y="1681218"/>
            <a:chExt cx="3128984" cy="617696"/>
          </a:xfrm>
        </p:grpSpPr>
        <p:grpSp>
          <p:nvGrpSpPr>
            <p:cNvPr id="10279" name="组合 23"/>
            <p:cNvGrpSpPr/>
            <p:nvPr/>
          </p:nvGrpSpPr>
          <p:grpSpPr bwMode="auto">
            <a:xfrm>
              <a:off x="371446" y="1681218"/>
              <a:ext cx="3128984" cy="533336"/>
              <a:chOff x="1142975" y="2101545"/>
              <a:chExt cx="6314126" cy="724334"/>
            </a:xfrm>
          </p:grpSpPr>
          <p:sp>
            <p:nvSpPr>
              <p:cNvPr id="12" name="Rectangle 3"/>
              <p:cNvSpPr>
                <a:spLocks noChangeAspect="1" noChangeArrowheads="1"/>
              </p:cNvSpPr>
              <p:nvPr/>
            </p:nvSpPr>
            <p:spPr bwMode="auto">
              <a:xfrm rot="5400000">
                <a:off x="3937872" y="-693352"/>
                <a:ext cx="724334" cy="6314126"/>
              </a:xfrm>
              <a:prstGeom prst="rect">
                <a:avLst/>
              </a:prstGeom>
              <a:solidFill>
                <a:schemeClr val="bg1">
                  <a:lumMod val="85000"/>
                </a:schemeClr>
              </a:solidFill>
              <a:ln w="9525" cap="flat" cmpd="sng">
                <a:solidFill>
                  <a:srgbClr val="C0C0C0"/>
                </a:solidFill>
                <a:miter lim="800000"/>
              </a:ln>
              <a:effectLst/>
            </p:spPr>
            <p:txBody>
              <a:bodyPr wrap="none" anchor="ctr"/>
              <a:lstStyle/>
              <a:p>
                <a:pPr>
                  <a:defRPr/>
                </a:pPr>
                <a:endParaRPr lang="zh-CN" altLang="en-US"/>
              </a:p>
            </p:txBody>
          </p:sp>
          <p:sp>
            <p:nvSpPr>
              <p:cNvPr id="10282" name="Rectangle 15"/>
              <p:cNvSpPr>
                <a:spLocks noChangeAspect="1" noChangeArrowheads="1"/>
              </p:cNvSpPr>
              <p:nvPr/>
            </p:nvSpPr>
            <p:spPr bwMode="auto">
              <a:xfrm rot="5400000">
                <a:off x="4191845" y="-947325"/>
                <a:ext cx="216386" cy="6314126"/>
              </a:xfrm>
              <a:prstGeom prst="rect">
                <a:avLst/>
              </a:prstGeom>
              <a:gradFill rotWithShape="1">
                <a:gsLst>
                  <a:gs pos="0">
                    <a:schemeClr val="bg1"/>
                  </a:gs>
                  <a:gs pos="100000">
                    <a:schemeClr val="bg1">
                      <a:alpha val="0"/>
                    </a:scheme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10280" name="TextBox 10"/>
            <p:cNvSpPr txBox="1">
              <a:spLocks noChangeArrowheads="1"/>
            </p:cNvSpPr>
            <p:nvPr/>
          </p:nvSpPr>
          <p:spPr bwMode="auto">
            <a:xfrm>
              <a:off x="1345163" y="1744982"/>
              <a:ext cx="1210596" cy="55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dirty="0" smtClean="0">
                  <a:latin typeface="微软雅黑" panose="020B0503020204020204" pitchFamily="34" charset="-122"/>
                  <a:ea typeface="微软雅黑" panose="020B0503020204020204" pitchFamily="34" charset="-122"/>
                </a:rPr>
                <a:t>存储数据</a:t>
              </a:r>
              <a:r>
                <a:rPr lang="zh-CN" altLang="en-US" sz="1600" b="1" dirty="0">
                  <a:latin typeface="微软雅黑" panose="020B0503020204020204" pitchFamily="34" charset="-122"/>
                  <a:ea typeface="微软雅黑" panose="020B0503020204020204" pitchFamily="34" charset="-122"/>
                </a:rPr>
                <a:t>量</a:t>
              </a:r>
              <a:endParaRPr lang="en-US" altLang="zh-CN" sz="1600" b="1" dirty="0">
                <a:latin typeface="微软雅黑" panose="020B0503020204020204" pitchFamily="34" charset="-122"/>
                <a:ea typeface="微软雅黑" panose="020B0503020204020204" pitchFamily="34" charset="-122"/>
              </a:endParaRPr>
            </a:p>
          </p:txBody>
        </p:sp>
      </p:grpSp>
      <p:graphicFrame>
        <p:nvGraphicFramePr>
          <p:cNvPr id="14" name="表格 13"/>
          <p:cNvGraphicFramePr>
            <a:graphicFrameLocks noGrp="1"/>
          </p:cNvGraphicFramePr>
          <p:nvPr/>
        </p:nvGraphicFramePr>
        <p:xfrm>
          <a:off x="1000613" y="1785930"/>
          <a:ext cx="3143272" cy="1981200"/>
        </p:xfrm>
        <a:graphic>
          <a:graphicData uri="http://schemas.openxmlformats.org/drawingml/2006/table">
            <a:tbl>
              <a:tblPr>
                <a:tableStyleId>{08FB837D-C827-4EFA-A057-4D05807E0F7C}</a:tableStyleId>
              </a:tblPr>
              <a:tblGrid>
                <a:gridCol w="814922"/>
                <a:gridCol w="828152"/>
                <a:gridCol w="1500198"/>
              </a:tblGrid>
              <a:tr h="350520">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altLang="en-US" sz="1400" b="1" u="none" strike="noStrike" cap="none" normalizeH="0" baseline="0" dirty="0" smtClean="0">
                          <a:ln>
                            <a:noFill/>
                          </a:ln>
                          <a:effectLst/>
                        </a:rPr>
                        <a:t>分辨率</a:t>
                      </a:r>
                      <a:endParaRPr kumimoji="0" lang="zh-CN" altLang="en-US" sz="1400" b="1" i="0" u="none" strike="noStrike" cap="none" normalizeH="0" baseline="0" dirty="0" smtClean="0">
                        <a:ln>
                          <a:noFill/>
                        </a:ln>
                        <a:solidFill>
                          <a:schemeClr val="tx1"/>
                        </a:solidFill>
                        <a:effectLst/>
                        <a:latin typeface="+mn-ea"/>
                        <a:ea typeface="+mn-ea"/>
                      </a:endParaRPr>
                    </a:p>
                  </a:txBody>
                  <a:tcPr marT="38100" marB="38100" horzOverflow="overflow"/>
                </a:tc>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altLang="en-US" sz="1400" b="1" i="0" u="none" strike="noStrike" cap="none" normalizeH="0" baseline="0" dirty="0" smtClean="0">
                          <a:ln>
                            <a:noFill/>
                          </a:ln>
                          <a:solidFill>
                            <a:schemeClr val="tx1"/>
                          </a:solidFill>
                          <a:effectLst/>
                          <a:latin typeface="+mn-ea"/>
                          <a:ea typeface="+mn-ea"/>
                        </a:rPr>
                        <a:t>帧率</a:t>
                      </a:r>
                      <a:endParaRPr kumimoji="0" lang="zh-CN" altLang="en-US" sz="1400" b="1" i="0" u="none" strike="noStrike" cap="none" normalizeH="0" baseline="0" dirty="0" smtClean="0">
                        <a:ln>
                          <a:noFill/>
                        </a:ln>
                        <a:solidFill>
                          <a:schemeClr val="tx1"/>
                        </a:solidFill>
                        <a:effectLst/>
                        <a:latin typeface="+mn-ea"/>
                        <a:ea typeface="+mn-ea"/>
                      </a:endParaRPr>
                    </a:p>
                  </a:txBody>
                  <a:tcPr marT="38100" marB="38100" horzOverflow="overflow"/>
                </a:tc>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altLang="en-US" sz="1400" b="1" u="none" strike="noStrike" cap="none" normalizeH="0" baseline="0" dirty="0" smtClean="0">
                          <a:ln>
                            <a:noFill/>
                          </a:ln>
                          <a:effectLst/>
                        </a:rPr>
                        <a:t>带宽需求（</a:t>
                      </a:r>
                      <a:r>
                        <a:rPr kumimoji="0" lang="en-US" altLang="zh-CN" sz="1400" b="1" u="none" strike="noStrike" cap="none" normalizeH="0" baseline="0" dirty="0" smtClean="0">
                          <a:ln>
                            <a:noFill/>
                          </a:ln>
                          <a:effectLst/>
                        </a:rPr>
                        <a:t>M)</a:t>
                      </a:r>
                      <a:endParaRPr kumimoji="0" lang="zh-CN" altLang="en-US" sz="1400" b="1" i="0" u="none" strike="noStrike" cap="none" normalizeH="0" baseline="0" dirty="0" smtClean="0">
                        <a:ln>
                          <a:noFill/>
                        </a:ln>
                        <a:solidFill>
                          <a:schemeClr val="tx1"/>
                        </a:solidFill>
                        <a:effectLst/>
                        <a:latin typeface="+mn-ea"/>
                        <a:ea typeface="+mn-ea"/>
                      </a:endParaRPr>
                    </a:p>
                  </a:txBody>
                  <a:tcPr marT="38100" marB="38100" horzOverflow="overflow"/>
                </a:tc>
              </a:tr>
              <a:tr h="350520">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u="none" strike="noStrike" cap="none" normalizeH="0" baseline="0" dirty="0" smtClean="0">
                          <a:ln>
                            <a:noFill/>
                          </a:ln>
                          <a:effectLst/>
                        </a:rPr>
                        <a:t>CIF</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rgbClr val="000000"/>
                          </a:solidFill>
                          <a:effectLst/>
                          <a:latin typeface="+mn-ea"/>
                          <a:ea typeface="+mn-ea"/>
                        </a:rPr>
                        <a:t>1</a:t>
                      </a:r>
                      <a:endParaRPr kumimoji="0" lang="zh-CN" altLang="en-US" sz="1400" b="0" i="0" u="none" strike="noStrike" cap="none" normalizeH="0" baseline="0" dirty="0" smtClean="0">
                        <a:ln>
                          <a:noFill/>
                        </a:ln>
                        <a:solidFill>
                          <a:srgbClr val="000000"/>
                        </a:solidFill>
                        <a:effectLst/>
                        <a:latin typeface="+mn-ea"/>
                        <a:ea typeface="+mn-ea"/>
                      </a:endParaRPr>
                    </a:p>
                  </a:txBody>
                  <a:tcPr marT="38100" marB="38100" horzOverflow="overflow"/>
                </a:tc>
              </a:tr>
              <a:tr h="350520">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u="none" strike="noStrike" cap="none" normalizeH="0" baseline="0" smtClean="0">
                          <a:ln>
                            <a:noFill/>
                          </a:ln>
                          <a:effectLst/>
                        </a:rPr>
                        <a:t>D1</a:t>
                      </a:r>
                      <a:endParaRPr kumimoji="0" lang="en-US" altLang="zh-CN" sz="1400" b="0" i="0" u="none" strike="noStrike" cap="none" normalizeH="0" baseline="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dk1"/>
                          </a:solidFill>
                          <a:effectLst/>
                          <a:latin typeface="+mn-lt"/>
                          <a:ea typeface="+mn-ea"/>
                        </a:rPr>
                        <a:t>25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dk1"/>
                          </a:solidFill>
                          <a:effectLst/>
                          <a:latin typeface="+mn-lt"/>
                          <a:ea typeface="+mn-ea"/>
                        </a:rPr>
                        <a:t>1.5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r>
              <a:tr h="350520">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u="none" strike="noStrike" cap="none" normalizeH="0" baseline="0" smtClean="0">
                          <a:ln>
                            <a:noFill/>
                          </a:ln>
                          <a:effectLst/>
                        </a:rPr>
                        <a:t>720P</a:t>
                      </a:r>
                      <a:endParaRPr kumimoji="0" lang="en-US" altLang="zh-CN" sz="1400" b="0" i="0" u="none" strike="noStrike" cap="none" normalizeH="0" baseline="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r>
              <a:tr h="350520">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u="none" strike="noStrike" cap="none" normalizeH="0" baseline="0" smtClean="0">
                          <a:ln>
                            <a:noFill/>
                          </a:ln>
                          <a:effectLst/>
                        </a:rPr>
                        <a:t>1080P</a:t>
                      </a:r>
                      <a:endParaRPr kumimoji="0" lang="zh-CN" altLang="en-US" sz="1400" b="0" i="0" u="none" strike="noStrike" cap="none" normalizeH="0" baseline="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r>
            </a:tbl>
          </a:graphicData>
        </a:graphic>
      </p:graphicFrame>
      <p:graphicFrame>
        <p:nvGraphicFramePr>
          <p:cNvPr id="15" name="表格 14"/>
          <p:cNvGraphicFramePr>
            <a:graphicFrameLocks noGrp="1"/>
          </p:cNvGraphicFramePr>
          <p:nvPr/>
        </p:nvGraphicFramePr>
        <p:xfrm>
          <a:off x="4431928" y="1751543"/>
          <a:ext cx="4786312" cy="705335"/>
        </p:xfrm>
        <a:graphic>
          <a:graphicData uri="http://schemas.openxmlformats.org/drawingml/2006/table">
            <a:tbl>
              <a:tblPr firstRow="1" bandRow="1">
                <a:tableStyleId>{16D9F66E-5EB9-4882-86FB-DCBF35E3C3E4}</a:tableStyleId>
              </a:tblPr>
              <a:tblGrid>
                <a:gridCol w="1928812"/>
                <a:gridCol w="1428750"/>
                <a:gridCol w="1428750"/>
              </a:tblGrid>
              <a:tr h="350532">
                <a:tc>
                  <a:txBody>
                    <a:bodyPr/>
                    <a:lstStyle/>
                    <a:p>
                      <a:pPr marL="0" marR="0" lvl="0" indent="-392430" algn="l" defTabSz="914400" rtl="0" eaLnBrk="1" fontAlgn="base" latinLnBrk="0" hangingPunct="1">
                        <a:lnSpc>
                          <a:spcPct val="150000"/>
                        </a:lnSpc>
                        <a:spcBef>
                          <a:spcPct val="0"/>
                        </a:spcBef>
                        <a:spcAft>
                          <a:spcPct val="0"/>
                        </a:spcAft>
                        <a:buClrTx/>
                        <a:buSzTx/>
                        <a:buFontTx/>
                        <a:buNone/>
                        <a:defRPr/>
                      </a:pPr>
                      <a:r>
                        <a:rPr kumimoji="0" lang="zh-CN" altLang="en-US" sz="1400" u="none" strike="noStrike" kern="1200" cap="none" normalizeH="0" baseline="0" dirty="0" smtClean="0">
                          <a:ln>
                            <a:noFill/>
                          </a:ln>
                          <a:effectLst/>
                        </a:rPr>
                        <a:t>传输制式 </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zh-CN" altLang="en-US" sz="1400" u="none" strike="noStrike" kern="1200" cap="none" normalizeH="0" baseline="0" dirty="0" smtClean="0">
                          <a:ln>
                            <a:noFill/>
                          </a:ln>
                          <a:solidFill>
                            <a:schemeClr val="dk1"/>
                          </a:solidFill>
                          <a:effectLst/>
                          <a:latin typeface="+mn-lt"/>
                          <a:ea typeface="+mn-ea"/>
                          <a:cs typeface="+mn-cs"/>
                        </a:rPr>
                        <a:t>码流</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zh-CN" altLang="en-US" sz="1400" u="none" strike="noStrike" kern="1200" cap="none" normalizeH="0" baseline="0" dirty="0" smtClean="0">
                          <a:ln>
                            <a:noFill/>
                          </a:ln>
                          <a:effectLst/>
                        </a:rPr>
                        <a:t>实测上行速率</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r>
              <a:tr h="309083">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zh-CN" sz="1400" u="none" strike="noStrike" kern="1200" cap="none" normalizeH="0" baseline="0" dirty="0" smtClean="0">
                          <a:ln>
                            <a:noFill/>
                          </a:ln>
                          <a:effectLst/>
                        </a:rPr>
                        <a:t>CIF</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128Kbps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16Kbps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r>
            </a:tbl>
          </a:graphicData>
        </a:graphic>
      </p:graphicFrame>
      <p:grpSp>
        <p:nvGrpSpPr>
          <p:cNvPr id="16" name="组合 4"/>
          <p:cNvGrpSpPr/>
          <p:nvPr/>
        </p:nvGrpSpPr>
        <p:grpSpPr bwMode="auto">
          <a:xfrm>
            <a:off x="4437058" y="2714624"/>
            <a:ext cx="4787900" cy="453760"/>
            <a:chOff x="1142975" y="2101545"/>
            <a:chExt cx="6314126" cy="724334"/>
          </a:xfrm>
        </p:grpSpPr>
        <p:sp>
          <p:nvSpPr>
            <p:cNvPr id="17" name="Rectangle 3"/>
            <p:cNvSpPr>
              <a:spLocks noChangeAspect="1" noChangeArrowheads="1"/>
            </p:cNvSpPr>
            <p:nvPr/>
          </p:nvSpPr>
          <p:spPr bwMode="auto">
            <a:xfrm rot="5400000">
              <a:off x="3937871" y="-693351"/>
              <a:ext cx="724334" cy="6314126"/>
            </a:xfrm>
            <a:prstGeom prst="rect">
              <a:avLst/>
            </a:prstGeom>
            <a:solidFill>
              <a:schemeClr val="bg1">
                <a:lumMod val="75000"/>
              </a:schemeClr>
            </a:solidFill>
            <a:ln w="9525" cap="flat" cmpd="sng">
              <a:solidFill>
                <a:srgbClr val="C0C0C0"/>
              </a:solidFill>
              <a:miter lim="800000"/>
            </a:ln>
            <a:effectLst/>
          </p:spPr>
          <p:txBody>
            <a:bodyPr wrap="none" anchor="ctr"/>
            <a:lstStyle/>
            <a:p>
              <a:pPr>
                <a:defRPr/>
              </a:pPr>
              <a:endParaRPr lang="zh-CN" altLang="en-US"/>
            </a:p>
          </p:txBody>
        </p:sp>
        <p:sp>
          <p:nvSpPr>
            <p:cNvPr id="19" name="Rectangle 15"/>
            <p:cNvSpPr>
              <a:spLocks noChangeAspect="1" noChangeArrowheads="1"/>
            </p:cNvSpPr>
            <p:nvPr/>
          </p:nvSpPr>
          <p:spPr bwMode="auto">
            <a:xfrm rot="5400000">
              <a:off x="4191845" y="-947325"/>
              <a:ext cx="216386" cy="6314126"/>
            </a:xfrm>
            <a:prstGeom prst="rect">
              <a:avLst/>
            </a:prstGeom>
            <a:gradFill rotWithShape="1">
              <a:gsLst>
                <a:gs pos="0">
                  <a:schemeClr val="bg1"/>
                </a:gs>
                <a:gs pos="100000">
                  <a:schemeClr val="bg1">
                    <a:alpha val="0"/>
                  </a:scheme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20" name="TextBox 7"/>
          <p:cNvSpPr txBox="1">
            <a:spLocks noChangeArrowheads="1"/>
          </p:cNvSpPr>
          <p:nvPr/>
        </p:nvSpPr>
        <p:spPr bwMode="auto">
          <a:xfrm>
            <a:off x="5865818" y="2714624"/>
            <a:ext cx="2696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1600" b="1" dirty="0" smtClean="0">
                <a:latin typeface="微软雅黑" panose="020B0503020204020204" pitchFamily="34" charset="-122"/>
                <a:ea typeface="微软雅黑" panose="020B0503020204020204" pitchFamily="34" charset="-122"/>
              </a:rPr>
              <a:t>3G/4G</a:t>
            </a:r>
            <a:r>
              <a:rPr lang="zh-CN" altLang="en-US" sz="1600" b="1" dirty="0" smtClean="0">
                <a:latin typeface="微软雅黑" panose="020B0503020204020204" pitchFamily="34" charset="-122"/>
                <a:ea typeface="微软雅黑" panose="020B0503020204020204" pitchFamily="34" charset="-122"/>
              </a:rPr>
              <a:t>传输方式（主码流）</a:t>
            </a:r>
            <a:endParaRPr lang="en-US" altLang="zh-CN" sz="1600" b="1" dirty="0">
              <a:latin typeface="微软雅黑" panose="020B0503020204020204" pitchFamily="34" charset="-122"/>
              <a:ea typeface="微软雅黑" panose="020B0503020204020204" pitchFamily="34" charset="-122"/>
            </a:endParaRPr>
          </a:p>
        </p:txBody>
      </p:sp>
      <p:graphicFrame>
        <p:nvGraphicFramePr>
          <p:cNvPr id="21" name="表格 20"/>
          <p:cNvGraphicFramePr>
            <a:graphicFrameLocks noGrp="1"/>
          </p:cNvGraphicFramePr>
          <p:nvPr/>
        </p:nvGraphicFramePr>
        <p:xfrm>
          <a:off x="4437058" y="3214690"/>
          <a:ext cx="4786312" cy="705335"/>
        </p:xfrm>
        <a:graphic>
          <a:graphicData uri="http://schemas.openxmlformats.org/drawingml/2006/table">
            <a:tbl>
              <a:tblPr firstRow="1" bandRow="1">
                <a:tableStyleId>{16D9F66E-5EB9-4882-86FB-DCBF35E3C3E4}</a:tableStyleId>
              </a:tblPr>
              <a:tblGrid>
                <a:gridCol w="1928812"/>
                <a:gridCol w="1428750"/>
                <a:gridCol w="1428750"/>
              </a:tblGrid>
              <a:tr h="350532">
                <a:tc>
                  <a:txBody>
                    <a:bodyPr/>
                    <a:lstStyle/>
                    <a:p>
                      <a:pPr marL="0" marR="0" lvl="0" indent="-392430" algn="l" defTabSz="914400" rtl="0" eaLnBrk="1" fontAlgn="base" latinLnBrk="0" hangingPunct="1">
                        <a:lnSpc>
                          <a:spcPct val="150000"/>
                        </a:lnSpc>
                        <a:spcBef>
                          <a:spcPct val="0"/>
                        </a:spcBef>
                        <a:spcAft>
                          <a:spcPct val="0"/>
                        </a:spcAft>
                        <a:buClrTx/>
                        <a:buSzTx/>
                        <a:buFontTx/>
                        <a:buNone/>
                        <a:defRPr/>
                      </a:pPr>
                      <a:r>
                        <a:rPr kumimoji="0" lang="zh-CN" altLang="en-US" sz="1400" u="none" strike="noStrike" kern="1200" cap="none" normalizeH="0" baseline="0" dirty="0" smtClean="0">
                          <a:ln>
                            <a:noFill/>
                          </a:ln>
                          <a:effectLst/>
                        </a:rPr>
                        <a:t>传输制式 </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zh-CN" altLang="en-US" sz="1400" u="none" strike="noStrike" kern="1200" cap="none" normalizeH="0" baseline="0" dirty="0" smtClean="0">
                          <a:ln>
                            <a:noFill/>
                          </a:ln>
                          <a:solidFill>
                            <a:schemeClr val="dk1"/>
                          </a:solidFill>
                          <a:effectLst/>
                          <a:latin typeface="+mn-lt"/>
                          <a:ea typeface="+mn-ea"/>
                          <a:cs typeface="+mn-cs"/>
                        </a:rPr>
                        <a:t>码流</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zh-CN" altLang="en-US" sz="1400" u="none" strike="noStrike" kern="1200" cap="none" normalizeH="0" baseline="0" dirty="0" smtClean="0">
                          <a:ln>
                            <a:noFill/>
                          </a:ln>
                          <a:effectLst/>
                        </a:rPr>
                        <a:t>实测上行速率</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r>
              <a:tr h="309083">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zh-CN" sz="1400" u="none" strike="noStrike" kern="1200" cap="none" normalizeH="0" baseline="0" dirty="0" smtClean="0">
                          <a:ln>
                            <a:noFill/>
                          </a:ln>
                          <a:effectLst/>
                        </a:rPr>
                        <a:t>CIF</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1024Kbps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128Kbps </a:t>
                      </a:r>
                      <a:endParaRPr kumimoji="0" lang="en-US" altLang="en-US" sz="1400" u="none" strike="noStrike" kern="1200" cap="none" normalizeH="0" baseline="0" dirty="0" smtClean="0">
                        <a:ln>
                          <a:noFill/>
                        </a:ln>
                        <a:effectLst/>
                      </a:endParaRPr>
                    </a:p>
                  </a:txBody>
                  <a:tcPr marL="68580" marR="68580" marT="0" marB="0" anchor="ctr"/>
                </a:tc>
              </a:tr>
            </a:tbl>
          </a:graphicData>
        </a:graphic>
      </p:graphicFrame>
      <p:graphicFrame>
        <p:nvGraphicFramePr>
          <p:cNvPr id="23" name="表格 22"/>
          <p:cNvGraphicFramePr>
            <a:graphicFrameLocks noGrp="1"/>
          </p:cNvGraphicFramePr>
          <p:nvPr/>
        </p:nvGraphicFramePr>
        <p:xfrm>
          <a:off x="4437058" y="3857632"/>
          <a:ext cx="4786312" cy="705335"/>
        </p:xfrm>
        <a:graphic>
          <a:graphicData uri="http://schemas.openxmlformats.org/drawingml/2006/table">
            <a:tbl>
              <a:tblPr firstRow="1" bandRow="1">
                <a:tableStyleId>{16D9F66E-5EB9-4882-86FB-DCBF35E3C3E4}</a:tableStyleId>
              </a:tblPr>
              <a:tblGrid>
                <a:gridCol w="1928812"/>
                <a:gridCol w="1428750"/>
                <a:gridCol w="1428750"/>
              </a:tblGrid>
              <a:tr h="350532">
                <a:tc>
                  <a:txBody>
                    <a:bodyPr/>
                    <a:lstStyle/>
                    <a:p>
                      <a:pPr marL="0" marR="0" lvl="0" indent="-392430" algn="l" defTabSz="914400" rtl="0" eaLnBrk="1" fontAlgn="base" latinLnBrk="0" hangingPunct="1">
                        <a:lnSpc>
                          <a:spcPct val="150000"/>
                        </a:lnSpc>
                        <a:spcBef>
                          <a:spcPct val="0"/>
                        </a:spcBef>
                        <a:spcAft>
                          <a:spcPct val="0"/>
                        </a:spcAft>
                        <a:buClrTx/>
                        <a:buSzTx/>
                        <a:buFontTx/>
                        <a:buNone/>
                        <a:defRPr/>
                      </a:pPr>
                      <a:r>
                        <a:rPr kumimoji="0" lang="en-US" altLang="zh-CN" sz="1400" u="none" strike="noStrike" kern="1200" cap="none" normalizeH="0" baseline="0" dirty="0" smtClean="0">
                          <a:ln>
                            <a:noFill/>
                          </a:ln>
                          <a:solidFill>
                            <a:schemeClr val="dk1"/>
                          </a:solidFill>
                          <a:effectLst/>
                          <a:latin typeface="+mn-lt"/>
                          <a:ea typeface="+mn-ea"/>
                          <a:cs typeface="+mn-cs"/>
                        </a:rPr>
                        <a:t>D1</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en-US" altLang="zh-CN" sz="1400" u="none" strike="noStrike" kern="1200" cap="none" normalizeH="0" baseline="0" dirty="0" smtClean="0">
                          <a:ln>
                            <a:noFill/>
                          </a:ln>
                          <a:solidFill>
                            <a:schemeClr val="dk1"/>
                          </a:solidFill>
                          <a:effectLst/>
                          <a:latin typeface="+mn-lt"/>
                          <a:ea typeface="+mn-ea"/>
                          <a:cs typeface="+mn-cs"/>
                        </a:rPr>
                        <a:t>1500kbps</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en-US" altLang="zh-CN" sz="1400" u="none" strike="noStrike" kern="1200" cap="none" normalizeH="0" baseline="0" dirty="0" smtClean="0">
                          <a:ln>
                            <a:noFill/>
                          </a:ln>
                          <a:solidFill>
                            <a:schemeClr val="dk1"/>
                          </a:solidFill>
                          <a:effectLst/>
                          <a:latin typeface="+mn-lt"/>
                          <a:ea typeface="+mn-ea"/>
                          <a:cs typeface="+mn-cs"/>
                        </a:rPr>
                        <a:t>187kbps</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r>
              <a:tr h="309083">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zh-CN" sz="1400" u="none" strike="noStrike" kern="1200" cap="none" normalizeH="0" baseline="0" dirty="0" smtClean="0">
                          <a:ln>
                            <a:noFill/>
                          </a:ln>
                          <a:solidFill>
                            <a:schemeClr val="dk1"/>
                          </a:solidFill>
                          <a:effectLst/>
                          <a:latin typeface="+mn-lt"/>
                          <a:ea typeface="+mn-ea"/>
                          <a:cs typeface="+mn-cs"/>
                        </a:rPr>
                        <a:t>720P</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2048Kbps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256Kbps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r>
            </a:tbl>
          </a:graphicData>
        </a:graphic>
      </p:graphicFrame>
      <p:pic>
        <p:nvPicPr>
          <p:cNvPr id="2" name="图片 1"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759521" y="817274"/>
            <a:ext cx="8529500" cy="3899958"/>
          </a:xfrm>
          <a:prstGeom prst="rect">
            <a:avLst/>
          </a:prstGeom>
          <a:gradFill>
            <a:gsLst>
              <a:gs pos="0">
                <a:schemeClr val="bg1">
                  <a:lumMod val="95000"/>
                </a:schemeClr>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a:xfrm>
            <a:off x="831528" y="193204"/>
            <a:ext cx="8229600" cy="370966"/>
          </a:xfrm>
        </p:spPr>
        <p:txBody>
          <a:bodyPr/>
          <a:lstStyle/>
          <a:p>
            <a:pPr>
              <a:defRPr/>
            </a:pPr>
            <a:r>
              <a:rPr lang="zh-CN" altLang="en-US" sz="2800" dirty="0"/>
              <a:t>无线传输参数</a:t>
            </a:r>
            <a:endParaRPr lang="zh-CN" altLang="en-US" sz="2800" dirty="0"/>
          </a:p>
        </p:txBody>
      </p:sp>
      <p:sp>
        <p:nvSpPr>
          <p:cNvPr id="3" name="内容占位符 2"/>
          <p:cNvSpPr>
            <a:spLocks noGrp="1"/>
          </p:cNvSpPr>
          <p:nvPr>
            <p:ph idx="1"/>
          </p:nvPr>
        </p:nvSpPr>
        <p:spPr>
          <a:xfrm>
            <a:off x="965200" y="997296"/>
            <a:ext cx="8229600" cy="780087"/>
          </a:xfrm>
        </p:spPr>
        <p:txBody>
          <a:bodyPr/>
          <a:lstStyle/>
          <a:p>
            <a:pPr>
              <a:defRPr/>
            </a:pPr>
            <a:r>
              <a:rPr lang="zh-CN" altLang="zh-CN" dirty="0"/>
              <a:t>车载</a:t>
            </a:r>
            <a:r>
              <a:rPr lang="en-US" altLang="zh-CN" dirty="0" smtClean="0"/>
              <a:t>DVR</a:t>
            </a:r>
            <a:r>
              <a:rPr lang="zh-CN" altLang="en-US" dirty="0" smtClean="0"/>
              <a:t>无线上传</a:t>
            </a:r>
            <a:r>
              <a:rPr lang="zh-CN" altLang="zh-CN" dirty="0" smtClean="0"/>
              <a:t>标准</a:t>
            </a:r>
            <a:r>
              <a:rPr lang="zh-CN" altLang="zh-CN" dirty="0"/>
              <a:t>配的</a:t>
            </a:r>
            <a:r>
              <a:rPr lang="zh-CN" altLang="zh-CN" dirty="0" smtClean="0"/>
              <a:t>是</a:t>
            </a:r>
            <a:r>
              <a:rPr lang="en-US" altLang="zh-CN" dirty="0" smtClean="0"/>
              <a:t>6-10</a:t>
            </a:r>
            <a:r>
              <a:rPr lang="zh-CN" altLang="zh-CN" dirty="0" smtClean="0"/>
              <a:t>帧</a:t>
            </a:r>
            <a:r>
              <a:rPr lang="en-US" altLang="zh-CN" dirty="0"/>
              <a:t>CIF</a:t>
            </a:r>
            <a:r>
              <a:rPr lang="zh-CN" altLang="zh-CN" dirty="0" smtClean="0"/>
              <a:t>格式</a:t>
            </a:r>
            <a:r>
              <a:rPr lang="zh-CN" altLang="en-US" dirty="0" smtClean="0"/>
              <a:t>限码流</a:t>
            </a:r>
            <a:r>
              <a:rPr lang="en-US" altLang="zh-CN" dirty="0" smtClean="0"/>
              <a:t>128k</a:t>
            </a:r>
            <a:endParaRPr lang="en-US" altLang="zh-CN" dirty="0" smtClean="0"/>
          </a:p>
          <a:p>
            <a:pPr>
              <a:defRPr/>
            </a:pPr>
            <a:endParaRPr lang="zh-CN" altLang="en-US" dirty="0"/>
          </a:p>
        </p:txBody>
      </p:sp>
      <p:pic>
        <p:nvPicPr>
          <p:cNvPr id="59393" name="Picture 1"/>
          <p:cNvPicPr>
            <a:picLocks noChangeAspect="1" noChangeArrowheads="1"/>
          </p:cNvPicPr>
          <p:nvPr/>
        </p:nvPicPr>
        <p:blipFill>
          <a:blip r:embed="rId1"/>
          <a:srcRect/>
          <a:stretch>
            <a:fillRect/>
          </a:stretch>
        </p:blipFill>
        <p:spPr bwMode="auto">
          <a:xfrm>
            <a:off x="1722414" y="1357302"/>
            <a:ext cx="6389687" cy="4152900"/>
          </a:xfrm>
          <a:prstGeom prst="rect">
            <a:avLst/>
          </a:prstGeom>
          <a:noFill/>
          <a:ln w="9525">
            <a:noFill/>
            <a:miter lim="800000"/>
            <a:headEnd/>
            <a:tailEnd/>
          </a:ln>
          <a:effectLst/>
        </p:spPr>
      </p:pic>
      <p:pic>
        <p:nvPicPr>
          <p:cNvPr id="4" name="图片 3"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596252" y="777271"/>
            <a:ext cx="9001156" cy="4789483"/>
          </a:xfrm>
          <a:prstGeom prst="roundRect">
            <a:avLst>
              <a:gd name="adj" fmla="val 1638"/>
            </a:avLst>
          </a:prstGeom>
          <a:gradFill>
            <a:gsLst>
              <a:gs pos="0">
                <a:sysClr val="window" lastClr="FFFFFF">
                  <a:lumMod val="95000"/>
                </a:sysClr>
              </a:gs>
              <a:gs pos="100000">
                <a:srgbClr val="EBE5D5">
                  <a:alpha val="0"/>
                </a:srgbClr>
              </a:gs>
              <a:gs pos="100000">
                <a:srgbClr val="D1C39F"/>
              </a:gs>
            </a:gsLst>
            <a:lin ang="5400000" scaled="0"/>
          </a:gradFill>
          <a:ln w="6350" cap="flat" cmpd="sng" algn="ctr">
            <a:solidFill>
              <a:schemeClr val="bg1"/>
            </a:solidFill>
            <a:prstDash val="solid"/>
          </a:ln>
          <a:effectLst/>
        </p:spPr>
        <p:txBody>
          <a:bodyPr anchor="ctr"/>
          <a:lstStyle/>
          <a:p>
            <a:pPr algn="ctr">
              <a:defRPr/>
            </a:pPr>
            <a:endParaRPr lang="zh-CN" altLang="en-US" sz="1400" kern="0">
              <a:solidFill>
                <a:sysClr val="window" lastClr="FFFFFF"/>
              </a:solidFill>
              <a:latin typeface="Arial" panose="020B0604020202020204"/>
              <a:ea typeface="微软雅黑" panose="020B0503020204020204" pitchFamily="34" charset="-122"/>
            </a:endParaRPr>
          </a:p>
        </p:txBody>
      </p:sp>
      <p:grpSp>
        <p:nvGrpSpPr>
          <p:cNvPr id="45062" name="Group 4"/>
          <p:cNvGrpSpPr/>
          <p:nvPr/>
        </p:nvGrpSpPr>
        <p:grpSpPr bwMode="auto">
          <a:xfrm>
            <a:off x="3254375" y="2446076"/>
            <a:ext cx="3657600" cy="2813843"/>
            <a:chOff x="1417" y="1193"/>
            <a:chExt cx="2502" cy="2458"/>
          </a:xfrm>
        </p:grpSpPr>
        <p:sp>
          <p:nvSpPr>
            <p:cNvPr id="10" name="AutoShape 6"/>
            <p:cNvSpPr>
              <a:spLocks noChangeArrowheads="1"/>
            </p:cNvSpPr>
            <p:nvPr/>
          </p:nvSpPr>
          <p:spPr bwMode="auto">
            <a:xfrm>
              <a:off x="2182" y="2658"/>
              <a:ext cx="998" cy="993"/>
            </a:xfrm>
            <a:prstGeom prst="cube">
              <a:avLst>
                <a:gd name="adj" fmla="val 25000"/>
              </a:avLst>
            </a:prstGeom>
            <a:gradFill rotWithShape="1">
              <a:gsLst>
                <a:gs pos="0">
                  <a:srgbClr val="3693A0">
                    <a:gamma/>
                    <a:shade val="46275"/>
                    <a:invGamma/>
                  </a:srgbClr>
                </a:gs>
                <a:gs pos="100000">
                  <a:srgbClr val="3693A0"/>
                </a:gs>
              </a:gsLst>
              <a:lin ang="5400000" scaled="1"/>
            </a:gradFill>
            <a:ln>
              <a:noFill/>
            </a:ln>
            <a:effectLst/>
          </p:spPr>
          <p:txBody>
            <a:bodyPr wrap="none" anchor="ctr" anchorCtr="1"/>
            <a:lstStyle/>
            <a:p>
              <a:pPr latinLnBrk="1">
                <a:defRPr/>
              </a:pPr>
              <a:r>
                <a:rPr kumimoji="1" lang="zh-CN" altLang="en-US" b="1" dirty="0">
                  <a:solidFill>
                    <a:schemeClr val="bg1"/>
                  </a:solidFill>
                  <a:latin typeface="+mn-ea"/>
                </a:rPr>
                <a:t>安全性</a:t>
              </a:r>
              <a:endParaRPr kumimoji="1" lang="en-US" altLang="ko-KR" b="1" dirty="0">
                <a:solidFill>
                  <a:schemeClr val="bg1"/>
                </a:solidFill>
                <a:latin typeface="+mn-ea"/>
              </a:endParaRPr>
            </a:p>
          </p:txBody>
        </p:sp>
        <p:sp>
          <p:nvSpPr>
            <p:cNvPr id="13" name="AutoShape 9"/>
            <p:cNvSpPr>
              <a:spLocks noChangeArrowheads="1"/>
            </p:cNvSpPr>
            <p:nvPr/>
          </p:nvSpPr>
          <p:spPr bwMode="auto">
            <a:xfrm>
              <a:off x="1417" y="1946"/>
              <a:ext cx="994" cy="994"/>
            </a:xfrm>
            <a:prstGeom prst="cube">
              <a:avLst>
                <a:gd name="adj" fmla="val 25000"/>
              </a:avLst>
            </a:prstGeom>
            <a:gradFill rotWithShape="1">
              <a:gsLst>
                <a:gs pos="0">
                  <a:srgbClr val="808000">
                    <a:gamma/>
                    <a:shade val="46275"/>
                    <a:invGamma/>
                  </a:srgbClr>
                </a:gs>
                <a:gs pos="100000">
                  <a:srgbClr val="808000">
                    <a:alpha val="80000"/>
                  </a:srgbClr>
                </a:gs>
              </a:gsLst>
              <a:lin ang="5400000" scaled="1"/>
            </a:gradFill>
            <a:ln>
              <a:noFill/>
            </a:ln>
            <a:effectLst/>
          </p:spPr>
          <p:txBody>
            <a:bodyPr wrap="none" anchor="ctr" anchorCtr="1"/>
            <a:lstStyle/>
            <a:p>
              <a:pPr latinLnBrk="1">
                <a:defRPr/>
              </a:pPr>
              <a:r>
                <a:rPr kumimoji="1" lang="ko-KR" altLang="en-US" sz="1200" dirty="0">
                  <a:solidFill>
                    <a:srgbClr val="FFFFFF"/>
                  </a:solidFill>
                  <a:latin typeface="Arial Black" panose="020B0A04020102020204" pitchFamily="34" charset="0"/>
                  <a:ea typeface="Gulim" panose="020B0600000101010101" pitchFamily="34" charset="-127"/>
                </a:rPr>
                <a:t> </a:t>
              </a:r>
              <a:r>
                <a:rPr kumimoji="1" lang="zh-CN" altLang="en-US" b="1" dirty="0">
                  <a:solidFill>
                    <a:srgbClr val="FFFFFF"/>
                  </a:solidFill>
                  <a:latin typeface="+mj-ea"/>
                  <a:ea typeface="+mj-ea"/>
                </a:rPr>
                <a:t>易用性</a:t>
              </a:r>
              <a:endParaRPr kumimoji="1" lang="en-US" altLang="ko-KR" b="1" dirty="0">
                <a:solidFill>
                  <a:srgbClr val="000000"/>
                </a:solidFill>
                <a:latin typeface="+mj-ea"/>
                <a:ea typeface="+mj-ea"/>
              </a:endParaRPr>
            </a:p>
          </p:txBody>
        </p:sp>
        <p:sp>
          <p:nvSpPr>
            <p:cNvPr id="14" name="AutoShape 10"/>
            <p:cNvSpPr>
              <a:spLocks noChangeArrowheads="1"/>
            </p:cNvSpPr>
            <p:nvPr/>
          </p:nvSpPr>
          <p:spPr bwMode="auto">
            <a:xfrm>
              <a:off x="2182" y="1946"/>
              <a:ext cx="998" cy="994"/>
            </a:xfrm>
            <a:prstGeom prst="cube">
              <a:avLst>
                <a:gd name="adj" fmla="val 25000"/>
              </a:avLst>
            </a:prstGeom>
            <a:gradFill rotWithShape="1">
              <a:gsLst>
                <a:gs pos="0">
                  <a:srgbClr val="FF6600">
                    <a:gamma/>
                    <a:shade val="46275"/>
                    <a:invGamma/>
                  </a:srgbClr>
                </a:gs>
                <a:gs pos="100000">
                  <a:srgbClr val="FF6600"/>
                </a:gs>
              </a:gsLst>
              <a:lin ang="5400000" scaled="1"/>
            </a:gradFill>
            <a:ln>
              <a:noFill/>
            </a:ln>
            <a:effectLst/>
          </p:spPr>
          <p:txBody>
            <a:bodyPr wrap="none" anchor="ctr" anchorCtr="1"/>
            <a:lstStyle/>
            <a:p>
              <a:pPr latinLnBrk="1">
                <a:defRPr/>
              </a:pPr>
              <a:r>
                <a:rPr kumimoji="1" lang="zh-CN" altLang="en-US" b="1" dirty="0">
                  <a:solidFill>
                    <a:schemeClr val="bg1"/>
                  </a:solidFill>
                  <a:latin typeface="+mn-ea"/>
                </a:rPr>
                <a:t>稳定性</a:t>
              </a:r>
              <a:endParaRPr kumimoji="1" lang="en-US" altLang="ko-KR" b="1" dirty="0">
                <a:solidFill>
                  <a:schemeClr val="bg1"/>
                </a:solidFill>
                <a:latin typeface="+mn-ea"/>
              </a:endParaRPr>
            </a:p>
          </p:txBody>
        </p:sp>
        <p:sp>
          <p:nvSpPr>
            <p:cNvPr id="15" name="AutoShape 11"/>
            <p:cNvSpPr>
              <a:spLocks noChangeArrowheads="1"/>
            </p:cNvSpPr>
            <p:nvPr/>
          </p:nvSpPr>
          <p:spPr bwMode="auto">
            <a:xfrm>
              <a:off x="2926" y="1959"/>
              <a:ext cx="993" cy="993"/>
            </a:xfrm>
            <a:prstGeom prst="cube">
              <a:avLst>
                <a:gd name="adj" fmla="val 25000"/>
              </a:avLst>
            </a:prstGeom>
            <a:gradFill rotWithShape="1">
              <a:gsLst>
                <a:gs pos="0">
                  <a:srgbClr val="0099CC">
                    <a:gamma/>
                    <a:shade val="46275"/>
                    <a:invGamma/>
                  </a:srgbClr>
                </a:gs>
                <a:gs pos="100000">
                  <a:srgbClr val="0099CC">
                    <a:alpha val="70000"/>
                  </a:srgbClr>
                </a:gs>
              </a:gsLst>
              <a:lin ang="5400000" scaled="1"/>
            </a:gradFill>
            <a:ln>
              <a:noFill/>
            </a:ln>
            <a:effectLst/>
          </p:spPr>
          <p:txBody>
            <a:bodyPr wrap="none" anchor="ctr" anchorCtr="1"/>
            <a:lstStyle/>
            <a:p>
              <a:pPr latinLnBrk="1">
                <a:defRPr/>
              </a:pPr>
              <a:r>
                <a:rPr kumimoji="1" lang="ko-KR" altLang="en-US" sz="1400" dirty="0">
                  <a:solidFill>
                    <a:srgbClr val="FFFFFF"/>
                  </a:solidFill>
                  <a:latin typeface="Arial Black" panose="020B0A04020102020204" pitchFamily="34" charset="0"/>
                  <a:ea typeface="Gulim" panose="020B0600000101010101" pitchFamily="34" charset="-127"/>
                </a:rPr>
                <a:t> </a:t>
              </a:r>
              <a:r>
                <a:rPr kumimoji="1" lang="zh-CN" altLang="en-US" b="1" dirty="0">
                  <a:solidFill>
                    <a:srgbClr val="FFFFFF"/>
                  </a:solidFill>
                  <a:latin typeface="+mn-ea"/>
                </a:rPr>
                <a:t>高扩展性</a:t>
              </a:r>
              <a:endParaRPr kumimoji="1" lang="en-US" altLang="ko-KR" b="1" dirty="0">
                <a:solidFill>
                  <a:srgbClr val="000000"/>
                </a:solidFill>
                <a:latin typeface="+mn-ea"/>
              </a:endParaRPr>
            </a:p>
          </p:txBody>
        </p:sp>
        <p:sp>
          <p:nvSpPr>
            <p:cNvPr id="21" name="AutoShape 13"/>
            <p:cNvSpPr>
              <a:spLocks noChangeArrowheads="1"/>
            </p:cNvSpPr>
            <p:nvPr/>
          </p:nvSpPr>
          <p:spPr bwMode="auto">
            <a:xfrm>
              <a:off x="2172" y="1193"/>
              <a:ext cx="996" cy="993"/>
            </a:xfrm>
            <a:prstGeom prst="cube">
              <a:avLst>
                <a:gd name="adj" fmla="val 25000"/>
              </a:avLst>
            </a:prstGeom>
            <a:gradFill rotWithShape="1">
              <a:gsLst>
                <a:gs pos="0">
                  <a:srgbClr val="99CC00">
                    <a:gamma/>
                    <a:shade val="46275"/>
                    <a:invGamma/>
                  </a:srgbClr>
                </a:gs>
                <a:gs pos="100000">
                  <a:srgbClr val="99CC00">
                    <a:alpha val="70000"/>
                  </a:srgbClr>
                </a:gs>
              </a:gsLst>
              <a:lin ang="5400000" scaled="1"/>
            </a:gradFill>
            <a:ln>
              <a:noFill/>
            </a:ln>
            <a:effectLst/>
          </p:spPr>
          <p:txBody>
            <a:bodyPr wrap="none" anchor="ctr" anchorCtr="1"/>
            <a:lstStyle/>
            <a:p>
              <a:pPr latinLnBrk="1">
                <a:buFontTx/>
                <a:buChar char="•"/>
                <a:defRPr/>
              </a:pPr>
              <a:endParaRPr kumimoji="1" lang="ko-KR" altLang="en-US" sz="1400" dirty="0">
                <a:solidFill>
                  <a:srgbClr val="000000"/>
                </a:solidFill>
                <a:latin typeface="Arial Black" panose="020B0A04020102020204" pitchFamily="34" charset="0"/>
                <a:ea typeface="Gulim" panose="020B0600000101010101" pitchFamily="34" charset="-127"/>
              </a:endParaRPr>
            </a:p>
            <a:p>
              <a:pPr latinLnBrk="1">
                <a:defRPr/>
              </a:pPr>
              <a:r>
                <a:rPr kumimoji="1" lang="zh-CN" altLang="en-US" b="1" dirty="0">
                  <a:solidFill>
                    <a:schemeClr val="bg1"/>
                  </a:solidFill>
                  <a:latin typeface="+mj-ea"/>
                  <a:ea typeface="+mj-ea"/>
                </a:rPr>
                <a:t>易维护性</a:t>
              </a:r>
              <a:endParaRPr kumimoji="1" lang="en-US" altLang="ko-KR" b="1" dirty="0">
                <a:solidFill>
                  <a:schemeClr val="bg1"/>
                </a:solidFill>
                <a:latin typeface="+mj-ea"/>
                <a:ea typeface="+mj-ea"/>
              </a:endParaRPr>
            </a:p>
          </p:txBody>
        </p:sp>
      </p:grpSp>
      <p:sp>
        <p:nvSpPr>
          <p:cNvPr id="27" name="矩形 26"/>
          <p:cNvSpPr/>
          <p:nvPr/>
        </p:nvSpPr>
        <p:spPr>
          <a:xfrm>
            <a:off x="901295" y="937289"/>
            <a:ext cx="8424936" cy="841993"/>
          </a:xfrm>
          <a:prstGeom prst="rect">
            <a:avLst/>
          </a:prstGeom>
          <a:gradFill>
            <a:gsLst>
              <a:gs pos="0">
                <a:srgbClr val="EBE5D5"/>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50000"/>
              </a:lnSpc>
              <a:defRPr/>
            </a:pPr>
            <a:r>
              <a:rPr lang="zh-CN" altLang="zh-CN" sz="1400" dirty="0">
                <a:solidFill>
                  <a:schemeClr val="tx1"/>
                </a:solidFill>
              </a:rPr>
              <a:t>系统采用国际流行技术和架构进行设计，采用诸多故障处理机制、容错机制、备份机制，以及结构化、分布式的结构提高系统的稳定性。研发过程严格遵守质量控制标准，进行完整、深入地测试，使系统可以达到电信级</a:t>
            </a:r>
            <a:r>
              <a:rPr lang="en-US" altLang="zh-CN" sz="1400" dirty="0">
                <a:solidFill>
                  <a:schemeClr val="tx1"/>
                </a:solidFill>
              </a:rPr>
              <a:t>7*24</a:t>
            </a:r>
            <a:r>
              <a:rPr lang="zh-CN" altLang="zh-CN" sz="1400" dirty="0">
                <a:solidFill>
                  <a:schemeClr val="tx1"/>
                </a:solidFill>
              </a:rPr>
              <a:t>小时可靠运行，为用户提供可靠的服务。</a:t>
            </a:r>
            <a:endParaRPr lang="zh-CN" altLang="en-US" sz="1400" b="1" dirty="0">
              <a:solidFill>
                <a:schemeClr val="tx1"/>
              </a:solidFill>
            </a:endParaRPr>
          </a:p>
        </p:txBody>
      </p:sp>
      <p:cxnSp>
        <p:nvCxnSpPr>
          <p:cNvPr id="35" name="直接连接符 34"/>
          <p:cNvCxnSpPr>
            <a:stCxn id="45088" idx="1"/>
            <a:endCxn id="15" idx="0"/>
          </p:cNvCxnSpPr>
          <p:nvPr/>
        </p:nvCxnSpPr>
        <p:spPr>
          <a:xfrm flipH="1">
            <a:off x="6328251" y="2476042"/>
            <a:ext cx="323374" cy="846926"/>
          </a:xfrm>
          <a:prstGeom prst="line">
            <a:avLst/>
          </a:prstGeom>
          <a:ln>
            <a:solidFill>
              <a:srgbClr val="006EC0"/>
            </a:solidFill>
            <a:tailEnd type="oval"/>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45081" idx="3"/>
          </p:cNvCxnSpPr>
          <p:nvPr/>
        </p:nvCxnSpPr>
        <p:spPr>
          <a:xfrm>
            <a:off x="3744921" y="2618053"/>
            <a:ext cx="763587" cy="358510"/>
          </a:xfrm>
          <a:prstGeom prst="line">
            <a:avLst/>
          </a:prstGeom>
          <a:ln>
            <a:solidFill>
              <a:srgbClr val="339933"/>
            </a:solidFill>
            <a:tailEnd type="ova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rot="5400000" flipH="1" flipV="1">
            <a:off x="2580484" y="3667125"/>
            <a:ext cx="396876" cy="1277938"/>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 name="组合 64"/>
          <p:cNvGrpSpPr/>
          <p:nvPr/>
        </p:nvGrpSpPr>
        <p:grpSpPr bwMode="auto">
          <a:xfrm>
            <a:off x="6651625" y="1737379"/>
            <a:ext cx="2928938" cy="1576533"/>
            <a:chOff x="6143636" y="2037215"/>
            <a:chExt cx="2928958" cy="1891851"/>
          </a:xfrm>
        </p:grpSpPr>
        <p:sp>
          <p:nvSpPr>
            <p:cNvPr id="45087" name="矩形 56"/>
            <p:cNvSpPr>
              <a:spLocks noChangeArrowheads="1"/>
            </p:cNvSpPr>
            <p:nvPr/>
          </p:nvSpPr>
          <p:spPr bwMode="auto">
            <a:xfrm>
              <a:off x="6143636" y="2071678"/>
              <a:ext cx="2880000" cy="1857388"/>
            </a:xfrm>
            <a:prstGeom prst="rect">
              <a:avLst/>
            </a:prstGeom>
            <a:gradFill rotWithShape="1">
              <a:gsLst>
                <a:gs pos="0">
                  <a:srgbClr val="00475E"/>
                </a:gs>
                <a:gs pos="100000">
                  <a:srgbClr val="0099CC">
                    <a:alpha val="7000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p>
              <a:pPr latinLnBrk="1"/>
              <a:endParaRPr kumimoji="1" lang="zh-CN" altLang="en-US" sz="1400">
                <a:solidFill>
                  <a:srgbClr val="FFFFFF"/>
                </a:solidFill>
                <a:latin typeface="Arial Black" panose="020B0A04020102020204" pitchFamily="34" charset="0"/>
                <a:ea typeface="Gulim" panose="020B0600000101010101" pitchFamily="34" charset="-127"/>
              </a:endParaRPr>
            </a:p>
          </p:txBody>
        </p:sp>
        <p:sp>
          <p:nvSpPr>
            <p:cNvPr id="45088" name="TextBox 57"/>
            <p:cNvSpPr txBox="1">
              <a:spLocks noChangeArrowheads="1"/>
            </p:cNvSpPr>
            <p:nvPr/>
          </p:nvSpPr>
          <p:spPr bwMode="auto">
            <a:xfrm>
              <a:off x="6143636" y="2037215"/>
              <a:ext cx="2928958" cy="1772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1000" dirty="0">
                  <a:solidFill>
                    <a:schemeClr val="bg1"/>
                  </a:solidFill>
                  <a:latin typeface="微软雅黑" panose="020B0503020204020204" pitchFamily="34" charset="-122"/>
                  <a:ea typeface="微软雅黑" panose="020B0503020204020204" pitchFamily="34" charset="-122"/>
                </a:rPr>
                <a:t>模块化设计，分布式架构，保证新功能、模块添加的方便。</a:t>
              </a:r>
              <a:endParaRPr lang="zh-CN" altLang="en-US" sz="10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1000" dirty="0">
                  <a:solidFill>
                    <a:schemeClr val="bg1"/>
                  </a:solidFill>
                  <a:latin typeface="微软雅黑" panose="020B0503020204020204" pitchFamily="34" charset="-122"/>
                  <a:ea typeface="微软雅黑" panose="020B0503020204020204" pitchFamily="34" charset="-122"/>
                </a:rPr>
                <a:t>使用组件技术，对新功能和业务的扩展都及其方便。</a:t>
              </a:r>
              <a:endParaRPr lang="zh-CN" altLang="en-US" sz="10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1000" dirty="0">
                  <a:solidFill>
                    <a:schemeClr val="bg1"/>
                  </a:solidFill>
                  <a:latin typeface="微软雅黑" panose="020B0503020204020204" pitchFamily="34" charset="-122"/>
                  <a:ea typeface="微软雅黑" panose="020B0503020204020204" pitchFamily="34" charset="-122"/>
                </a:rPr>
                <a:t>标准化接口、协议及流媒体技术，可方便扩展新功能与对接。</a:t>
              </a:r>
              <a:endParaRPr lang="zh-CN" altLang="en-US" sz="1000" dirty="0">
                <a:solidFill>
                  <a:schemeClr val="bg1"/>
                </a:solidFill>
              </a:endParaRPr>
            </a:p>
          </p:txBody>
        </p:sp>
      </p:grpSp>
      <p:grpSp>
        <p:nvGrpSpPr>
          <p:cNvPr id="4" name="组合 63"/>
          <p:cNvGrpSpPr/>
          <p:nvPr/>
        </p:nvGrpSpPr>
        <p:grpSpPr bwMode="auto">
          <a:xfrm>
            <a:off x="6989763" y="3571881"/>
            <a:ext cx="2519362" cy="600184"/>
            <a:chOff x="9429784" y="5000612"/>
            <a:chExt cx="2520000" cy="720249"/>
          </a:xfrm>
        </p:grpSpPr>
        <p:sp>
          <p:nvSpPr>
            <p:cNvPr id="62" name="矩形 61"/>
            <p:cNvSpPr/>
            <p:nvPr/>
          </p:nvSpPr>
          <p:spPr>
            <a:xfrm>
              <a:off x="9429784" y="5000612"/>
              <a:ext cx="2520000" cy="714404"/>
            </a:xfrm>
            <a:prstGeom prst="rect">
              <a:avLst/>
            </a:prstGeom>
            <a:gradFill rotWithShape="1">
              <a:gsLst>
                <a:gs pos="0">
                  <a:srgbClr val="FF6600">
                    <a:gamma/>
                    <a:shade val="46275"/>
                    <a:invGamma/>
                  </a:srgbClr>
                </a:gs>
                <a:gs pos="100000">
                  <a:srgbClr val="FF6600"/>
                </a:gs>
              </a:gsLst>
              <a:lin ang="5400000" scaled="1"/>
            </a:gradFill>
            <a:ln>
              <a:noFill/>
            </a:ln>
            <a:effectLst/>
          </p:spPr>
          <p:txBody>
            <a:bodyPr wrap="none" anchor="ctr" anchorCtr="1"/>
            <a:lstStyle/>
            <a:p>
              <a:pPr latinLnBrk="1">
                <a:defRPr/>
              </a:pPr>
              <a:endParaRPr kumimoji="1" lang="zh-CN" altLang="en-US" b="1" dirty="0">
                <a:solidFill>
                  <a:schemeClr val="bg1"/>
                </a:solidFill>
                <a:latin typeface="+mn-ea"/>
              </a:endParaRPr>
            </a:p>
          </p:txBody>
        </p:sp>
        <p:sp>
          <p:nvSpPr>
            <p:cNvPr id="45086" name="TextBox 59"/>
            <p:cNvSpPr txBox="1">
              <a:spLocks noChangeArrowheads="1"/>
            </p:cNvSpPr>
            <p:nvPr/>
          </p:nvSpPr>
          <p:spPr bwMode="auto">
            <a:xfrm>
              <a:off x="9429784" y="5000636"/>
              <a:ext cx="2357454" cy="72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1100" dirty="0">
                  <a:solidFill>
                    <a:schemeClr val="bg1"/>
                  </a:solidFill>
                  <a:latin typeface="微软雅黑" panose="020B0503020204020204" pitchFamily="34" charset="-122"/>
                  <a:ea typeface="微软雅黑" panose="020B0503020204020204" pitchFamily="34" charset="-122"/>
                </a:rPr>
                <a:t>系统守护进程</a:t>
              </a:r>
              <a:endParaRPr lang="zh-CN" altLang="en-US" sz="11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1100" dirty="0">
                  <a:solidFill>
                    <a:schemeClr val="bg1"/>
                  </a:solidFill>
                  <a:latin typeface="微软雅黑" panose="020B0503020204020204" pitchFamily="34" charset="-122"/>
                  <a:ea typeface="微软雅黑" panose="020B0503020204020204" pitchFamily="34" charset="-122"/>
                </a:rPr>
                <a:t>系统的自恢复机制</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5" name="组合 71"/>
          <p:cNvGrpSpPr/>
          <p:nvPr/>
        </p:nvGrpSpPr>
        <p:grpSpPr bwMode="auto">
          <a:xfrm>
            <a:off x="6651636" y="4500574"/>
            <a:ext cx="2928938" cy="829485"/>
            <a:chOff x="10287040" y="5286388"/>
            <a:chExt cx="2928958" cy="1524314"/>
          </a:xfrm>
        </p:grpSpPr>
        <p:sp>
          <p:nvSpPr>
            <p:cNvPr id="69" name="矩形 68"/>
            <p:cNvSpPr/>
            <p:nvPr/>
          </p:nvSpPr>
          <p:spPr>
            <a:xfrm>
              <a:off x="10287040" y="5310205"/>
              <a:ext cx="2879745" cy="1500497"/>
            </a:xfrm>
            <a:prstGeom prst="rect">
              <a:avLst/>
            </a:prstGeom>
            <a:gradFill rotWithShape="1">
              <a:gsLst>
                <a:gs pos="0">
                  <a:srgbClr val="3693A0">
                    <a:gamma/>
                    <a:shade val="46275"/>
                    <a:invGamma/>
                  </a:srgbClr>
                </a:gs>
                <a:gs pos="100000">
                  <a:srgbClr val="3693A0"/>
                </a:gs>
              </a:gsLst>
              <a:lin ang="5400000" scaled="1"/>
            </a:gradFill>
            <a:ln>
              <a:noFill/>
            </a:ln>
            <a:effectLst/>
          </p:spPr>
          <p:txBody>
            <a:bodyPr wrap="none" anchor="ctr" anchorCtr="1"/>
            <a:lstStyle/>
            <a:p>
              <a:pPr latinLnBrk="1">
                <a:defRPr/>
              </a:pPr>
              <a:endParaRPr kumimoji="1" lang="zh-CN" altLang="en-US" b="1" dirty="0">
                <a:solidFill>
                  <a:schemeClr val="bg1"/>
                </a:solidFill>
                <a:latin typeface="+mn-ea"/>
              </a:endParaRPr>
            </a:p>
          </p:txBody>
        </p:sp>
        <p:sp>
          <p:nvSpPr>
            <p:cNvPr id="45084" name="TextBox 62"/>
            <p:cNvSpPr txBox="1">
              <a:spLocks noChangeArrowheads="1"/>
            </p:cNvSpPr>
            <p:nvPr/>
          </p:nvSpPr>
          <p:spPr bwMode="auto">
            <a:xfrm>
              <a:off x="10287040" y="5286388"/>
              <a:ext cx="2928958" cy="65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1050" dirty="0">
                  <a:solidFill>
                    <a:schemeClr val="bg1"/>
                  </a:solidFill>
                  <a:latin typeface="微软雅黑" panose="020B0503020204020204" pitchFamily="34" charset="-122"/>
                  <a:ea typeface="微软雅黑" panose="020B0503020204020204" pitchFamily="34" charset="-122"/>
                </a:rPr>
                <a:t>身份验证：数据访问操作</a:t>
              </a:r>
              <a:r>
                <a:rPr lang="zh-CN" altLang="en-US" sz="1050" dirty="0" smtClean="0">
                  <a:solidFill>
                    <a:schemeClr val="bg1"/>
                  </a:solidFill>
                  <a:latin typeface="微软雅黑" panose="020B0503020204020204" pitchFamily="34" charset="-122"/>
                  <a:ea typeface="微软雅黑" panose="020B0503020204020204" pitchFamily="34" charset="-122"/>
                </a:rPr>
                <a:t>在客户端和</a:t>
              </a:r>
              <a:r>
                <a:rPr lang="zh-CN" altLang="en-US" sz="1050" dirty="0">
                  <a:solidFill>
                    <a:schemeClr val="bg1"/>
                  </a:solidFill>
                  <a:latin typeface="微软雅黑" panose="020B0503020204020204" pitchFamily="34" charset="-122"/>
                  <a:ea typeface="微软雅黑" panose="020B0503020204020204" pitchFamily="34" charset="-122"/>
                </a:rPr>
                <a:t>数据库服务器之间进行双向身份验证</a:t>
              </a:r>
              <a:r>
                <a:rPr lang="zh-CN" altLang="en-US" sz="1050" dirty="0" smtClean="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p:txBody>
        </p:sp>
      </p:grpSp>
      <p:grpSp>
        <p:nvGrpSpPr>
          <p:cNvPr id="6" name="组合 74"/>
          <p:cNvGrpSpPr/>
          <p:nvPr/>
        </p:nvGrpSpPr>
        <p:grpSpPr bwMode="auto">
          <a:xfrm>
            <a:off x="865196" y="2082271"/>
            <a:ext cx="2928937" cy="1071562"/>
            <a:chOff x="10287040" y="1142984"/>
            <a:chExt cx="2928958" cy="1285884"/>
          </a:xfrm>
        </p:grpSpPr>
        <p:sp>
          <p:nvSpPr>
            <p:cNvPr id="45081" name="矩形 70"/>
            <p:cNvSpPr>
              <a:spLocks noChangeArrowheads="1"/>
            </p:cNvSpPr>
            <p:nvPr/>
          </p:nvSpPr>
          <p:spPr bwMode="auto">
            <a:xfrm>
              <a:off x="10287040" y="1142984"/>
              <a:ext cx="2880000" cy="1285884"/>
            </a:xfrm>
            <a:prstGeom prst="rect">
              <a:avLst/>
            </a:prstGeom>
            <a:gradFill rotWithShape="1">
              <a:gsLst>
                <a:gs pos="0">
                  <a:srgbClr val="475E00"/>
                </a:gs>
                <a:gs pos="100000">
                  <a:srgbClr val="99CC00">
                    <a:alpha val="7000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p>
              <a:pPr latinLnBrk="1"/>
              <a:endParaRPr kumimoji="1" lang="zh-CN" altLang="en-US" sz="1400">
                <a:solidFill>
                  <a:srgbClr val="000000"/>
                </a:solidFill>
                <a:latin typeface="Arial Black" panose="020B0A04020102020204" pitchFamily="34" charset="0"/>
                <a:ea typeface="Gulim" panose="020B0600000101010101" pitchFamily="34" charset="-127"/>
              </a:endParaRPr>
            </a:p>
          </p:txBody>
        </p:sp>
        <p:sp>
          <p:nvSpPr>
            <p:cNvPr id="45082" name="TextBox 73"/>
            <p:cNvSpPr txBox="1">
              <a:spLocks noChangeArrowheads="1"/>
            </p:cNvSpPr>
            <p:nvPr/>
          </p:nvSpPr>
          <p:spPr bwMode="auto">
            <a:xfrm>
              <a:off x="10287040" y="1214422"/>
              <a:ext cx="2928958" cy="110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900" dirty="0" smtClean="0">
                  <a:solidFill>
                    <a:schemeClr val="bg1"/>
                  </a:solidFill>
                  <a:latin typeface="微软雅黑" panose="020B0503020204020204" pitchFamily="34" charset="-122"/>
                  <a:ea typeface="微软雅黑" panose="020B0503020204020204" pitchFamily="34" charset="-122"/>
                </a:rPr>
                <a:t>管理功能</a:t>
              </a:r>
              <a:endParaRPr lang="zh-CN" altLang="en-US" sz="9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900" dirty="0">
                  <a:solidFill>
                    <a:schemeClr val="bg1"/>
                  </a:solidFill>
                  <a:latin typeface="微软雅黑" panose="020B0503020204020204" pitchFamily="34" charset="-122"/>
                  <a:ea typeface="微软雅黑" panose="020B0503020204020204" pitchFamily="34" charset="-122"/>
                </a:rPr>
                <a:t>远程维护</a:t>
              </a:r>
              <a:endParaRPr lang="zh-CN" altLang="en-US" sz="9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900" dirty="0">
                  <a:solidFill>
                    <a:schemeClr val="bg1"/>
                  </a:solidFill>
                  <a:latin typeface="微软雅黑" panose="020B0503020204020204" pitchFamily="34" charset="-122"/>
                  <a:ea typeface="微软雅黑" panose="020B0503020204020204" pitchFamily="34" charset="-122"/>
                </a:rPr>
                <a:t>系统快速恢复</a:t>
              </a:r>
              <a:endParaRPr lang="zh-CN" altLang="en-US" sz="9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900" dirty="0">
                  <a:solidFill>
                    <a:schemeClr val="bg1"/>
                  </a:solidFill>
                  <a:latin typeface="微软雅黑" panose="020B0503020204020204" pitchFamily="34" charset="-122"/>
                  <a:ea typeface="微软雅黑" panose="020B0503020204020204" pitchFamily="34" charset="-122"/>
                </a:rPr>
                <a:t>系统各类数据的备份</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8" name="组合 76"/>
          <p:cNvGrpSpPr/>
          <p:nvPr/>
        </p:nvGrpSpPr>
        <p:grpSpPr bwMode="auto">
          <a:xfrm>
            <a:off x="793750" y="4524380"/>
            <a:ext cx="2928938" cy="1071563"/>
            <a:chOff x="10287040" y="5000612"/>
            <a:chExt cx="2928958" cy="1285908"/>
          </a:xfrm>
        </p:grpSpPr>
        <p:sp>
          <p:nvSpPr>
            <p:cNvPr id="45079" name="矩形 72"/>
            <p:cNvSpPr>
              <a:spLocks noChangeArrowheads="1"/>
            </p:cNvSpPr>
            <p:nvPr/>
          </p:nvSpPr>
          <p:spPr bwMode="auto">
            <a:xfrm>
              <a:off x="10287040" y="5000612"/>
              <a:ext cx="2880000" cy="1285908"/>
            </a:xfrm>
            <a:prstGeom prst="rect">
              <a:avLst/>
            </a:prstGeom>
            <a:gradFill rotWithShape="1">
              <a:gsLst>
                <a:gs pos="0">
                  <a:srgbClr val="3B3B00"/>
                </a:gs>
                <a:gs pos="100000">
                  <a:srgbClr val="808000">
                    <a:alpha val="79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p>
              <a:pPr latinLnBrk="1"/>
              <a:endParaRPr kumimoji="1" lang="zh-CN" altLang="en-US" sz="1200">
                <a:solidFill>
                  <a:srgbClr val="FFFFFF"/>
                </a:solidFill>
                <a:latin typeface="Arial Black" panose="020B0A04020102020204" pitchFamily="34" charset="0"/>
                <a:ea typeface="Gulim" panose="020B0600000101010101" pitchFamily="34" charset="-127"/>
              </a:endParaRPr>
            </a:p>
          </p:txBody>
        </p:sp>
        <p:sp>
          <p:nvSpPr>
            <p:cNvPr id="45080" name="TextBox 65"/>
            <p:cNvSpPr txBox="1">
              <a:spLocks noChangeArrowheads="1"/>
            </p:cNvSpPr>
            <p:nvPr/>
          </p:nvSpPr>
          <p:spPr bwMode="auto">
            <a:xfrm>
              <a:off x="10287040" y="5006515"/>
              <a:ext cx="2928958" cy="1218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1000" dirty="0" smtClean="0">
                  <a:solidFill>
                    <a:schemeClr val="bg1"/>
                  </a:solidFill>
                  <a:latin typeface="微软雅黑" panose="020B0503020204020204" pitchFamily="34" charset="-122"/>
                  <a:ea typeface="微软雅黑" panose="020B0503020204020204" pitchFamily="34" charset="-122"/>
                </a:rPr>
                <a:t>多客户端显示</a:t>
              </a:r>
              <a:r>
                <a:rPr lang="zh-CN" altLang="en-US" sz="1000" dirty="0">
                  <a:solidFill>
                    <a:schemeClr val="bg1"/>
                  </a:solidFill>
                  <a:latin typeface="微软雅黑" panose="020B0503020204020204" pitchFamily="34" charset="-122"/>
                  <a:ea typeface="微软雅黑" panose="020B0503020204020204" pitchFamily="34" charset="-122"/>
                </a:rPr>
                <a:t>技术实现实时视频、报警、电子地图多业务同时展现。</a:t>
              </a:r>
              <a:endParaRPr lang="zh-CN" altLang="en-US" sz="10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1000" dirty="0">
                  <a:solidFill>
                    <a:schemeClr val="bg1"/>
                  </a:solidFill>
                  <a:latin typeface="微软雅黑" panose="020B0503020204020204" pitchFamily="34" charset="-122"/>
                  <a:ea typeface="微软雅黑" panose="020B0503020204020204" pitchFamily="34" charset="-122"/>
                </a:rPr>
                <a:t>通过专用</a:t>
              </a:r>
              <a:r>
                <a:rPr lang="en-US" altLang="zh-CN" sz="1000" dirty="0">
                  <a:solidFill>
                    <a:schemeClr val="bg1"/>
                  </a:solidFill>
                  <a:latin typeface="微软雅黑" panose="020B0503020204020204" pitchFamily="34" charset="-122"/>
                  <a:ea typeface="微软雅黑" panose="020B0503020204020204" pitchFamily="34" charset="-122"/>
                </a:rPr>
                <a:t>WEB</a:t>
              </a:r>
              <a:r>
                <a:rPr lang="zh-CN" altLang="en-US" sz="1000" dirty="0">
                  <a:solidFill>
                    <a:schemeClr val="bg1"/>
                  </a:solidFill>
                  <a:latin typeface="微软雅黑" panose="020B0503020204020204" pitchFamily="34" charset="-122"/>
                  <a:ea typeface="微软雅黑" panose="020B0503020204020204" pitchFamily="34" charset="-122"/>
                </a:rPr>
                <a:t>通讯技术，系统具有实时刷新各类设置信息的优点。</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cxnSp>
        <p:nvCxnSpPr>
          <p:cNvPr id="79" name="直接连接符 78"/>
          <p:cNvCxnSpPr>
            <a:stCxn id="45086" idx="1"/>
          </p:cNvCxnSpPr>
          <p:nvPr/>
        </p:nvCxnSpPr>
        <p:spPr>
          <a:xfrm flipH="1">
            <a:off x="5222875" y="3871980"/>
            <a:ext cx="1766888" cy="431472"/>
          </a:xfrm>
          <a:prstGeom prst="line">
            <a:avLst/>
          </a:prstGeom>
          <a:ln>
            <a:solidFill>
              <a:srgbClr val="FF9900"/>
            </a:solidFill>
            <a:tailEnd type="oval"/>
          </a:ln>
        </p:spPr>
        <p:style>
          <a:lnRef idx="1">
            <a:schemeClr val="accent1"/>
          </a:lnRef>
          <a:fillRef idx="0">
            <a:schemeClr val="accent1"/>
          </a:fillRef>
          <a:effectRef idx="0">
            <a:schemeClr val="accent1"/>
          </a:effectRef>
          <a:fontRef idx="minor">
            <a:schemeClr val="tx1"/>
          </a:fontRef>
        </p:style>
      </p:cxnSp>
      <p:cxnSp>
        <p:nvCxnSpPr>
          <p:cNvPr id="82" name="直接连接符 81"/>
          <p:cNvCxnSpPr>
            <a:stCxn id="45084" idx="1"/>
          </p:cNvCxnSpPr>
          <p:nvPr/>
        </p:nvCxnSpPr>
        <p:spPr>
          <a:xfrm rot="10800000">
            <a:off x="5294314" y="4643451"/>
            <a:ext cx="1357322" cy="36263"/>
          </a:xfrm>
          <a:prstGeom prst="line">
            <a:avLst/>
          </a:prstGeom>
          <a:ln>
            <a:solidFill>
              <a:srgbClr val="004D86"/>
            </a:solidFill>
            <a:tailEnd type="oval"/>
          </a:ln>
        </p:spPr>
        <p:style>
          <a:lnRef idx="1">
            <a:schemeClr val="accent1"/>
          </a:lnRef>
          <a:fillRef idx="0">
            <a:schemeClr val="accent1"/>
          </a:fillRef>
          <a:effectRef idx="0">
            <a:schemeClr val="accent1"/>
          </a:effectRef>
          <a:fontRef idx="minor">
            <a:schemeClr val="tx1"/>
          </a:fontRef>
        </p:style>
      </p:cxnSp>
      <p:pic>
        <p:nvPicPr>
          <p:cNvPr id="2" name="图片 1"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right)">
                                      <p:cBhvr>
                                        <p:cTn id="7" dur="500"/>
                                        <p:tgtEl>
                                          <p:spTgt spid="42"/>
                                        </p:tgtEl>
                                      </p:cBhvr>
                                    </p:animEffect>
                                  </p:childTnLst>
                                </p:cTn>
                              </p:par>
                              <p:par>
                                <p:cTn id="8" presetID="22"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right)">
                                      <p:cBhvr>
                                        <p:cTn id="15" dur="500"/>
                                        <p:tgtEl>
                                          <p:spTgt spid="46"/>
                                        </p:tgtEl>
                                      </p:cBhvr>
                                    </p:animEffect>
                                  </p:childTnLst>
                                </p:cTn>
                              </p:par>
                              <p:par>
                                <p:cTn id="16" presetID="2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par>
                                <p:cTn id="24" presetID="22" presetClass="entr" presetSubtype="8"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wipe(left)">
                                      <p:cBhvr>
                                        <p:cTn id="31" dur="500"/>
                                        <p:tgtEl>
                                          <p:spTgt spid="79"/>
                                        </p:tgtEl>
                                      </p:cBhvr>
                                    </p:animEffect>
                                  </p:childTnLst>
                                </p:cTn>
                              </p:par>
                              <p:par>
                                <p:cTn id="32" presetID="22" presetClass="entr" presetSubtype="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82"/>
                                        </p:tgtEl>
                                        <p:attrNameLst>
                                          <p:attrName>style.visibility</p:attrName>
                                        </p:attrNameLst>
                                      </p:cBhvr>
                                      <p:to>
                                        <p:strVal val="visible"/>
                                      </p:to>
                                    </p:set>
                                    <p:animEffect transition="in" filter="wipe(left)">
                                      <p:cBhvr>
                                        <p:cTn id="39" dur="500"/>
                                        <p:tgtEl>
                                          <p:spTgt spid="82"/>
                                        </p:tgtEl>
                                      </p:cBhvr>
                                    </p:animEffect>
                                  </p:childTnLst>
                                </p:cTn>
                              </p:par>
                              <p:par>
                                <p:cTn id="40" presetID="22" presetClass="entr" presetSubtype="8"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bwMode="auto">
          <a:xfrm>
            <a:off x="812800" y="59534"/>
            <a:ext cx="8229600"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defRPr sz="2400" b="1">
                <a:latin typeface="微软雅黑" panose="020B0503020204020204" pitchFamily="34" charset="-122"/>
                <a:ea typeface="+mj-ea"/>
                <a:cs typeface="+mj-cs"/>
              </a:defRPr>
            </a:lvl1pPr>
            <a:lvl2pPr algn="ctr" eaLnBrk="0" hangingPunct="0">
              <a:defRPr sz="4400">
                <a:ea typeface="微软雅黑" panose="020B0503020204020204" pitchFamily="34" charset="-122"/>
              </a:defRPr>
            </a:lvl2pPr>
            <a:lvl3pPr algn="ctr" eaLnBrk="0" hangingPunct="0">
              <a:defRPr sz="4400">
                <a:ea typeface="微软雅黑" panose="020B0503020204020204" pitchFamily="34" charset="-122"/>
              </a:defRPr>
            </a:lvl3pPr>
            <a:lvl4pPr algn="ctr" eaLnBrk="0" hangingPunct="0">
              <a:defRPr sz="4400">
                <a:ea typeface="微软雅黑" panose="020B0503020204020204" pitchFamily="34" charset="-122"/>
              </a:defRPr>
            </a:lvl4pPr>
            <a:lvl5pPr algn="ctr" eaLnBrk="0" hangingPunct="0">
              <a:defRPr sz="4400">
                <a:ea typeface="微软雅黑" panose="020B0503020204020204" pitchFamily="34" charset="-122"/>
              </a:defRPr>
            </a:lvl5pPr>
            <a:lvl6pPr marL="457200" algn="ctr" fontAlgn="base">
              <a:spcBef>
                <a:spcPct val="0"/>
              </a:spcBef>
              <a:spcAft>
                <a:spcPct val="0"/>
              </a:spcAft>
              <a:defRPr sz="4400">
                <a:ea typeface="微软雅黑" panose="020B0503020204020204" pitchFamily="34" charset="-122"/>
              </a:defRPr>
            </a:lvl6pPr>
            <a:lvl7pPr marL="914400" algn="ctr" fontAlgn="base">
              <a:spcBef>
                <a:spcPct val="0"/>
              </a:spcBef>
              <a:spcAft>
                <a:spcPct val="0"/>
              </a:spcAft>
              <a:defRPr sz="4400">
                <a:ea typeface="微软雅黑" panose="020B0503020204020204" pitchFamily="34" charset="-122"/>
              </a:defRPr>
            </a:lvl7pPr>
            <a:lvl8pPr marL="1371600" algn="ctr" fontAlgn="base">
              <a:spcBef>
                <a:spcPct val="0"/>
              </a:spcBef>
              <a:spcAft>
                <a:spcPct val="0"/>
              </a:spcAft>
              <a:defRPr sz="4400">
                <a:ea typeface="微软雅黑" panose="020B0503020204020204" pitchFamily="34" charset="-122"/>
              </a:defRPr>
            </a:lvl8pPr>
            <a:lvl9pPr marL="1828800" algn="ctr" fontAlgn="base">
              <a:spcBef>
                <a:spcPct val="0"/>
              </a:spcBef>
              <a:spcAft>
                <a:spcPct val="0"/>
              </a:spcAft>
              <a:defRPr sz="4400">
                <a:ea typeface="微软雅黑" panose="020B0503020204020204" pitchFamily="34" charset="-122"/>
              </a:defRPr>
            </a:lvl9pPr>
          </a:lstStyle>
          <a:p>
            <a:pPr>
              <a:spcBef>
                <a:spcPct val="0"/>
              </a:spcBef>
            </a:pPr>
            <a:r>
              <a:rPr lang="zh-CN" altLang="en-US" sz="2800" dirty="0">
                <a:ea typeface="微软雅黑" panose="020B0503020204020204" pitchFamily="34" charset="-122"/>
              </a:rPr>
              <a:t>车载视频监控系统平台功能</a:t>
            </a:r>
            <a:endParaRPr lang="zh-CN" altLang="en-US" sz="2800" dirty="0">
              <a:ea typeface="微软雅黑" panose="020B0503020204020204" pitchFamily="34" charset="-122"/>
            </a:endParaRPr>
          </a:p>
        </p:txBody>
      </p:sp>
      <p:sp>
        <p:nvSpPr>
          <p:cNvPr id="6" name="圆角矩形 5"/>
          <p:cNvSpPr/>
          <p:nvPr/>
        </p:nvSpPr>
        <p:spPr>
          <a:xfrm>
            <a:off x="722314" y="853951"/>
            <a:ext cx="8858280" cy="4464863"/>
          </a:xfrm>
          <a:prstGeom prst="roundRect">
            <a:avLst>
              <a:gd name="adj" fmla="val 1638"/>
            </a:avLst>
          </a:prstGeom>
          <a:gradFill>
            <a:gsLst>
              <a:gs pos="0">
                <a:sysClr val="window" lastClr="FFFFFF">
                  <a:lumMod val="95000"/>
                </a:sysClr>
              </a:gs>
              <a:gs pos="100000">
                <a:srgbClr val="EBE5D5">
                  <a:alpha val="0"/>
                </a:srgbClr>
              </a:gs>
              <a:gs pos="100000">
                <a:srgbClr val="D1C39F"/>
              </a:gs>
            </a:gsLst>
            <a:lin ang="5400000" scaled="0"/>
          </a:gradFill>
          <a:ln w="6350" cap="flat" cmpd="sng" algn="ctr">
            <a:noFill/>
            <a:prstDash val="solid"/>
          </a:ln>
          <a:effectLst/>
        </p:spPr>
        <p:txBody>
          <a:bodyPr anchor="ctr"/>
          <a:lstStyle/>
          <a:p>
            <a:pPr algn="ctr">
              <a:defRPr/>
            </a:pPr>
            <a:endParaRPr lang="zh-CN" altLang="en-US" sz="1400" kern="0" dirty="0">
              <a:solidFill>
                <a:sysClr val="window" lastClr="FFFFFF"/>
              </a:solidFill>
              <a:latin typeface="Arial" panose="020B0604020202020204"/>
              <a:ea typeface="微软雅黑" panose="020B0503020204020204" pitchFamily="34" charset="-122"/>
            </a:endParaRPr>
          </a:p>
        </p:txBody>
      </p:sp>
      <p:sp>
        <p:nvSpPr>
          <p:cNvPr id="7" name="TextBox 6"/>
          <p:cNvSpPr txBox="1"/>
          <p:nvPr/>
        </p:nvSpPr>
        <p:spPr>
          <a:xfrm>
            <a:off x="4789472" y="5273814"/>
            <a:ext cx="1011815" cy="338554"/>
          </a:xfrm>
          <a:prstGeom prst="rect">
            <a:avLst/>
          </a:prstGeom>
          <a:noFill/>
        </p:spPr>
        <p:txBody>
          <a:bodyPr wrap="none">
            <a:spAutoFit/>
          </a:bodyPr>
          <a:lstStyle/>
          <a:p>
            <a:pPr>
              <a:defRPr/>
            </a:pPr>
            <a:r>
              <a:rPr lang="zh-CN" altLang="en-US" sz="1600" b="1" dirty="0" smtClean="0">
                <a:latin typeface="+mn-ea"/>
              </a:rPr>
              <a:t>订单下发</a:t>
            </a:r>
            <a:endParaRPr lang="zh-CN" altLang="en-US" sz="1600" b="1" dirty="0">
              <a:latin typeface="+mn-ea"/>
            </a:endParaRPr>
          </a:p>
        </p:txBody>
      </p:sp>
      <p:sp>
        <p:nvSpPr>
          <p:cNvPr id="8" name="TextBox 7"/>
          <p:cNvSpPr txBox="1"/>
          <p:nvPr/>
        </p:nvSpPr>
        <p:spPr>
          <a:xfrm>
            <a:off x="7794628" y="5273814"/>
            <a:ext cx="1011815" cy="338554"/>
          </a:xfrm>
          <a:prstGeom prst="rect">
            <a:avLst/>
          </a:prstGeom>
          <a:noFill/>
        </p:spPr>
        <p:txBody>
          <a:bodyPr wrap="none">
            <a:spAutoFit/>
          </a:bodyPr>
          <a:lstStyle/>
          <a:p>
            <a:pPr>
              <a:defRPr/>
            </a:pPr>
            <a:r>
              <a:rPr lang="zh-CN" altLang="en-US" sz="1600" b="1" dirty="0" smtClean="0">
                <a:latin typeface="+mn-ea"/>
              </a:rPr>
              <a:t>电子围栏</a:t>
            </a:r>
            <a:endParaRPr lang="zh-CN" altLang="en-US" sz="1600" b="1" dirty="0">
              <a:latin typeface="+mn-ea"/>
            </a:endParaRPr>
          </a:p>
        </p:txBody>
      </p:sp>
      <p:sp>
        <p:nvSpPr>
          <p:cNvPr id="13" name="TextBox 12"/>
          <p:cNvSpPr txBox="1"/>
          <p:nvPr/>
        </p:nvSpPr>
        <p:spPr>
          <a:xfrm>
            <a:off x="7651753" y="2697483"/>
            <a:ext cx="1011815" cy="338554"/>
          </a:xfrm>
          <a:prstGeom prst="rect">
            <a:avLst/>
          </a:prstGeom>
          <a:noFill/>
        </p:spPr>
        <p:txBody>
          <a:bodyPr wrap="none">
            <a:spAutoFit/>
          </a:bodyPr>
          <a:lstStyle/>
          <a:p>
            <a:pPr>
              <a:defRPr/>
            </a:pPr>
            <a:r>
              <a:rPr lang="zh-CN" altLang="en-US" sz="1600" b="1" dirty="0" smtClean="0">
                <a:latin typeface="+mn-ea"/>
              </a:rPr>
              <a:t>轨迹回放</a:t>
            </a:r>
            <a:endParaRPr lang="zh-CN" altLang="en-US" sz="1600" b="1" dirty="0">
              <a:latin typeface="+mn-ea"/>
            </a:endParaRPr>
          </a:p>
        </p:txBody>
      </p:sp>
      <p:sp>
        <p:nvSpPr>
          <p:cNvPr id="14" name="TextBox 13"/>
          <p:cNvSpPr txBox="1"/>
          <p:nvPr/>
        </p:nvSpPr>
        <p:spPr>
          <a:xfrm>
            <a:off x="1789120" y="5273814"/>
            <a:ext cx="1011815" cy="338554"/>
          </a:xfrm>
          <a:prstGeom prst="rect">
            <a:avLst/>
          </a:prstGeom>
          <a:noFill/>
        </p:spPr>
        <p:txBody>
          <a:bodyPr wrap="none">
            <a:spAutoFit/>
          </a:bodyPr>
          <a:lstStyle/>
          <a:p>
            <a:pPr>
              <a:defRPr/>
            </a:pPr>
            <a:r>
              <a:rPr lang="zh-CN" altLang="en-US" sz="1600" b="1" dirty="0" smtClean="0">
                <a:latin typeface="+mn-ea"/>
              </a:rPr>
              <a:t>录像回放</a:t>
            </a:r>
            <a:endParaRPr lang="zh-CN" altLang="en-US" sz="1600" b="1" dirty="0">
              <a:latin typeface="+mn-ea"/>
            </a:endParaRPr>
          </a:p>
        </p:txBody>
      </p:sp>
      <p:sp>
        <p:nvSpPr>
          <p:cNvPr id="17" name="TextBox 16"/>
          <p:cNvSpPr txBox="1"/>
          <p:nvPr/>
        </p:nvSpPr>
        <p:spPr>
          <a:xfrm>
            <a:off x="1079505" y="2697483"/>
            <a:ext cx="1425390" cy="338554"/>
          </a:xfrm>
          <a:prstGeom prst="rect">
            <a:avLst/>
          </a:prstGeom>
          <a:noFill/>
        </p:spPr>
        <p:txBody>
          <a:bodyPr wrap="none">
            <a:spAutoFit/>
          </a:bodyPr>
          <a:lstStyle/>
          <a:p>
            <a:pPr>
              <a:defRPr/>
            </a:pPr>
            <a:r>
              <a:rPr lang="zh-CN" altLang="en-US" sz="1600" b="1" dirty="0" smtClean="0">
                <a:latin typeface="+mn-ea"/>
              </a:rPr>
              <a:t>电子地图追踪</a:t>
            </a:r>
            <a:endParaRPr lang="zh-CN" altLang="en-US" sz="1600" b="1" dirty="0">
              <a:latin typeface="+mn-ea"/>
            </a:endParaRPr>
          </a:p>
        </p:txBody>
      </p:sp>
      <p:sp>
        <p:nvSpPr>
          <p:cNvPr id="18" name="TextBox 17"/>
          <p:cNvSpPr txBox="1"/>
          <p:nvPr/>
        </p:nvSpPr>
        <p:spPr>
          <a:xfrm>
            <a:off x="5003807" y="2697483"/>
            <a:ext cx="1011815" cy="338554"/>
          </a:xfrm>
          <a:prstGeom prst="rect">
            <a:avLst/>
          </a:prstGeom>
          <a:noFill/>
        </p:spPr>
        <p:txBody>
          <a:bodyPr wrap="none">
            <a:spAutoFit/>
          </a:bodyPr>
          <a:lstStyle/>
          <a:p>
            <a:pPr>
              <a:defRPr/>
            </a:pPr>
            <a:r>
              <a:rPr lang="zh-CN" altLang="en-US" sz="1600" b="1" dirty="0" smtClean="0">
                <a:latin typeface="+mn-ea"/>
              </a:rPr>
              <a:t>实时视频</a:t>
            </a:r>
            <a:endParaRPr lang="zh-CN" altLang="en-US" sz="1600" b="1" dirty="0">
              <a:latin typeface="+mn-ea"/>
            </a:endParaRPr>
          </a:p>
        </p:txBody>
      </p:sp>
      <p:grpSp>
        <p:nvGrpSpPr>
          <p:cNvPr id="43029" name="组合 18"/>
          <p:cNvGrpSpPr/>
          <p:nvPr/>
        </p:nvGrpSpPr>
        <p:grpSpPr bwMode="auto">
          <a:xfrm>
            <a:off x="579445" y="855273"/>
            <a:ext cx="9001125" cy="4380178"/>
            <a:chOff x="71438" y="1358454"/>
            <a:chExt cx="9001156" cy="5256000"/>
          </a:xfrm>
        </p:grpSpPr>
        <p:cxnSp>
          <p:nvCxnSpPr>
            <p:cNvPr id="20" name="直接连接符 19"/>
            <p:cNvCxnSpPr/>
            <p:nvPr/>
          </p:nvCxnSpPr>
          <p:spPr>
            <a:xfrm rot="10800000" flipH="1">
              <a:off x="71438" y="3999947"/>
              <a:ext cx="9001156"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5400000" flipH="1">
              <a:off x="944681" y="3985660"/>
              <a:ext cx="5256000"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5400000" flipH="1">
              <a:off x="3659315" y="3985660"/>
              <a:ext cx="5256000"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grpSp>
      <p:pic>
        <p:nvPicPr>
          <p:cNvPr id="55297" name="Picture 1"/>
          <p:cNvPicPr>
            <a:picLocks noChangeAspect="1" noChangeArrowheads="1"/>
          </p:cNvPicPr>
          <p:nvPr/>
        </p:nvPicPr>
        <p:blipFill>
          <a:blip r:embed="rId1"/>
          <a:srcRect/>
          <a:stretch>
            <a:fillRect/>
          </a:stretch>
        </p:blipFill>
        <p:spPr bwMode="auto">
          <a:xfrm>
            <a:off x="722282" y="928674"/>
            <a:ext cx="3250429" cy="1714512"/>
          </a:xfrm>
          <a:prstGeom prst="rect">
            <a:avLst/>
          </a:prstGeom>
          <a:noFill/>
          <a:ln w="9525">
            <a:noFill/>
            <a:miter lim="800000"/>
            <a:headEnd/>
            <a:tailEnd/>
          </a:ln>
          <a:effectLst/>
        </p:spPr>
      </p:pic>
      <p:pic>
        <p:nvPicPr>
          <p:cNvPr id="55298" name="Picture 2"/>
          <p:cNvPicPr>
            <a:picLocks noChangeAspect="1" noChangeArrowheads="1"/>
          </p:cNvPicPr>
          <p:nvPr/>
        </p:nvPicPr>
        <p:blipFill>
          <a:blip r:embed="rId2"/>
          <a:srcRect/>
          <a:stretch>
            <a:fillRect/>
          </a:stretch>
        </p:blipFill>
        <p:spPr bwMode="auto">
          <a:xfrm>
            <a:off x="4222744" y="928674"/>
            <a:ext cx="2419350" cy="1809750"/>
          </a:xfrm>
          <a:prstGeom prst="rect">
            <a:avLst/>
          </a:prstGeom>
          <a:noFill/>
          <a:ln w="9525">
            <a:noFill/>
            <a:miter lim="800000"/>
            <a:headEnd/>
            <a:tailEnd/>
          </a:ln>
          <a:effectLst/>
        </p:spPr>
      </p:pic>
      <p:pic>
        <p:nvPicPr>
          <p:cNvPr id="55300" name="Picture 4"/>
          <p:cNvPicPr>
            <a:picLocks noChangeAspect="1" noChangeArrowheads="1"/>
          </p:cNvPicPr>
          <p:nvPr/>
        </p:nvPicPr>
        <p:blipFill>
          <a:blip r:embed="rId3" cstate="print"/>
          <a:srcRect/>
          <a:stretch>
            <a:fillRect/>
          </a:stretch>
        </p:blipFill>
        <p:spPr bwMode="auto">
          <a:xfrm>
            <a:off x="6794512" y="857236"/>
            <a:ext cx="2885596" cy="1785950"/>
          </a:xfrm>
          <a:prstGeom prst="rect">
            <a:avLst/>
          </a:prstGeom>
          <a:noFill/>
          <a:ln w="9525">
            <a:noFill/>
            <a:miter lim="800000"/>
            <a:headEnd/>
            <a:tailEnd/>
          </a:ln>
          <a:effectLst/>
        </p:spPr>
      </p:pic>
      <p:pic>
        <p:nvPicPr>
          <p:cNvPr id="55301" name="Picture 5" descr="录像"/>
          <p:cNvPicPr>
            <a:picLocks noChangeAspect="1" noChangeArrowheads="1"/>
          </p:cNvPicPr>
          <p:nvPr/>
        </p:nvPicPr>
        <p:blipFill>
          <a:blip r:embed="rId4" cstate="print"/>
          <a:srcRect/>
          <a:stretch>
            <a:fillRect/>
          </a:stretch>
        </p:blipFill>
        <p:spPr bwMode="auto">
          <a:xfrm>
            <a:off x="722281" y="3071814"/>
            <a:ext cx="3300977" cy="1857388"/>
          </a:xfrm>
          <a:prstGeom prst="rect">
            <a:avLst/>
          </a:prstGeom>
          <a:noFill/>
          <a:ln w="9525">
            <a:noFill/>
            <a:miter lim="800000"/>
            <a:headEnd/>
            <a:tailEnd/>
          </a:ln>
        </p:spPr>
      </p:pic>
      <p:pic>
        <p:nvPicPr>
          <p:cNvPr id="55302" name="Picture 6"/>
          <p:cNvPicPr>
            <a:picLocks noChangeAspect="1" noChangeArrowheads="1"/>
          </p:cNvPicPr>
          <p:nvPr/>
        </p:nvPicPr>
        <p:blipFill>
          <a:blip r:embed="rId5"/>
          <a:srcRect/>
          <a:stretch>
            <a:fillRect/>
          </a:stretch>
        </p:blipFill>
        <p:spPr bwMode="auto">
          <a:xfrm>
            <a:off x="4151306" y="3071814"/>
            <a:ext cx="2643206" cy="1928826"/>
          </a:xfrm>
          <a:prstGeom prst="rect">
            <a:avLst/>
          </a:prstGeom>
          <a:noFill/>
          <a:ln w="9525">
            <a:noFill/>
            <a:miter lim="800000"/>
            <a:headEnd/>
            <a:tailEnd/>
          </a:ln>
          <a:effectLst/>
        </p:spPr>
      </p:pic>
      <p:pic>
        <p:nvPicPr>
          <p:cNvPr id="55303" name="Picture 7"/>
          <p:cNvPicPr>
            <a:picLocks noChangeAspect="1" noChangeArrowheads="1"/>
          </p:cNvPicPr>
          <p:nvPr/>
        </p:nvPicPr>
        <p:blipFill>
          <a:blip r:embed="rId6"/>
          <a:srcRect/>
          <a:stretch>
            <a:fillRect/>
          </a:stretch>
        </p:blipFill>
        <p:spPr bwMode="auto">
          <a:xfrm>
            <a:off x="6865950" y="3143252"/>
            <a:ext cx="2767446" cy="1928826"/>
          </a:xfrm>
          <a:prstGeom prst="rect">
            <a:avLst/>
          </a:prstGeom>
          <a:noFill/>
          <a:ln w="9525">
            <a:noFill/>
            <a:miter lim="800000"/>
            <a:headEnd/>
            <a:tailEnd/>
          </a:ln>
          <a:effectLst/>
        </p:spPr>
      </p:pic>
      <p:pic>
        <p:nvPicPr>
          <p:cNvPr id="3" name="图片 2" descr="logo012jpg"/>
          <p:cNvPicPr>
            <a:picLocks noChangeAspect="1"/>
          </p:cNvPicPr>
          <p:nvPr/>
        </p:nvPicPr>
        <p:blipFill>
          <a:blip r:embed="rId7"/>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up)">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up)">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3" grpId="0"/>
      <p:bldP spid="14" grpId="0"/>
      <p:bldP spid="17" grpId="0"/>
      <p:bldP spid="1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p:nvPr/>
        </p:nvSpPr>
        <p:spPr>
          <a:xfrm>
            <a:off x="687512" y="853951"/>
            <a:ext cx="8858280" cy="4464863"/>
          </a:xfrm>
          <a:prstGeom prst="roundRect">
            <a:avLst>
              <a:gd name="adj" fmla="val 1638"/>
            </a:avLst>
          </a:prstGeom>
          <a:gradFill>
            <a:gsLst>
              <a:gs pos="0">
                <a:sysClr val="window" lastClr="FFFFFF">
                  <a:lumMod val="95000"/>
                </a:sysClr>
              </a:gs>
              <a:gs pos="100000">
                <a:srgbClr val="EBE5D5">
                  <a:alpha val="0"/>
                </a:srgbClr>
              </a:gs>
              <a:gs pos="100000">
                <a:srgbClr val="D1C39F"/>
              </a:gs>
            </a:gsLst>
            <a:lin ang="5400000" scaled="0"/>
          </a:gradFill>
          <a:ln w="6350" cap="flat" cmpd="sng" algn="ctr">
            <a:noFill/>
            <a:prstDash val="solid"/>
          </a:ln>
          <a:effectLst/>
        </p:spPr>
        <p:txBody>
          <a:bodyPr anchor="ctr"/>
          <a:lstStyle/>
          <a:p>
            <a:pPr algn="ctr">
              <a:defRPr/>
            </a:pPr>
            <a:endParaRPr lang="zh-CN" altLang="en-US" sz="1400" kern="0" dirty="0">
              <a:solidFill>
                <a:sysClr val="window" lastClr="FFFFFF"/>
              </a:solidFill>
              <a:latin typeface="Arial" panose="020B0604020202020204"/>
              <a:ea typeface="微软雅黑" panose="020B0503020204020204" pitchFamily="34" charset="-122"/>
            </a:endParaRPr>
          </a:p>
        </p:txBody>
      </p:sp>
      <p:sp>
        <p:nvSpPr>
          <p:cNvPr id="2" name="矩形 1"/>
          <p:cNvSpPr/>
          <p:nvPr/>
        </p:nvSpPr>
        <p:spPr>
          <a:xfrm>
            <a:off x="4647961" y="2639212"/>
            <a:ext cx="902811" cy="523220"/>
          </a:xfrm>
          <a:prstGeom prst="rect">
            <a:avLst/>
          </a:prstGeom>
        </p:spPr>
        <p:txBody>
          <a:bodyPr wrap="none">
            <a:spAutoFit/>
          </a:bodyPr>
          <a:lstStyle/>
          <a:p>
            <a:r>
              <a:rPr lang="zh-CN" altLang="en-US" sz="2800" dirty="0">
                <a:solidFill>
                  <a:schemeClr val="bg1"/>
                </a:solidFill>
              </a:rPr>
              <a:t>平台</a:t>
            </a:r>
            <a:endParaRPr lang="zh-CN" altLang="en-US" sz="2800" dirty="0">
              <a:solidFill>
                <a:schemeClr val="bg1"/>
              </a:solidFill>
            </a:endParaRPr>
          </a:p>
        </p:txBody>
      </p:sp>
      <p:sp>
        <p:nvSpPr>
          <p:cNvPr id="3" name="标题 2"/>
          <p:cNvSpPr>
            <a:spLocks noGrp="1"/>
          </p:cNvSpPr>
          <p:nvPr>
            <p:ph type="title"/>
          </p:nvPr>
        </p:nvSpPr>
        <p:spPr>
          <a:xfrm>
            <a:off x="831528" y="193204"/>
            <a:ext cx="8229600" cy="370966"/>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noAutofit/>
          </a:bodyPr>
          <a:lstStyle/>
          <a:p>
            <a:r>
              <a:rPr lang="zh-CN" altLang="en-US" sz="2800" dirty="0"/>
              <a:t>车载视频监控系统平台功能</a:t>
            </a:r>
            <a:endParaRPr lang="zh-CN" altLang="en-US" sz="2800" dirty="0"/>
          </a:p>
        </p:txBody>
      </p:sp>
      <p:sp>
        <p:nvSpPr>
          <p:cNvPr id="5" name="TextBox 4"/>
          <p:cNvSpPr txBox="1"/>
          <p:nvPr/>
        </p:nvSpPr>
        <p:spPr>
          <a:xfrm>
            <a:off x="4222744" y="2643186"/>
            <a:ext cx="1224138" cy="338554"/>
          </a:xfrm>
          <a:prstGeom prst="rect">
            <a:avLst/>
          </a:prstGeom>
          <a:noFill/>
        </p:spPr>
        <p:txBody>
          <a:bodyPr wrap="square" rtlCol="0">
            <a:spAutoFit/>
          </a:bodyPr>
          <a:lstStyle/>
          <a:p>
            <a:pPr>
              <a:defRPr/>
            </a:pPr>
            <a:r>
              <a:rPr lang="zh-CN" altLang="en-US" sz="1600" b="1" dirty="0" smtClean="0">
                <a:latin typeface="+mn-ea"/>
              </a:rPr>
              <a:t>报警管理</a:t>
            </a:r>
            <a:endParaRPr lang="zh-CN" altLang="en-US" sz="1600" b="1" dirty="0">
              <a:latin typeface="+mn-ea"/>
            </a:endParaRPr>
          </a:p>
        </p:txBody>
      </p:sp>
      <p:sp>
        <p:nvSpPr>
          <p:cNvPr id="7" name="TextBox 6"/>
          <p:cNvSpPr txBox="1"/>
          <p:nvPr/>
        </p:nvSpPr>
        <p:spPr>
          <a:xfrm>
            <a:off x="7024216" y="2573786"/>
            <a:ext cx="2160240" cy="338554"/>
          </a:xfrm>
          <a:prstGeom prst="rect">
            <a:avLst/>
          </a:prstGeom>
          <a:noFill/>
        </p:spPr>
        <p:txBody>
          <a:bodyPr wrap="square" rtlCol="0">
            <a:spAutoFit/>
          </a:bodyPr>
          <a:lstStyle/>
          <a:p>
            <a:pPr>
              <a:defRPr/>
            </a:pPr>
            <a:r>
              <a:rPr lang="zh-CN" altLang="en-US" sz="1600" b="1" dirty="0">
                <a:latin typeface="+mn-ea"/>
              </a:rPr>
              <a:t>车辆及人员管理信息</a:t>
            </a:r>
            <a:endParaRPr lang="zh-CN" altLang="en-US" sz="1600" b="1" dirty="0">
              <a:latin typeface="+mn-ea"/>
            </a:endParaRPr>
          </a:p>
        </p:txBody>
      </p:sp>
      <p:sp>
        <p:nvSpPr>
          <p:cNvPr id="9" name="TextBox 8"/>
          <p:cNvSpPr txBox="1"/>
          <p:nvPr/>
        </p:nvSpPr>
        <p:spPr>
          <a:xfrm>
            <a:off x="1119560" y="4940292"/>
            <a:ext cx="1440160" cy="338554"/>
          </a:xfrm>
          <a:prstGeom prst="rect">
            <a:avLst/>
          </a:prstGeom>
          <a:noFill/>
        </p:spPr>
        <p:txBody>
          <a:bodyPr wrap="square" rtlCol="0">
            <a:spAutoFit/>
          </a:bodyPr>
          <a:lstStyle/>
          <a:p>
            <a:pPr>
              <a:defRPr/>
            </a:pPr>
            <a:r>
              <a:rPr lang="zh-CN" altLang="en-US" sz="1600" b="1" dirty="0" smtClean="0">
                <a:latin typeface="+mn-ea"/>
              </a:rPr>
              <a:t>报表数据统计</a:t>
            </a:r>
            <a:endParaRPr lang="zh-CN" altLang="en-US" sz="1600" b="1" dirty="0">
              <a:latin typeface="+mn-ea"/>
            </a:endParaRPr>
          </a:p>
        </p:txBody>
      </p:sp>
      <p:sp>
        <p:nvSpPr>
          <p:cNvPr id="11" name="TextBox 10"/>
          <p:cNvSpPr txBox="1"/>
          <p:nvPr/>
        </p:nvSpPr>
        <p:spPr>
          <a:xfrm>
            <a:off x="3855868" y="4940294"/>
            <a:ext cx="2160241" cy="338554"/>
          </a:xfrm>
          <a:prstGeom prst="rect">
            <a:avLst/>
          </a:prstGeom>
          <a:noFill/>
        </p:spPr>
        <p:txBody>
          <a:bodyPr wrap="square" rtlCol="0">
            <a:spAutoFit/>
          </a:bodyPr>
          <a:lstStyle/>
          <a:p>
            <a:pPr>
              <a:defRPr/>
            </a:pPr>
            <a:r>
              <a:rPr lang="zh-CN" altLang="en-US" sz="1600" b="1" dirty="0">
                <a:latin typeface="+mn-ea"/>
              </a:rPr>
              <a:t>信息下发及语音播报</a:t>
            </a:r>
            <a:endParaRPr lang="zh-CN" altLang="en-US" sz="1600" b="1" dirty="0">
              <a:latin typeface="+mn-ea"/>
            </a:endParaRPr>
          </a:p>
        </p:txBody>
      </p:sp>
      <p:sp>
        <p:nvSpPr>
          <p:cNvPr id="20" name="TextBox 19"/>
          <p:cNvSpPr txBox="1"/>
          <p:nvPr/>
        </p:nvSpPr>
        <p:spPr>
          <a:xfrm>
            <a:off x="1227570" y="2669834"/>
            <a:ext cx="1637851" cy="338554"/>
          </a:xfrm>
          <a:prstGeom prst="rect">
            <a:avLst/>
          </a:prstGeom>
          <a:noFill/>
        </p:spPr>
        <p:txBody>
          <a:bodyPr wrap="square" rtlCol="0">
            <a:spAutoFit/>
          </a:bodyPr>
          <a:lstStyle/>
          <a:p>
            <a:pPr>
              <a:defRPr/>
            </a:pPr>
            <a:r>
              <a:rPr lang="zh-CN" altLang="en-US" sz="1600" b="1" dirty="0" smtClean="0">
                <a:latin typeface="+mn-ea"/>
              </a:rPr>
              <a:t>手机电召服务</a:t>
            </a:r>
            <a:endParaRPr lang="zh-CN" altLang="en-US" sz="1600" b="1" dirty="0">
              <a:latin typeface="+mn-ea"/>
            </a:endParaRPr>
          </a:p>
        </p:txBody>
      </p:sp>
      <p:cxnSp>
        <p:nvCxnSpPr>
          <p:cNvPr id="22" name="直接连接符 21"/>
          <p:cNvCxnSpPr/>
          <p:nvPr/>
        </p:nvCxnSpPr>
        <p:spPr bwMode="auto">
          <a:xfrm rot="10800000" flipH="1">
            <a:off x="579445" y="3056608"/>
            <a:ext cx="9001125" cy="1323"/>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bwMode="auto">
          <a:xfrm rot="5400000" flipH="1">
            <a:off x="1090506" y="3044568"/>
            <a:ext cx="4380178"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bwMode="auto">
          <a:xfrm rot="5400000" flipH="1">
            <a:off x="4330866" y="3044568"/>
            <a:ext cx="4380178"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pic>
        <p:nvPicPr>
          <p:cNvPr id="53249" name="Picture 1"/>
          <p:cNvPicPr>
            <a:picLocks noChangeAspect="1" noChangeArrowheads="1"/>
          </p:cNvPicPr>
          <p:nvPr/>
        </p:nvPicPr>
        <p:blipFill>
          <a:blip r:embed="rId1"/>
          <a:srcRect/>
          <a:stretch>
            <a:fillRect/>
          </a:stretch>
        </p:blipFill>
        <p:spPr bwMode="auto">
          <a:xfrm>
            <a:off x="3365488" y="857236"/>
            <a:ext cx="3000396" cy="1846397"/>
          </a:xfrm>
          <a:prstGeom prst="rect">
            <a:avLst/>
          </a:prstGeom>
          <a:noFill/>
          <a:ln w="9525">
            <a:noFill/>
            <a:miter lim="800000"/>
            <a:headEnd/>
            <a:tailEnd/>
          </a:ln>
          <a:effectLst/>
        </p:spPr>
      </p:pic>
      <p:pic>
        <p:nvPicPr>
          <p:cNvPr id="53251" name="Picture 3"/>
          <p:cNvPicPr>
            <a:picLocks noChangeAspect="1" noChangeArrowheads="1"/>
          </p:cNvPicPr>
          <p:nvPr/>
        </p:nvPicPr>
        <p:blipFill>
          <a:blip r:embed="rId2"/>
          <a:srcRect/>
          <a:stretch>
            <a:fillRect/>
          </a:stretch>
        </p:blipFill>
        <p:spPr bwMode="auto">
          <a:xfrm>
            <a:off x="3722678" y="3071814"/>
            <a:ext cx="2286016" cy="1924141"/>
          </a:xfrm>
          <a:prstGeom prst="rect">
            <a:avLst/>
          </a:prstGeom>
          <a:noFill/>
          <a:ln w="9525">
            <a:noFill/>
            <a:miter lim="800000"/>
            <a:headEnd/>
            <a:tailEnd/>
          </a:ln>
          <a:effectLst/>
        </p:spPr>
      </p:pic>
      <p:pic>
        <p:nvPicPr>
          <p:cNvPr id="31746" name="Picture 2"/>
          <p:cNvPicPr>
            <a:picLocks noChangeAspect="1" noChangeArrowheads="1"/>
          </p:cNvPicPr>
          <p:nvPr/>
        </p:nvPicPr>
        <p:blipFill>
          <a:blip r:embed="rId3" cstate="print"/>
          <a:srcRect/>
          <a:stretch>
            <a:fillRect/>
          </a:stretch>
        </p:blipFill>
        <p:spPr bwMode="auto">
          <a:xfrm>
            <a:off x="1436662" y="928674"/>
            <a:ext cx="951605" cy="1714512"/>
          </a:xfrm>
          <a:prstGeom prst="rect">
            <a:avLst/>
          </a:prstGeom>
          <a:noFill/>
          <a:ln w="9525">
            <a:noFill/>
            <a:miter lim="800000"/>
            <a:headEnd/>
            <a:tailEnd/>
          </a:ln>
          <a:effectLst/>
        </p:spPr>
      </p:pic>
      <p:pic>
        <p:nvPicPr>
          <p:cNvPr id="25" name="Picture 2"/>
          <p:cNvPicPr>
            <a:picLocks noChangeAspect="1" noChangeArrowheads="1"/>
          </p:cNvPicPr>
          <p:nvPr/>
        </p:nvPicPr>
        <p:blipFill>
          <a:blip r:embed="rId4" cstate="print"/>
          <a:srcRect/>
          <a:stretch>
            <a:fillRect/>
          </a:stretch>
        </p:blipFill>
        <p:spPr bwMode="auto">
          <a:xfrm>
            <a:off x="6794512" y="857236"/>
            <a:ext cx="2615591" cy="1714512"/>
          </a:xfrm>
          <a:prstGeom prst="rect">
            <a:avLst/>
          </a:prstGeom>
          <a:noFill/>
          <a:ln w="9525">
            <a:noFill/>
            <a:miter lim="800000"/>
            <a:headEnd/>
            <a:tailEnd/>
          </a:ln>
          <a:effectLst/>
        </p:spPr>
      </p:pic>
      <p:pic>
        <p:nvPicPr>
          <p:cNvPr id="31747" name="Picture 3"/>
          <p:cNvPicPr>
            <a:picLocks noChangeAspect="1" noChangeArrowheads="1"/>
          </p:cNvPicPr>
          <p:nvPr/>
        </p:nvPicPr>
        <p:blipFill>
          <a:blip r:embed="rId5" cstate="print"/>
          <a:srcRect/>
          <a:stretch>
            <a:fillRect/>
          </a:stretch>
        </p:blipFill>
        <p:spPr bwMode="auto">
          <a:xfrm>
            <a:off x="722282" y="3143252"/>
            <a:ext cx="2472717" cy="1571636"/>
          </a:xfrm>
          <a:prstGeom prst="rect">
            <a:avLst/>
          </a:prstGeom>
          <a:noFill/>
          <a:ln w="9525">
            <a:noFill/>
            <a:miter lim="800000"/>
            <a:headEnd/>
            <a:tailEnd/>
          </a:ln>
          <a:effectLst/>
        </p:spPr>
      </p:pic>
      <p:pic>
        <p:nvPicPr>
          <p:cNvPr id="4" name="图片 3" descr="logo012jpg"/>
          <p:cNvPicPr>
            <a:picLocks noChangeAspect="1"/>
          </p:cNvPicPr>
          <p:nvPr/>
        </p:nvPicPr>
        <p:blipFill>
          <a:blip r:embed="rId6"/>
          <a:stretch>
            <a:fillRect/>
          </a:stretch>
        </p:blipFill>
        <p:spPr>
          <a:xfrm rot="10800000" flipH="1" flipV="1">
            <a:off x="7870825" y="94615"/>
            <a:ext cx="1965960" cy="568325"/>
          </a:xfrm>
          <a:prstGeom prst="rect">
            <a:avLst/>
          </a:prstGeom>
        </p:spPr>
      </p:pic>
    </p:spTree>
    <p:custDataLst>
      <p:tags r:id="rId7"/>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0"/>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106891" y="3519382"/>
            <a:ext cx="2061349" cy="898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865436" y="937288"/>
            <a:ext cx="8424936" cy="780087"/>
          </a:xfrm>
          <a:prstGeom prst="rect">
            <a:avLst/>
          </a:prstGeom>
          <a:gradFill>
            <a:gsLst>
              <a:gs pos="0">
                <a:srgbClr val="EBE5D5"/>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sp>
        <p:nvSpPr>
          <p:cNvPr id="7" name="标题 1"/>
          <p:cNvSpPr>
            <a:spLocks noGrp="1"/>
          </p:cNvSpPr>
          <p:nvPr>
            <p:ph type="title"/>
          </p:nvPr>
        </p:nvSpPr>
        <p:spPr>
          <a:xfrm>
            <a:off x="831528" y="193204"/>
            <a:ext cx="8229600" cy="370966"/>
          </a:xfrm>
          <a:noFill/>
        </p:spPr>
        <p:txBody>
          <a:bodyPr/>
          <a:lstStyle/>
          <a:p>
            <a:r>
              <a:rPr lang="zh-CN" altLang="en-US" sz="2800" dirty="0" smtClean="0"/>
              <a:t>全套</a:t>
            </a:r>
            <a:r>
              <a:rPr lang="zh-CN" altLang="en-US" sz="2800" dirty="0"/>
              <a:t>解决方案</a:t>
            </a:r>
            <a:endParaRPr lang="zh-CN" altLang="en-US" sz="2800" dirty="0"/>
          </a:p>
        </p:txBody>
      </p:sp>
      <p:sp>
        <p:nvSpPr>
          <p:cNvPr id="8" name="圆角矩形 7"/>
          <p:cNvSpPr/>
          <p:nvPr/>
        </p:nvSpPr>
        <p:spPr>
          <a:xfrm>
            <a:off x="1623616" y="1297329"/>
            <a:ext cx="1224136" cy="480053"/>
          </a:xfrm>
          <a:prstGeom prst="roundRect">
            <a:avLst/>
          </a:prstGeom>
          <a:solidFill>
            <a:srgbClr val="C00000"/>
          </a:solidFill>
          <a:ln w="952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en-US" altLang="zh-CN" sz="1400" kern="0" dirty="0">
                <a:solidFill>
                  <a:srgbClr val="000000"/>
                </a:solidFill>
                <a:latin typeface="Arial" panose="020B0604020202020204"/>
                <a:ea typeface="微软雅黑" panose="020B0503020204020204" pitchFamily="34" charset="-122"/>
              </a:rPr>
              <a:t> </a:t>
            </a:r>
            <a:r>
              <a:rPr lang="zh-CN" altLang="en-US" sz="1400" kern="0" dirty="0">
                <a:solidFill>
                  <a:schemeClr val="bg1"/>
                </a:solidFill>
                <a:latin typeface="Arial" panose="020B0604020202020204"/>
                <a:ea typeface="微软雅黑" panose="020B0503020204020204" pitchFamily="34" charset="-122"/>
              </a:rPr>
              <a:t>前端产品</a:t>
            </a:r>
            <a:endParaRPr lang="zh-CN" altLang="en-US" sz="1400" kern="0" dirty="0">
              <a:solidFill>
                <a:schemeClr val="bg1"/>
              </a:solidFill>
              <a:latin typeface="Arial" panose="020B0604020202020204"/>
              <a:ea typeface="微软雅黑" panose="020B0503020204020204" pitchFamily="34" charset="-122"/>
            </a:endParaRPr>
          </a:p>
        </p:txBody>
      </p:sp>
      <p:sp>
        <p:nvSpPr>
          <p:cNvPr id="9" name="圆角矩形 8"/>
          <p:cNvSpPr/>
          <p:nvPr/>
        </p:nvSpPr>
        <p:spPr>
          <a:xfrm>
            <a:off x="3567832" y="1297329"/>
            <a:ext cx="1224136" cy="480053"/>
          </a:xfrm>
          <a:prstGeom prst="roundRect">
            <a:avLst/>
          </a:prstGeom>
          <a:solidFill>
            <a:srgbClr val="C00000"/>
          </a:solidFill>
          <a:ln w="952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zh-CN" altLang="en-US" sz="1400" kern="0" dirty="0">
                <a:solidFill>
                  <a:schemeClr val="bg1"/>
                </a:solidFill>
                <a:latin typeface="Arial" panose="020B0604020202020204"/>
                <a:ea typeface="微软雅黑" panose="020B0503020204020204" pitchFamily="34" charset="-122"/>
              </a:rPr>
              <a:t>存储产品</a:t>
            </a:r>
            <a:endParaRPr lang="zh-CN" altLang="en-US" sz="1400" kern="0" dirty="0">
              <a:solidFill>
                <a:schemeClr val="bg1"/>
              </a:solidFill>
              <a:latin typeface="Arial" panose="020B0604020202020204"/>
              <a:ea typeface="微软雅黑" panose="020B0503020204020204" pitchFamily="34" charset="-122"/>
            </a:endParaRPr>
          </a:p>
        </p:txBody>
      </p:sp>
      <p:sp>
        <p:nvSpPr>
          <p:cNvPr id="10" name="圆角矩形 9"/>
          <p:cNvSpPr/>
          <p:nvPr/>
        </p:nvSpPr>
        <p:spPr>
          <a:xfrm>
            <a:off x="5512048" y="1297329"/>
            <a:ext cx="1224136" cy="480053"/>
          </a:xfrm>
          <a:prstGeom prst="roundRect">
            <a:avLst/>
          </a:prstGeom>
          <a:solidFill>
            <a:srgbClr val="C00000"/>
          </a:solidFill>
          <a:ln w="952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zh-CN" altLang="en-US" sz="1400" kern="0" dirty="0">
                <a:solidFill>
                  <a:schemeClr val="bg1"/>
                </a:solidFill>
                <a:latin typeface="Arial" panose="020B0604020202020204"/>
                <a:ea typeface="微软雅黑" panose="020B0503020204020204" pitchFamily="34" charset="-122"/>
              </a:rPr>
              <a:t>监控平台</a:t>
            </a:r>
            <a:endParaRPr lang="zh-CN" altLang="en-US" sz="1400" kern="0" dirty="0">
              <a:solidFill>
                <a:schemeClr val="bg1"/>
              </a:solidFill>
              <a:latin typeface="Arial" panose="020B0604020202020204"/>
              <a:ea typeface="微软雅黑" panose="020B0503020204020204" pitchFamily="34" charset="-122"/>
            </a:endParaRPr>
          </a:p>
        </p:txBody>
      </p:sp>
      <p:sp>
        <p:nvSpPr>
          <p:cNvPr id="11" name="圆角矩形 10"/>
          <p:cNvSpPr/>
          <p:nvPr/>
        </p:nvSpPr>
        <p:spPr>
          <a:xfrm>
            <a:off x="7456264" y="1297329"/>
            <a:ext cx="1224136" cy="480053"/>
          </a:xfrm>
          <a:prstGeom prst="roundRect">
            <a:avLst/>
          </a:prstGeom>
          <a:solidFill>
            <a:srgbClr val="C00000"/>
          </a:solidFill>
          <a:ln w="952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en-US" altLang="zh-CN" sz="1400" kern="0" dirty="0">
                <a:solidFill>
                  <a:srgbClr val="000000"/>
                </a:solidFill>
                <a:latin typeface="Arial" panose="020B0604020202020204"/>
                <a:ea typeface="微软雅黑" panose="020B0503020204020204" pitchFamily="34" charset="-122"/>
              </a:rPr>
              <a:t> </a:t>
            </a:r>
            <a:r>
              <a:rPr lang="zh-CN" altLang="en-US" sz="1400" kern="0" dirty="0">
                <a:solidFill>
                  <a:schemeClr val="bg1"/>
                </a:solidFill>
                <a:latin typeface="Arial" panose="020B0604020202020204"/>
                <a:ea typeface="微软雅黑" panose="020B0503020204020204" pitchFamily="34" charset="-122"/>
              </a:rPr>
              <a:t>大屏显示</a:t>
            </a:r>
            <a:endParaRPr lang="zh-CN" altLang="en-US" sz="1400" kern="0" dirty="0">
              <a:solidFill>
                <a:schemeClr val="bg1"/>
              </a:solidFill>
              <a:latin typeface="Arial" panose="020B0604020202020204"/>
              <a:ea typeface="微软雅黑" panose="020B0503020204020204" pitchFamily="34" charset="-122"/>
            </a:endParaRPr>
          </a:p>
        </p:txBody>
      </p:sp>
      <p:grpSp>
        <p:nvGrpSpPr>
          <p:cNvPr id="14" name="组合 13"/>
          <p:cNvGrpSpPr/>
          <p:nvPr/>
        </p:nvGrpSpPr>
        <p:grpSpPr>
          <a:xfrm>
            <a:off x="2684080" y="1487383"/>
            <a:ext cx="1099776" cy="100478"/>
            <a:chOff x="2176080" y="1784857"/>
            <a:chExt cx="1099776" cy="120573"/>
          </a:xfrm>
        </p:grpSpPr>
        <p:sp>
          <p:nvSpPr>
            <p:cNvPr id="15" name="椭圆 14"/>
            <p:cNvSpPr/>
            <p:nvPr/>
          </p:nvSpPr>
          <p:spPr>
            <a:xfrm>
              <a:off x="2176080" y="1784857"/>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3158016" y="1785496"/>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7" name="直接连接符 16"/>
            <p:cNvCxnSpPr/>
            <p:nvPr/>
          </p:nvCxnSpPr>
          <p:spPr>
            <a:xfrm>
              <a:off x="2190578" y="1845463"/>
              <a:ext cx="1039446"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a:off x="4633454" y="1487383"/>
            <a:ext cx="1099776" cy="100478"/>
            <a:chOff x="4125454" y="1784857"/>
            <a:chExt cx="1099776" cy="120573"/>
          </a:xfrm>
        </p:grpSpPr>
        <p:sp>
          <p:nvSpPr>
            <p:cNvPr id="19" name="椭圆 18"/>
            <p:cNvSpPr/>
            <p:nvPr/>
          </p:nvSpPr>
          <p:spPr>
            <a:xfrm>
              <a:off x="4125454" y="1784857"/>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107390" y="1785496"/>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21" name="直接连接符 20"/>
            <p:cNvCxnSpPr/>
            <p:nvPr/>
          </p:nvCxnSpPr>
          <p:spPr>
            <a:xfrm>
              <a:off x="4139952" y="1845463"/>
              <a:ext cx="1039446"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577670" y="1487383"/>
            <a:ext cx="1099776" cy="100478"/>
            <a:chOff x="6069670" y="1784857"/>
            <a:chExt cx="1099776" cy="120573"/>
          </a:xfrm>
        </p:grpSpPr>
        <p:sp>
          <p:nvSpPr>
            <p:cNvPr id="23" name="椭圆 22"/>
            <p:cNvSpPr/>
            <p:nvPr/>
          </p:nvSpPr>
          <p:spPr>
            <a:xfrm>
              <a:off x="6069670" y="1784857"/>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7051606" y="1785496"/>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25" name="直接连接符 24"/>
            <p:cNvCxnSpPr/>
            <p:nvPr/>
          </p:nvCxnSpPr>
          <p:spPr>
            <a:xfrm>
              <a:off x="6084168" y="1845463"/>
              <a:ext cx="1039446"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pic>
        <p:nvPicPr>
          <p:cNvPr id="28" name="Picture 1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44772" y="3594692"/>
            <a:ext cx="1579644" cy="1063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5142" y="2617475"/>
            <a:ext cx="1835298" cy="1003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矩形 29"/>
          <p:cNvSpPr/>
          <p:nvPr/>
        </p:nvSpPr>
        <p:spPr>
          <a:xfrm>
            <a:off x="1551608" y="4777713"/>
            <a:ext cx="1296144" cy="3600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solidFill>
                <a:latin typeface="微软雅黑" panose="020B0503020204020204" pitchFamily="34" charset="-122"/>
                <a:ea typeface="微软雅黑" panose="020B0503020204020204" pitchFamily="34" charset="-122"/>
              </a:rPr>
              <a:t>采集</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31" name="矩形 30"/>
          <p:cNvSpPr/>
          <p:nvPr/>
        </p:nvSpPr>
        <p:spPr>
          <a:xfrm>
            <a:off x="3495824" y="4777713"/>
            <a:ext cx="1296144" cy="3600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solidFill>
                <a:latin typeface="微软雅黑" panose="020B0503020204020204" pitchFamily="34" charset="-122"/>
                <a:ea typeface="微软雅黑" panose="020B0503020204020204" pitchFamily="34" charset="-122"/>
              </a:rPr>
              <a:t>编码、存储</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32" name="矩形 31"/>
          <p:cNvSpPr/>
          <p:nvPr/>
        </p:nvSpPr>
        <p:spPr>
          <a:xfrm>
            <a:off x="5512048" y="4760036"/>
            <a:ext cx="1296144" cy="3600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solidFill>
                <a:latin typeface="微软雅黑" panose="020B0503020204020204" pitchFamily="34" charset="-122"/>
                <a:ea typeface="微软雅黑" panose="020B0503020204020204" pitchFamily="34" charset="-122"/>
              </a:rPr>
              <a:t>管理</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33" name="矩形 32"/>
          <p:cNvSpPr/>
          <p:nvPr/>
        </p:nvSpPr>
        <p:spPr>
          <a:xfrm>
            <a:off x="7456264" y="4717707"/>
            <a:ext cx="1296144" cy="3600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tx1"/>
                </a:solidFill>
                <a:latin typeface="微软雅黑" panose="020B0503020204020204" pitchFamily="34" charset="-122"/>
                <a:ea typeface="微软雅黑" panose="020B0503020204020204" pitchFamily="34" charset="-122"/>
              </a:rPr>
              <a:t>显示</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34" name="圆角矩形 33"/>
          <p:cNvSpPr/>
          <p:nvPr/>
        </p:nvSpPr>
        <p:spPr>
          <a:xfrm>
            <a:off x="1335584" y="1057300"/>
            <a:ext cx="1728192" cy="4320480"/>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圆角矩形 34"/>
          <p:cNvSpPr/>
          <p:nvPr/>
        </p:nvSpPr>
        <p:spPr>
          <a:xfrm>
            <a:off x="3279800" y="1057300"/>
            <a:ext cx="1728192" cy="4320480"/>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5296024" y="1057300"/>
            <a:ext cx="1728192" cy="4320480"/>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圆角矩形 36"/>
          <p:cNvSpPr/>
          <p:nvPr/>
        </p:nvSpPr>
        <p:spPr>
          <a:xfrm>
            <a:off x="7240240" y="1057300"/>
            <a:ext cx="1728192" cy="4320480"/>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60674" y="1884015"/>
            <a:ext cx="1463742" cy="728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8" name="图示 37"/>
          <p:cNvGraphicFramePr/>
          <p:nvPr/>
        </p:nvGraphicFramePr>
        <p:xfrm>
          <a:off x="4699000" y="1897393"/>
          <a:ext cx="2971914" cy="14605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0" name="Picture 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39640" y="2013915"/>
            <a:ext cx="755118" cy="64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3"/>
          <p:cNvPicPr>
            <a:picLocks noChangeAspect="1" noChangeArrowheads="1"/>
          </p:cNvPicPr>
          <p:nvPr/>
        </p:nvPicPr>
        <p:blipFill>
          <a:blip r:embed="rId11" cstate="print"/>
          <a:srcRect/>
          <a:stretch>
            <a:fillRect/>
          </a:stretch>
        </p:blipFill>
        <p:spPr bwMode="auto">
          <a:xfrm>
            <a:off x="1508100" y="2928938"/>
            <a:ext cx="1457127" cy="1000132"/>
          </a:xfrm>
          <a:prstGeom prst="rect">
            <a:avLst/>
          </a:prstGeom>
          <a:noFill/>
          <a:ln w="9525">
            <a:noFill/>
            <a:miter lim="800000"/>
            <a:headEnd/>
            <a:tailEnd/>
          </a:ln>
          <a:effectLst/>
        </p:spPr>
      </p:pic>
      <p:pic>
        <p:nvPicPr>
          <p:cNvPr id="46" name="Picture 2"/>
          <p:cNvPicPr>
            <a:picLocks noChangeAspect="1" noChangeArrowheads="1"/>
          </p:cNvPicPr>
          <p:nvPr/>
        </p:nvPicPr>
        <p:blipFill>
          <a:blip r:embed="rId12" cstate="print"/>
          <a:srcRect/>
          <a:stretch>
            <a:fillRect/>
          </a:stretch>
        </p:blipFill>
        <p:spPr bwMode="auto">
          <a:xfrm>
            <a:off x="3436926" y="1928806"/>
            <a:ext cx="1357322" cy="780813"/>
          </a:xfrm>
          <a:prstGeom prst="rect">
            <a:avLst/>
          </a:prstGeom>
          <a:noFill/>
          <a:ln w="9525">
            <a:noFill/>
            <a:miter lim="800000"/>
            <a:headEnd/>
            <a:tailEnd/>
          </a:ln>
          <a:effectLst/>
        </p:spPr>
      </p:pic>
      <p:pic>
        <p:nvPicPr>
          <p:cNvPr id="47" name="Picture 4" descr="JH4-HD-PANEL"/>
          <p:cNvPicPr>
            <a:picLocks noChangeAspect="1" noChangeArrowheads="1"/>
          </p:cNvPicPr>
          <p:nvPr/>
        </p:nvPicPr>
        <p:blipFill>
          <a:blip r:embed="rId13" cstate="print"/>
          <a:srcRect/>
          <a:stretch>
            <a:fillRect/>
          </a:stretch>
        </p:blipFill>
        <p:spPr bwMode="auto">
          <a:xfrm>
            <a:off x="3508364" y="3143252"/>
            <a:ext cx="1208104" cy="972256"/>
          </a:xfrm>
          <a:prstGeom prst="rect">
            <a:avLst/>
          </a:prstGeom>
          <a:noFill/>
          <a:ln w="9525">
            <a:noFill/>
            <a:miter lim="800000"/>
            <a:headEnd/>
            <a:tailEnd/>
          </a:ln>
        </p:spPr>
      </p:pic>
      <p:pic>
        <p:nvPicPr>
          <p:cNvPr id="3" name="图片 2" descr="logo012jpg"/>
          <p:cNvPicPr>
            <a:picLocks noChangeAspect="1"/>
          </p:cNvPicPr>
          <p:nvPr/>
        </p:nvPicPr>
        <p:blipFill>
          <a:blip r:embed="rId14"/>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4"/>
                                        </p:tgtEl>
                                      </p:cBhvr>
                                    </p:animEffect>
                                    <p:set>
                                      <p:cBhvr>
                                        <p:cTn id="15" dur="1" fill="hold">
                                          <p:stCondLst>
                                            <p:cond delay="499"/>
                                          </p:stCondLst>
                                        </p:cTn>
                                        <p:tgtEl>
                                          <p:spTgt spid="34"/>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35"/>
                                        </p:tgtEl>
                                      </p:cBhvr>
                                    </p:animEffect>
                                    <p:set>
                                      <p:cBhvr>
                                        <p:cTn id="27" dur="1" fill="hold">
                                          <p:stCondLst>
                                            <p:cond delay="499"/>
                                          </p:stCondLst>
                                        </p:cTn>
                                        <p:tgtEl>
                                          <p:spTgt spid="35"/>
                                        </p:tgtEl>
                                        <p:attrNameLst>
                                          <p:attrName>style.visibility</p:attrName>
                                        </p:attrNameLst>
                                      </p:cBhvr>
                                      <p:to>
                                        <p:strVal val="hidden"/>
                                      </p:to>
                                    </p:se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500"/>
                                        <p:tgtEl>
                                          <p:spTgt spid="3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grpId="1" nodeType="clickEffect">
                                  <p:stCondLst>
                                    <p:cond delay="0"/>
                                  </p:stCondLst>
                                  <p:childTnLst>
                                    <p:animEffect transition="out" filter="fade">
                                      <p:cBhvr>
                                        <p:cTn id="38" dur="500"/>
                                        <p:tgtEl>
                                          <p:spTgt spid="36"/>
                                        </p:tgtEl>
                                      </p:cBhvr>
                                    </p:animEffect>
                                    <p:set>
                                      <p:cBhvr>
                                        <p:cTn id="39" dur="1" fill="hold">
                                          <p:stCondLst>
                                            <p:cond delay="499"/>
                                          </p:stCondLst>
                                        </p:cTn>
                                        <p:tgtEl>
                                          <p:spTgt spid="36"/>
                                        </p:tgtEl>
                                        <p:attrNameLst>
                                          <p:attrName>style.visibility</p:attrName>
                                        </p:attrNameLst>
                                      </p:cBhvr>
                                      <p:to>
                                        <p:strVal val="hidden"/>
                                      </p:to>
                                    </p:set>
                                  </p:childTnLst>
                                </p:cTn>
                              </p:par>
                              <p:par>
                                <p:cTn id="40" presetID="10"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4" grpId="1" animBg="1"/>
      <p:bldP spid="35" grpId="0" animBg="1"/>
      <p:bldP spid="35" grpId="1" animBg="1"/>
      <p:bldP spid="36" grpId="0" animBg="1"/>
      <p:bldP spid="36" grpId="1" animBg="1"/>
      <p:bldP spid="3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mj-lt"/>
                <a:ea typeface="微软雅黑" panose="020B0503020204020204" pitchFamily="34" charset="-122"/>
              </a:rPr>
              <a:t>车载监控背景</a:t>
            </a:r>
            <a:r>
              <a:rPr lang="zh-CN" altLang="en-US" b="1" kern="0" dirty="0">
                <a:solidFill>
                  <a:srgbClr val="000000"/>
                </a:solidFill>
                <a:latin typeface="+mj-lt"/>
                <a:ea typeface="微软雅黑" panose="020B0503020204020204" pitchFamily="34" charset="-122"/>
              </a:rPr>
              <a:t>介绍</a:t>
            </a:r>
            <a:endParaRPr lang="zh-CN" altLang="en-US" b="1" kern="0" dirty="0">
              <a:solidFill>
                <a:srgbClr val="00000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微软雅黑" panose="020B0503020204020204" pitchFamily="34" charset="-122"/>
                <a:ea typeface="微软雅黑" panose="020B0503020204020204" pitchFamily="34" charset="-122"/>
              </a:rPr>
              <a:t>出租车行业</a:t>
            </a:r>
            <a:r>
              <a:rPr lang="zh-CN" altLang="en-US" b="1" kern="0" dirty="0">
                <a:solidFill>
                  <a:srgbClr val="000000"/>
                </a:solidFill>
                <a:latin typeface="微软雅黑" panose="020B0503020204020204" pitchFamily="34" charset="-122"/>
                <a:ea typeface="微软雅黑" panose="020B0503020204020204" pitchFamily="34" charset="-122"/>
              </a:rPr>
              <a:t>背景</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6974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solidFill>
                  <a:srgbClr val="0070C0"/>
                </a:solidFill>
                <a:latin typeface="微软雅黑" panose="020B0503020204020204" pitchFamily="34" charset="-122"/>
                <a:ea typeface="微软雅黑" panose="020B0503020204020204" pitchFamily="34" charset="-122"/>
              </a:rPr>
              <a:t>车载监控设备</a:t>
            </a:r>
            <a:r>
              <a:rPr lang="zh-CN" altLang="en-US" b="1" kern="0" dirty="0">
                <a:solidFill>
                  <a:srgbClr val="0070C0"/>
                </a:solidFill>
                <a:latin typeface="微软雅黑" panose="020B0503020204020204" pitchFamily="34" charset="-122"/>
                <a:ea typeface="微软雅黑" panose="020B0503020204020204" pitchFamily="34" charset="-122"/>
              </a:rPr>
              <a:t>介绍</a:t>
            </a:r>
            <a:endParaRPr lang="zh-CN" altLang="en-US" b="1" kern="0" dirty="0">
              <a:solidFill>
                <a:srgbClr val="0070C0"/>
              </a:solidFill>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latin typeface="微软雅黑" panose="020B0503020204020204" pitchFamily="34" charset="-122"/>
                <a:ea typeface="微软雅黑" panose="020B0503020204020204" pitchFamily="34" charset="-122"/>
              </a:rPr>
              <a:t>出租车行业</a:t>
            </a:r>
            <a:r>
              <a:rPr lang="zh-CN" altLang="en-US" b="1" kern="0" dirty="0">
                <a:latin typeface="微软雅黑" panose="020B0503020204020204" pitchFamily="34" charset="-122"/>
                <a:ea typeface="微软雅黑" panose="020B0503020204020204" pitchFamily="34" charset="-122"/>
              </a:rPr>
              <a:t>解决方案</a:t>
            </a:r>
            <a:endParaRPr lang="zh-CN" altLang="en-US" b="1" kern="0" dirty="0">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solidFill>
                  <a:srgbClr val="000000"/>
                </a:solidFill>
                <a:latin typeface="微软雅黑" panose="020B0503020204020204" pitchFamily="34" charset="-122"/>
                <a:ea typeface="微软雅黑" panose="020B0503020204020204" pitchFamily="34" charset="-122"/>
              </a:rPr>
              <a:t>出租屏管理平台介绍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a:off x="294005" y="2571115"/>
            <a:ext cx="2700655" cy="1358265"/>
          </a:xfrm>
          <a:prstGeom prst="rect">
            <a:avLst/>
          </a:prstGeom>
        </p:spPr>
      </p:pic>
      <p:pic>
        <p:nvPicPr>
          <p:cNvPr id="8" name="图片 7"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bwMode="auto">
          <a:xfrm>
            <a:off x="693281" y="73472"/>
            <a:ext cx="9144000" cy="551780"/>
          </a:xfrm>
          <a:prstGeom prst="rect">
            <a:avLst/>
          </a:prstGeom>
          <a:noFill/>
          <a:ln>
            <a:noFill/>
          </a:ln>
        </p:spPr>
        <p:txBody>
          <a:bodyPr anchor="ctr"/>
          <a:lstStyle>
            <a:lvl1pPr algn="l" rtl="0" eaLnBrk="0" fontAlgn="base" hangingPunct="0">
              <a:spcBef>
                <a:spcPct val="0"/>
              </a:spcBef>
              <a:spcAft>
                <a:spcPct val="0"/>
              </a:spcAft>
              <a:defRPr sz="3600" kern="1200">
                <a:solidFill>
                  <a:schemeClr val="tx1">
                    <a:lumMod val="65000"/>
                    <a:lumOff val="35000"/>
                  </a:schemeClr>
                </a:solidFill>
                <a:latin typeface="+mj-lt"/>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9pPr>
          </a:lstStyle>
          <a:p>
            <a:pPr>
              <a:defRPr/>
            </a:pPr>
            <a:r>
              <a:rPr lang="zh-CN" altLang="en-US" sz="2800" b="1" dirty="0">
                <a:solidFill>
                  <a:schemeClr val="tx1"/>
                </a:solidFill>
                <a:latin typeface="+mj-ea"/>
              </a:rPr>
              <a:t>产品优势</a:t>
            </a:r>
            <a:endParaRPr lang="zh-CN" altLang="en-US" sz="2800" b="1" dirty="0">
              <a:solidFill>
                <a:schemeClr val="tx1"/>
              </a:solidFill>
              <a:latin typeface="+mj-ea"/>
            </a:endParaRPr>
          </a:p>
        </p:txBody>
      </p:sp>
      <p:sp>
        <p:nvSpPr>
          <p:cNvPr id="16" name="Arrow Bar"/>
          <p:cNvSpPr/>
          <p:nvPr/>
        </p:nvSpPr>
        <p:spPr bwMode="gray">
          <a:xfrm>
            <a:off x="3650881" y="2497460"/>
            <a:ext cx="2921761" cy="2353288"/>
          </a:xfrm>
          <a:prstGeom prst="rect">
            <a:avLst/>
          </a:prstGeom>
          <a:solidFill>
            <a:schemeClr val="accent3"/>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101596" tIns="50798" rIns="101596" bIns="50798" numCol="1" rtlCol="0" anchor="ctr" anchorCtr="0" compatLnSpc="1"/>
          <a:lstStyle/>
          <a:p>
            <a:pPr algn="ctr" defTabSz="761365"/>
            <a:r>
              <a:rPr lang="zh-CN" altLang="en-US" sz="3110" dirty="0">
                <a:solidFill>
                  <a:schemeClr val="bg1"/>
                </a:solidFill>
                <a:latin typeface="+mj-ea"/>
                <a:ea typeface="+mj-ea"/>
                <a:cs typeface="Segoe UI" panose="020B0502040204020203" pitchFamily="34" charset="0"/>
              </a:rPr>
              <a:t>系统稳定性</a:t>
            </a:r>
            <a:endParaRPr lang="zh-CN" altLang="en-US" sz="3110" dirty="0">
              <a:solidFill>
                <a:schemeClr val="bg1"/>
              </a:solidFill>
              <a:latin typeface="+mj-ea"/>
              <a:ea typeface="+mj-ea"/>
              <a:cs typeface="Segoe UI" panose="020B0502040204020203" pitchFamily="34" charset="0"/>
            </a:endParaRPr>
          </a:p>
        </p:txBody>
      </p:sp>
      <p:sp>
        <p:nvSpPr>
          <p:cNvPr id="47" name="Arrow Bar"/>
          <p:cNvSpPr/>
          <p:nvPr/>
        </p:nvSpPr>
        <p:spPr bwMode="gray">
          <a:xfrm>
            <a:off x="615504" y="2497461"/>
            <a:ext cx="2921762" cy="2353288"/>
          </a:xfrm>
          <a:prstGeom prst="rect">
            <a:avLst/>
          </a:prstGeom>
          <a:solidFill>
            <a:schemeClr val="accent5">
              <a:lumMod val="7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101596" tIns="50798" rIns="101596" bIns="50798" numCol="1" rtlCol="0" anchor="ctr" anchorCtr="0" compatLnSpc="1"/>
          <a:lstStyle/>
          <a:p>
            <a:pPr algn="ctr" defTabSz="761365"/>
            <a:r>
              <a:rPr lang="zh-CN" altLang="en-US" sz="3110" dirty="0">
                <a:solidFill>
                  <a:schemeClr val="bg1"/>
                </a:solidFill>
                <a:latin typeface="+mj-ea"/>
                <a:ea typeface="+mj-ea"/>
              </a:rPr>
              <a:t>设计安全性</a:t>
            </a:r>
            <a:endParaRPr lang="en-US" altLang="zh-CN" sz="3110" dirty="0">
              <a:solidFill>
                <a:schemeClr val="bg1"/>
              </a:solidFill>
              <a:latin typeface="+mj-ea"/>
              <a:ea typeface="+mj-ea"/>
            </a:endParaRPr>
          </a:p>
        </p:txBody>
      </p:sp>
      <p:sp>
        <p:nvSpPr>
          <p:cNvPr id="65" name="Arrow Bar"/>
          <p:cNvSpPr/>
          <p:nvPr/>
        </p:nvSpPr>
        <p:spPr bwMode="gray">
          <a:xfrm>
            <a:off x="6694743" y="2497461"/>
            <a:ext cx="2921761" cy="2353288"/>
          </a:xfrm>
          <a:prstGeom prst="rect">
            <a:avLst/>
          </a:prstGeom>
          <a:solidFill>
            <a:schemeClr val="accent4">
              <a:lumMod val="7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101596" tIns="50798" rIns="101596" bIns="50798" numCol="1" rtlCol="0" anchor="ctr" anchorCtr="0" compatLnSpc="1"/>
          <a:lstStyle/>
          <a:p>
            <a:pPr algn="ctr" defTabSz="761365"/>
            <a:r>
              <a:rPr lang="zh-CN" altLang="en-US" sz="3110" dirty="0">
                <a:solidFill>
                  <a:schemeClr val="bg1"/>
                </a:solidFill>
                <a:latin typeface="+mj-ea"/>
                <a:ea typeface="+mj-ea"/>
                <a:cs typeface="Segoe UI" panose="020B0502040204020203" pitchFamily="34" charset="0"/>
              </a:rPr>
              <a:t>使用人性化</a:t>
            </a:r>
            <a:endParaRPr lang="zh-CN" altLang="en-US" sz="3110" dirty="0">
              <a:solidFill>
                <a:schemeClr val="bg1"/>
              </a:solidFill>
              <a:latin typeface="+mj-ea"/>
              <a:ea typeface="+mj-ea"/>
              <a:cs typeface="Segoe UI" panose="020B0502040204020203" pitchFamily="34" charset="0"/>
            </a:endParaRPr>
          </a:p>
        </p:txBody>
      </p:sp>
      <p:sp>
        <p:nvSpPr>
          <p:cNvPr id="68" name="Arrow Bar"/>
          <p:cNvSpPr/>
          <p:nvPr/>
        </p:nvSpPr>
        <p:spPr bwMode="gray">
          <a:xfrm>
            <a:off x="693281" y="806761"/>
            <a:ext cx="8828801" cy="1546683"/>
          </a:xfrm>
          <a:prstGeom prst="rect">
            <a:avLst/>
          </a:prstGeom>
          <a:no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101596" tIns="50798" rIns="101596" bIns="50798" numCol="1" rtlCol="0" anchor="ctr" anchorCtr="0" compatLnSpc="1"/>
          <a:lstStyle/>
          <a:p>
            <a:pPr>
              <a:defRPr/>
            </a:pPr>
            <a:r>
              <a:rPr lang="zh-CN" altLang="en-US" sz="2220" dirty="0" smtClean="0">
                <a:solidFill>
                  <a:schemeClr val="tx1"/>
                </a:solidFill>
                <a:latin typeface="+mj-ea"/>
                <a:ea typeface="+mj-ea"/>
              </a:rPr>
              <a:t>    在</a:t>
            </a:r>
            <a:r>
              <a:rPr lang="zh-CN" altLang="en-US" sz="2220" dirty="0">
                <a:solidFill>
                  <a:schemeClr val="tx1"/>
                </a:solidFill>
                <a:latin typeface="+mj-ea"/>
                <a:ea typeface="+mj-ea"/>
              </a:rPr>
              <a:t>注重整体系统设计理念的同时，我们同样注重每一个车载设备的定位及设计</a:t>
            </a:r>
            <a:r>
              <a:rPr lang="zh-CN" altLang="en-US" sz="2220" dirty="0" smtClean="0">
                <a:solidFill>
                  <a:schemeClr val="tx1"/>
                </a:solidFill>
                <a:latin typeface="+mj-ea"/>
                <a:ea typeface="+mj-ea"/>
              </a:rPr>
              <a:t>。</a:t>
            </a:r>
            <a:r>
              <a:rPr lang="zh-CN" altLang="en-US" sz="2220"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sz="2220" dirty="0" smtClean="0">
                <a:solidFill>
                  <a:schemeClr val="tx1"/>
                </a:solidFill>
                <a:latin typeface="+mj-ea"/>
                <a:ea typeface="+mj-ea"/>
              </a:rPr>
              <a:t>本着</a:t>
            </a:r>
            <a:r>
              <a:rPr lang="zh-CN" altLang="en-US" sz="2220" dirty="0">
                <a:solidFill>
                  <a:schemeClr val="tx1"/>
                </a:solidFill>
                <a:latin typeface="+mj-ea"/>
                <a:ea typeface="+mj-ea"/>
              </a:rPr>
              <a:t>以客户为中心的设计原则，将</a:t>
            </a:r>
            <a:r>
              <a:rPr lang="zh-CN" altLang="en-US" sz="2220" dirty="0">
                <a:solidFill>
                  <a:srgbClr val="FF0000"/>
                </a:solidFill>
                <a:latin typeface="+mj-ea"/>
                <a:ea typeface="+mj-ea"/>
              </a:rPr>
              <a:t>稳定、安全、人性化</a:t>
            </a:r>
            <a:r>
              <a:rPr lang="zh-CN" altLang="en-US" sz="2220" dirty="0">
                <a:solidFill>
                  <a:schemeClr val="tx1"/>
                </a:solidFill>
                <a:latin typeface="+mj-ea"/>
                <a:ea typeface="+mj-ea"/>
              </a:rPr>
              <a:t>的设计理念融入到</a:t>
            </a:r>
            <a:r>
              <a:rPr lang="zh-CN" altLang="en-US" sz="2220" dirty="0" smtClean="0">
                <a:solidFill>
                  <a:schemeClr val="tx1"/>
                </a:solidFill>
                <a:latin typeface="+mj-ea"/>
                <a:ea typeface="+mj-ea"/>
              </a:rPr>
              <a:t>了</a:t>
            </a:r>
            <a:r>
              <a:rPr lang="zh-CN" altLang="en-US" sz="2220"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sz="2220" dirty="0" smtClean="0">
                <a:solidFill>
                  <a:schemeClr val="tx1"/>
                </a:solidFill>
                <a:latin typeface="+mj-ea"/>
                <a:ea typeface="+mj-ea"/>
              </a:rPr>
              <a:t>所有</a:t>
            </a:r>
            <a:r>
              <a:rPr lang="zh-CN" altLang="en-US" sz="2220" dirty="0">
                <a:solidFill>
                  <a:schemeClr val="tx1"/>
                </a:solidFill>
                <a:latin typeface="+mj-ea"/>
                <a:ea typeface="+mj-ea"/>
              </a:rPr>
              <a:t>的车载设备中。</a:t>
            </a:r>
            <a:endParaRPr lang="en-US" altLang="zh-CN" sz="2220" dirty="0">
              <a:solidFill>
                <a:schemeClr val="tx1"/>
              </a:solidFill>
              <a:latin typeface="+mj-ea"/>
              <a:ea typeface="+mj-ea"/>
            </a:endParaRPr>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down)">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5"/>
                                        </p:tgtEl>
                                        <p:attrNameLst>
                                          <p:attrName>style.visibility</p:attrName>
                                        </p:attrNameLst>
                                      </p:cBhvr>
                                      <p:to>
                                        <p:strVal val="visible"/>
                                      </p:to>
                                    </p:set>
                                    <p:animEffect transition="in" filter="wipe(down)">
                                      <p:cBhvr>
                                        <p:cTn id="1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47" grpId="0" animBg="1"/>
      <p:bldP spid="6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出租屏产品详细介绍</a:t>
            </a:r>
            <a:r>
              <a:rPr lang="en-US" altLang="zh-CN" dirty="0" smtClean="0"/>
              <a:t>|</a:t>
            </a:r>
            <a:r>
              <a:rPr lang="zh-CN" altLang="en-US" dirty="0" smtClean="0"/>
              <a:t>产品特点</a:t>
            </a:r>
            <a:endParaRPr lang="zh-CN" altLang="en-US" dirty="0"/>
          </a:p>
        </p:txBody>
      </p:sp>
      <p:sp>
        <p:nvSpPr>
          <p:cNvPr id="8" name="TextBox 7"/>
          <p:cNvSpPr txBox="1"/>
          <p:nvPr/>
        </p:nvSpPr>
        <p:spPr>
          <a:xfrm>
            <a:off x="1191568" y="697263"/>
            <a:ext cx="8208912" cy="4062651"/>
          </a:xfrm>
          <a:prstGeom prst="rect">
            <a:avLst/>
          </a:prstGeom>
          <a:noFill/>
        </p:spPr>
        <p:txBody>
          <a:bodyPr wrap="square" rtlCol="0">
            <a:spAutoFit/>
          </a:bodyPr>
          <a:lstStyle/>
          <a:p>
            <a:pPr>
              <a:lnSpc>
                <a:spcPct val="150000"/>
              </a:lnSpc>
              <a:buFont typeface="Wingdings" panose="05000000000000000000" pitchFamily="2" charset="2"/>
              <a:buChar char="u"/>
            </a:pPr>
            <a:r>
              <a:rPr lang="zh-CN" altLang="en-US" dirty="0">
                <a:latin typeface="微软雅黑" panose="020B0503020204020204" pitchFamily="34" charset="-122"/>
                <a:ea typeface="微软雅黑" panose="020B0503020204020204" pitchFamily="34" charset="-122"/>
              </a:rPr>
              <a:t> </a:t>
            </a:r>
            <a:r>
              <a:rPr lang="en-US" altLang="zh-CN" dirty="0" smtClean="0">
                <a:latin typeface="微软雅黑" panose="020B0503020204020204" pitchFamily="34" charset="-122"/>
                <a:ea typeface="微软雅黑" panose="020B0503020204020204" pitchFamily="34" charset="-122"/>
              </a:rPr>
              <a:t>JT1</a:t>
            </a:r>
            <a:r>
              <a:rPr lang="zh-CN" altLang="en-US" dirty="0" smtClean="0">
                <a:latin typeface="微软雅黑" panose="020B0503020204020204" pitchFamily="34" charset="-122"/>
                <a:ea typeface="微软雅黑" panose="020B0503020204020204" pitchFamily="34" charset="-122"/>
              </a:rPr>
              <a:t>系列</a:t>
            </a:r>
            <a:endParaRPr lang="en-US" altLang="zh-CN" dirty="0">
              <a:latin typeface="微软雅黑" panose="020B0503020204020204" pitchFamily="34" charset="-122"/>
              <a:ea typeface="微软雅黑" panose="020B0503020204020204" pitchFamily="34" charset="-122"/>
            </a:endParaRPr>
          </a:p>
          <a:p>
            <a:pPr>
              <a:lnSpc>
                <a:spcPct val="150000"/>
              </a:lnSpc>
              <a:buFont typeface="Wingdings" panose="05000000000000000000" pitchFamily="2" charset="2"/>
              <a:buChar char="Ø"/>
            </a:pPr>
            <a:r>
              <a:rPr lang="zh-CN" altLang="en-US" sz="1400" dirty="0" smtClean="0"/>
              <a:t>支持</a:t>
            </a:r>
            <a:r>
              <a:rPr lang="en-US" sz="1400" dirty="0" smtClean="0"/>
              <a:t>2/4</a:t>
            </a:r>
            <a:r>
              <a:rPr lang="zh-CN" altLang="en-US" sz="1400" dirty="0" smtClean="0"/>
              <a:t>路</a:t>
            </a:r>
            <a:r>
              <a:rPr lang="en-US" sz="1400" dirty="0" smtClean="0"/>
              <a:t>1080P/960P/720P AHD</a:t>
            </a:r>
            <a:r>
              <a:rPr lang="zh-CN" altLang="en-US" sz="1400" dirty="0" smtClean="0"/>
              <a:t>模拟高清音视频输入</a:t>
            </a:r>
            <a:endParaRPr lang="zh-CN" altLang="en-US" sz="1400" dirty="0" smtClean="0"/>
          </a:p>
          <a:p>
            <a:pPr lvl="0">
              <a:lnSpc>
                <a:spcPct val="150000"/>
              </a:lnSpc>
              <a:buFont typeface="Wingdings" panose="05000000000000000000" pitchFamily="2" charset="2"/>
              <a:buChar char="Ø"/>
            </a:pPr>
            <a:r>
              <a:rPr lang="zh-CN" altLang="en-US" sz="1400" dirty="0" smtClean="0"/>
              <a:t>支持电召、电话、一键导航、录像录音、行车记录等功能</a:t>
            </a:r>
            <a:endParaRPr lang="zh-CN" altLang="en-US" sz="1400" dirty="0" smtClean="0"/>
          </a:p>
          <a:p>
            <a:pPr lvl="0">
              <a:buFont typeface="Wingdings" panose="05000000000000000000" pitchFamily="2" charset="2"/>
              <a:buChar char="Ø"/>
            </a:pPr>
            <a:r>
              <a:rPr lang="zh-CN" altLang="en-US" sz="1400" dirty="0" smtClean="0"/>
              <a:t>支持业内最小尺寸固态硬盘</a:t>
            </a:r>
            <a:r>
              <a:rPr lang="en-US" sz="1400" dirty="0" smtClean="0"/>
              <a:t>SSD</a:t>
            </a:r>
            <a:r>
              <a:rPr lang="zh-CN" altLang="en-US" sz="1400" dirty="0" smtClean="0"/>
              <a:t>和双</a:t>
            </a:r>
            <a:r>
              <a:rPr lang="en-US" sz="1400" dirty="0" smtClean="0"/>
              <a:t>SD</a:t>
            </a:r>
            <a:r>
              <a:rPr lang="zh-CN" altLang="en-US" sz="1400" dirty="0" smtClean="0"/>
              <a:t>卡功能</a:t>
            </a:r>
            <a:endParaRPr lang="zh-CN" altLang="en-US" sz="1400" dirty="0" smtClean="0"/>
          </a:p>
          <a:p>
            <a:pPr lvl="0">
              <a:buFont typeface="Wingdings" panose="05000000000000000000" pitchFamily="2" charset="2"/>
              <a:buChar char="Ø"/>
            </a:pPr>
            <a:r>
              <a:rPr lang="zh-CN" altLang="en-US" sz="1400" dirty="0" smtClean="0"/>
              <a:t>支持</a:t>
            </a:r>
            <a:r>
              <a:rPr lang="en-US" sz="1400" dirty="0" smtClean="0"/>
              <a:t>WIFI</a:t>
            </a:r>
            <a:r>
              <a:rPr lang="zh-CN" altLang="en-US" sz="1400" dirty="0" smtClean="0"/>
              <a:t>热点功能，可提供乘客上网服务</a:t>
            </a:r>
            <a:endParaRPr lang="zh-CN" altLang="en-US" sz="1400" dirty="0" smtClean="0"/>
          </a:p>
          <a:p>
            <a:pPr lvl="0">
              <a:buFont typeface="Wingdings" panose="05000000000000000000" pitchFamily="2" charset="2"/>
              <a:buChar char="Ø"/>
            </a:pPr>
            <a:r>
              <a:rPr lang="zh-CN" altLang="en-US" sz="1400" dirty="0" smtClean="0"/>
              <a:t>支持蓝牙功能</a:t>
            </a:r>
            <a:r>
              <a:rPr lang="en-US" sz="1400" dirty="0" smtClean="0"/>
              <a:t>(</a:t>
            </a:r>
            <a:r>
              <a:rPr lang="zh-CN" altLang="en-US" sz="1400" dirty="0" smtClean="0"/>
              <a:t>可对接蓝牙</a:t>
            </a:r>
            <a:r>
              <a:rPr lang="en-US" sz="1400" dirty="0" smtClean="0"/>
              <a:t>OBD</a:t>
            </a:r>
            <a:r>
              <a:rPr lang="zh-CN" altLang="en-US" sz="1400" dirty="0" smtClean="0"/>
              <a:t>模块记录和上传车辆信息</a:t>
            </a:r>
            <a:r>
              <a:rPr lang="en-US" sz="1400" dirty="0" smtClean="0"/>
              <a:t>)</a:t>
            </a:r>
            <a:endParaRPr lang="zh-CN" altLang="en-US" sz="1400" dirty="0" smtClean="0"/>
          </a:p>
          <a:p>
            <a:pPr lvl="0">
              <a:buFont typeface="Wingdings" panose="05000000000000000000" pitchFamily="2" charset="2"/>
              <a:buChar char="Ø"/>
            </a:pPr>
            <a:r>
              <a:rPr lang="zh-CN" altLang="en-US" sz="1400" dirty="0" smtClean="0"/>
              <a:t>支持双卡双待功能，兼容</a:t>
            </a:r>
            <a:r>
              <a:rPr lang="en-US" sz="1400" dirty="0" smtClean="0"/>
              <a:t>3G/4G</a:t>
            </a:r>
            <a:r>
              <a:rPr lang="zh-CN" altLang="en-US" sz="1400" dirty="0" smtClean="0"/>
              <a:t>网络</a:t>
            </a:r>
            <a:endParaRPr lang="zh-CN" altLang="en-US" sz="1400" dirty="0" smtClean="0"/>
          </a:p>
          <a:p>
            <a:pPr lvl="0">
              <a:buFont typeface="Wingdings" panose="05000000000000000000" pitchFamily="2" charset="2"/>
              <a:buChar char="Ø"/>
            </a:pPr>
            <a:r>
              <a:rPr lang="zh-CN" altLang="en-US" sz="1400" dirty="0" smtClean="0"/>
              <a:t>支持多种支付方式，包括公交卡支付，支付宝支付，微信支付，银联支付等支付方式</a:t>
            </a:r>
            <a:endParaRPr lang="zh-CN" altLang="en-US" sz="1400" dirty="0" smtClean="0"/>
          </a:p>
          <a:p>
            <a:pPr lvl="0">
              <a:buFont typeface="Wingdings" panose="05000000000000000000" pitchFamily="2" charset="2"/>
              <a:buChar char="Ø"/>
            </a:pPr>
            <a:r>
              <a:rPr lang="zh-CN" altLang="en-US" sz="1400" dirty="0" smtClean="0"/>
              <a:t>内置多功能触摸显示屏</a:t>
            </a:r>
            <a:endParaRPr lang="zh-CN" altLang="en-US" sz="1400" dirty="0" smtClean="0"/>
          </a:p>
          <a:p>
            <a:pPr lvl="0">
              <a:buFont typeface="Wingdings" panose="05000000000000000000" pitchFamily="2" charset="2"/>
              <a:buChar char="Ø"/>
            </a:pPr>
            <a:r>
              <a:rPr lang="zh-CN" altLang="en-US" sz="1400" dirty="0" smtClean="0"/>
              <a:t>内置评价器，方便乘客对司机监督评价</a:t>
            </a:r>
            <a:endParaRPr lang="zh-CN" altLang="en-US" sz="1400" dirty="0" smtClean="0"/>
          </a:p>
          <a:p>
            <a:pPr lvl="0">
              <a:buFont typeface="Wingdings" panose="05000000000000000000" pitchFamily="2" charset="2"/>
              <a:buChar char="Ø"/>
            </a:pPr>
            <a:r>
              <a:rPr lang="zh-CN" altLang="en-US" sz="1400" dirty="0" smtClean="0"/>
              <a:t>内置</a:t>
            </a:r>
            <a:r>
              <a:rPr lang="en-US" sz="1400" dirty="0" smtClean="0"/>
              <a:t>RFID</a:t>
            </a:r>
            <a:r>
              <a:rPr lang="zh-CN" altLang="en-US" sz="1400" dirty="0" smtClean="0"/>
              <a:t>刷卡功能，采集司机签到、退签数据信息</a:t>
            </a:r>
            <a:endParaRPr lang="zh-CN" altLang="en-US" sz="1400" dirty="0" smtClean="0"/>
          </a:p>
          <a:p>
            <a:pPr lvl="0">
              <a:buFont typeface="Wingdings" panose="05000000000000000000" pitchFamily="2" charset="2"/>
              <a:buChar char="Ø"/>
            </a:pPr>
            <a:r>
              <a:rPr lang="zh-CN" altLang="en-US" sz="1400" dirty="0" smtClean="0"/>
              <a:t>支持与监控中心进行通信，实现上传数据，下发信息功能</a:t>
            </a:r>
            <a:endParaRPr lang="zh-CN" altLang="en-US" sz="1400" dirty="0" smtClean="0"/>
          </a:p>
          <a:p>
            <a:pPr lvl="0">
              <a:buFont typeface="Wingdings" panose="05000000000000000000" pitchFamily="2" charset="2"/>
              <a:buChar char="Ø"/>
            </a:pPr>
            <a:r>
              <a:rPr lang="zh-CN" altLang="en-US" sz="1400" dirty="0" smtClean="0"/>
              <a:t>丰富的对外通讯接口，可对接计价器，评价器，</a:t>
            </a:r>
            <a:r>
              <a:rPr lang="en-US" sz="1400" dirty="0" smtClean="0"/>
              <a:t>LED</a:t>
            </a:r>
            <a:r>
              <a:rPr lang="zh-CN" altLang="en-US" sz="1400" dirty="0" smtClean="0"/>
              <a:t>广告屏，智能顶灯等外设</a:t>
            </a:r>
            <a:endParaRPr lang="zh-CN" altLang="en-US" sz="1400" dirty="0" smtClean="0"/>
          </a:p>
          <a:p>
            <a:pPr lvl="0">
              <a:buFont typeface="Wingdings" panose="05000000000000000000" pitchFamily="2" charset="2"/>
              <a:buChar char="Ø"/>
            </a:pPr>
            <a:r>
              <a:rPr lang="zh-CN" altLang="en-US" sz="1400" dirty="0" smtClean="0"/>
              <a:t>支持出租车</a:t>
            </a:r>
            <a:r>
              <a:rPr lang="en-US" sz="1400" dirty="0" smtClean="0"/>
              <a:t>905</a:t>
            </a:r>
            <a:r>
              <a:rPr lang="zh-CN" altLang="en-US" sz="1400" dirty="0" smtClean="0"/>
              <a:t>协议，可以对接符合</a:t>
            </a:r>
            <a:r>
              <a:rPr lang="en-US" sz="1400" dirty="0" smtClean="0"/>
              <a:t>905</a:t>
            </a:r>
            <a:r>
              <a:rPr lang="zh-CN" altLang="en-US" sz="1400" dirty="0" smtClean="0"/>
              <a:t>协议的平台</a:t>
            </a:r>
            <a:endParaRPr lang="zh-CN" altLang="en-US" sz="1400" dirty="0" smtClean="0"/>
          </a:p>
          <a:p>
            <a:pPr lvl="0">
              <a:buFont typeface="Wingdings" panose="05000000000000000000" pitchFamily="2" charset="2"/>
              <a:buChar char="Ø"/>
            </a:pPr>
            <a:r>
              <a:rPr lang="zh-CN" altLang="en-US" sz="1400" dirty="0" smtClean="0"/>
              <a:t>采用类</a:t>
            </a:r>
            <a:r>
              <a:rPr lang="en-US" sz="1400" dirty="0" smtClean="0"/>
              <a:t>UPS</a:t>
            </a:r>
            <a:r>
              <a:rPr lang="zh-CN" altLang="en-US" sz="1400" dirty="0" smtClean="0"/>
              <a:t>专利断电保护技术，在切断外部电源下仍可工作</a:t>
            </a:r>
            <a:r>
              <a:rPr lang="en-US" altLang="zh-CN" sz="1400" dirty="0" smtClean="0"/>
              <a:t>8</a:t>
            </a:r>
            <a:r>
              <a:rPr lang="en-US" sz="1400" dirty="0" smtClean="0"/>
              <a:t>~20</a:t>
            </a:r>
            <a:r>
              <a:rPr lang="zh-CN" altLang="en-US" sz="1400" dirty="0" smtClean="0"/>
              <a:t>秒，防止视频文件意外损坏</a:t>
            </a:r>
            <a:endParaRPr lang="zh-CN" altLang="en-US" sz="1400" dirty="0" smtClean="0"/>
          </a:p>
          <a:p>
            <a:pPr lvl="0">
              <a:lnSpc>
                <a:spcPct val="150000"/>
              </a:lnSpc>
              <a:buFont typeface="Wingdings" panose="05000000000000000000" pitchFamily="2" charset="2"/>
              <a:buChar char="Ø"/>
            </a:pPr>
            <a:r>
              <a:rPr lang="en-US" sz="1400" dirty="0" smtClean="0"/>
              <a:t>8V-36V</a:t>
            </a:r>
            <a:r>
              <a:rPr lang="zh-CN" altLang="en-US" sz="1400" dirty="0" smtClean="0"/>
              <a:t>宽电压直流供电，可工作在</a:t>
            </a:r>
            <a:r>
              <a:rPr lang="en-US" sz="1400" dirty="0" smtClean="0"/>
              <a:t>-25</a:t>
            </a:r>
            <a:r>
              <a:rPr lang="zh-CN" altLang="en-US" sz="1400" dirty="0" smtClean="0"/>
              <a:t>℃</a:t>
            </a:r>
            <a:r>
              <a:rPr lang="en-US" sz="1400" dirty="0" smtClean="0"/>
              <a:t>- + 80</a:t>
            </a:r>
            <a:r>
              <a:rPr lang="zh-CN" altLang="en-US" sz="1400" dirty="0" smtClean="0"/>
              <a:t>℃</a:t>
            </a:r>
            <a:endParaRPr lang="zh-CN" altLang="en-US" sz="1400" dirty="0" smtClean="0">
              <a:latin typeface="微软雅黑" panose="020B0503020204020204" pitchFamily="34" charset="-122"/>
              <a:ea typeface="微软雅黑" panose="020B0503020204020204" pitchFamily="34" charset="-122"/>
            </a:endParaRPr>
          </a:p>
        </p:txBody>
      </p:sp>
      <p:pic>
        <p:nvPicPr>
          <p:cNvPr id="5" name="Picture 1"/>
          <p:cNvPicPr>
            <a:picLocks noChangeAspect="1" noChangeArrowheads="1"/>
          </p:cNvPicPr>
          <p:nvPr/>
        </p:nvPicPr>
        <p:blipFill>
          <a:blip r:embed="rId1" cstate="print"/>
          <a:srcRect/>
          <a:stretch>
            <a:fillRect/>
          </a:stretch>
        </p:blipFill>
        <p:spPr bwMode="auto">
          <a:xfrm>
            <a:off x="6651636" y="785798"/>
            <a:ext cx="2865421" cy="1590509"/>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4222744" y="3"/>
          <a:ext cx="5584885" cy="5714997"/>
        </p:xfrm>
        <a:graphic>
          <a:graphicData uri="http://schemas.openxmlformats.org/drawingml/2006/table">
            <a:tbl>
              <a:tblPr/>
              <a:tblGrid>
                <a:gridCol w="400681"/>
                <a:gridCol w="2540486"/>
                <a:gridCol w="2643718"/>
              </a:tblGrid>
              <a:tr h="130373">
                <a:tc>
                  <a:txBody>
                    <a:bodyPr/>
                    <a:lstStyle/>
                    <a:p>
                      <a:pPr algn="ctr" fontAlgn="ctr">
                        <a:spcAft>
                          <a:spcPts val="0"/>
                        </a:spcAft>
                      </a:pPr>
                      <a:r>
                        <a:rPr lang="zh-CN" sz="600" b="1" kern="0" dirty="0">
                          <a:solidFill>
                            <a:srgbClr val="000000"/>
                          </a:solidFill>
                          <a:latin typeface="Calibri" panose="020F0502020204030204"/>
                          <a:ea typeface="宋体" panose="02010600030101010101" pitchFamily="2" charset="-122"/>
                          <a:cs typeface="宋体" panose="02010600030101010101" pitchFamily="2" charset="-122"/>
                        </a:rPr>
                        <a:t>项目</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zh-CN" sz="600" b="1" kern="0">
                          <a:solidFill>
                            <a:srgbClr val="000000"/>
                          </a:solidFill>
                          <a:latin typeface="Calibri" panose="020F0502020204030204"/>
                          <a:ea typeface="宋体" panose="02010600030101010101" pitchFamily="2" charset="-122"/>
                          <a:cs typeface="宋体" panose="02010600030101010101" pitchFamily="2" charset="-122"/>
                        </a:rPr>
                        <a:t>设备参数</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600" b="1" kern="0">
                          <a:solidFill>
                            <a:srgbClr val="000000"/>
                          </a:solidFill>
                          <a:latin typeface="宋体" panose="02010600030101010101" pitchFamily="2" charset="-122"/>
                          <a:ea typeface="宋体" panose="02010600030101010101" pitchFamily="2" charset="-122"/>
                          <a:cs typeface="宋体" panose="02010600030101010101" pitchFamily="2" charset="-122"/>
                        </a:rPr>
                        <a:t>JT1</a:t>
                      </a:r>
                      <a:r>
                        <a:rPr lang="zh-CN" sz="600" b="1" kern="0">
                          <a:solidFill>
                            <a:srgbClr val="000000"/>
                          </a:solidFill>
                          <a:latin typeface="Calibri" panose="020F0502020204030204"/>
                          <a:ea typeface="宋体" panose="02010600030101010101" pitchFamily="2" charset="-122"/>
                          <a:cs typeface="宋体" panose="02010600030101010101" pitchFamily="2" charset="-122"/>
                        </a:rPr>
                        <a:t>指标</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rowSpan="8">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主机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zh-CN" sz="600" kern="0" dirty="0">
                          <a:solidFill>
                            <a:srgbClr val="000000"/>
                          </a:solidFill>
                          <a:latin typeface="Calibri" panose="020F0502020204030204"/>
                          <a:ea typeface="宋体" panose="02010600030101010101" pitchFamily="2" charset="-122"/>
                          <a:cs typeface="宋体" panose="02010600030101010101" pitchFamily="2" charset="-122"/>
                        </a:rPr>
                        <a:t>操作系统</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Android 5.1&amp;Linux</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硬件平台</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Qualcomm</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核心数</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四核</a:t>
                      </a:r>
                      <a:r>
                        <a:rPr lang="en-US" sz="600" kern="0">
                          <a:solidFill>
                            <a:srgbClr val="000000"/>
                          </a:solidFill>
                          <a:latin typeface="Calibri" panose="020F0502020204030204"/>
                          <a:ea typeface="宋体" panose="02010600030101010101" pitchFamily="2" charset="-122"/>
                          <a:cs typeface="宋体" panose="02010600030101010101" pitchFamily="2" charset="-122"/>
                        </a:rPr>
                        <a:t>ARM Cortex-A7</a:t>
                      </a:r>
                      <a:r>
                        <a:rPr lang="zh-CN" sz="600" kern="0">
                          <a:solidFill>
                            <a:srgbClr val="000000"/>
                          </a:solidFill>
                          <a:latin typeface="Calibri" panose="020F0502020204030204"/>
                          <a:ea typeface="宋体" panose="02010600030101010101" pitchFamily="2" charset="-122"/>
                          <a:cs typeface="宋体" panose="02010600030101010101" pitchFamily="2" charset="-122"/>
                        </a:rPr>
                        <a:t>处理器</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CPU</a:t>
                      </a:r>
                      <a:r>
                        <a:rPr lang="zh-CN" sz="600" kern="0">
                          <a:solidFill>
                            <a:srgbClr val="000000"/>
                          </a:solidFill>
                          <a:latin typeface="Calibri" panose="020F0502020204030204"/>
                          <a:ea typeface="宋体" panose="02010600030101010101" pitchFamily="2" charset="-122"/>
                          <a:cs typeface="宋体" panose="02010600030101010101" pitchFamily="2" charset="-122"/>
                        </a:rPr>
                        <a:t>频率</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1.1G</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RAM</a:t>
                      </a:r>
                      <a:r>
                        <a:rPr lang="zh-CN" sz="600" kern="0">
                          <a:solidFill>
                            <a:srgbClr val="000000"/>
                          </a:solidFill>
                          <a:latin typeface="Calibri" panose="020F0502020204030204"/>
                          <a:ea typeface="宋体" panose="02010600030101010101" pitchFamily="2" charset="-122"/>
                          <a:cs typeface="宋体" panose="02010600030101010101" pitchFamily="2" charset="-122"/>
                        </a:rPr>
                        <a:t>容量</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1G</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ROM</a:t>
                      </a:r>
                      <a:r>
                        <a:rPr lang="zh-CN" sz="600" kern="0">
                          <a:solidFill>
                            <a:srgbClr val="000000"/>
                          </a:solidFill>
                          <a:latin typeface="Calibri" panose="020F0502020204030204"/>
                          <a:ea typeface="宋体" panose="02010600030101010101" pitchFamily="2" charset="-122"/>
                          <a:cs typeface="宋体" panose="02010600030101010101" pitchFamily="2" charset="-122"/>
                        </a:rPr>
                        <a:t>容量</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8G</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储存器</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1*SSD+2*SD</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张备份录像，</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张离线导航）</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电池</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选配，支持外置</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rowSpan="4">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显示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尺寸</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7</a:t>
                      </a:r>
                      <a:r>
                        <a:rPr lang="zh-CN" sz="600" kern="0">
                          <a:solidFill>
                            <a:srgbClr val="000000"/>
                          </a:solidFill>
                          <a:latin typeface="Calibri" panose="020F0502020204030204"/>
                          <a:ea typeface="宋体" panose="02010600030101010101" pitchFamily="2" charset="-122"/>
                          <a:cs typeface="宋体" panose="02010600030101010101" pitchFamily="2" charset="-122"/>
                        </a:rPr>
                        <a:t>英寸</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6285">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分辨率</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800*480</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对比度</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en-US" sz="600" i="0" u="none" strike="noStrike" kern="100">
                          <a:solidFill>
                            <a:srgbClr val="000000"/>
                          </a:solidFill>
                          <a:latin typeface="宋体" panose="02010600030101010101" pitchFamily="2" charset="-122"/>
                          <a:ea typeface="宋体" panose="02010600030101010101" pitchFamily="2" charset="-122"/>
                          <a:cs typeface="宋体" panose="02010600030101010101" pitchFamily="2" charset="-122"/>
                        </a:rPr>
                        <a:t>500</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dirty="0">
                          <a:solidFill>
                            <a:srgbClr val="000000"/>
                          </a:solidFill>
                          <a:latin typeface="Calibri" panose="020F0502020204030204"/>
                          <a:ea typeface="宋体" panose="02010600030101010101" pitchFamily="2" charset="-122"/>
                          <a:cs typeface="宋体" panose="02010600030101010101" pitchFamily="2" charset="-122"/>
                        </a:rPr>
                        <a:t>亮度</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en-US" sz="600" kern="100">
                          <a:solidFill>
                            <a:srgbClr val="000000"/>
                          </a:solidFill>
                          <a:latin typeface="宋体" panose="02010600030101010101" pitchFamily="2" charset="-122"/>
                          <a:ea typeface="宋体" panose="02010600030101010101" pitchFamily="2" charset="-122"/>
                          <a:cs typeface="宋体" panose="02010600030101010101" pitchFamily="2" charset="-122"/>
                        </a:rPr>
                        <a:t>450cd/m</a:t>
                      </a:r>
                      <a:r>
                        <a:rPr lang="zh-CN" sz="600" kern="100">
                          <a:solidFill>
                            <a:srgbClr val="000000"/>
                          </a:solidFill>
                          <a:latin typeface="Calibri" panose="020F0502020204030204"/>
                          <a:ea typeface="宋体" panose="02010600030101010101" pitchFamily="2" charset="-122"/>
                          <a:cs typeface="宋体" panose="02010600030101010101" pitchFamily="2" charset="-122"/>
                        </a:rPr>
                        <a:t>²</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rowSpan="10">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接口</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USB</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10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sz="600" kern="100">
                          <a:solidFill>
                            <a:srgbClr val="000000"/>
                          </a:solidFill>
                          <a:latin typeface="Calibri" panose="020F0502020204030204"/>
                          <a:ea typeface="宋体" panose="02010600030101010101" pitchFamily="2" charset="-122"/>
                          <a:cs typeface="宋体" panose="02010600030101010101" pitchFamily="2" charset="-122"/>
                        </a:rPr>
                        <a:t>个</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开关量</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dirty="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sz="600" kern="0" dirty="0">
                          <a:solidFill>
                            <a:srgbClr val="000000"/>
                          </a:solidFill>
                          <a:latin typeface="Calibri" panose="020F0502020204030204"/>
                          <a:ea typeface="宋体" panose="02010600030101010101" pitchFamily="2" charset="-122"/>
                          <a:cs typeface="宋体" panose="02010600030101010101" pitchFamily="2" charset="-122"/>
                        </a:rPr>
                        <a:t>路输入</a:t>
                      </a:r>
                      <a:r>
                        <a:rPr lang="en-US" sz="600" kern="0" dirty="0">
                          <a:solidFill>
                            <a:srgbClr val="000000"/>
                          </a:solidFill>
                          <a:latin typeface="Calibri" panose="020F0502020204030204"/>
                          <a:ea typeface="宋体" panose="02010600030101010101" pitchFamily="2" charset="-122"/>
                          <a:cs typeface="宋体" panose="02010600030101010101" pitchFamily="2" charset="-122"/>
                        </a:rPr>
                        <a:t>/2</a:t>
                      </a:r>
                      <a:r>
                        <a:rPr lang="zh-CN" sz="600" kern="0" dirty="0">
                          <a:solidFill>
                            <a:srgbClr val="000000"/>
                          </a:solidFill>
                          <a:latin typeface="Calibri" panose="020F0502020204030204"/>
                          <a:ea typeface="宋体" panose="02010600030101010101" pitchFamily="2" charset="-122"/>
                          <a:cs typeface="宋体" panose="02010600030101010101" pitchFamily="2" charset="-122"/>
                        </a:rPr>
                        <a:t>路输出</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速度脉冲</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路输入</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输出电源</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12V</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r>
                        <a:rPr lang="en-US" sz="600" kern="0">
                          <a:solidFill>
                            <a:srgbClr val="000000"/>
                          </a:solidFill>
                          <a:latin typeface="Calibri" panose="020F0502020204030204"/>
                          <a:ea typeface="宋体" panose="02010600030101010101" pitchFamily="2" charset="-122"/>
                          <a:cs typeface="宋体" panose="02010600030101010101" pitchFamily="2" charset="-122"/>
                        </a:rPr>
                        <a:t>+/-0.2V</a:t>
                      </a:r>
                      <a:r>
                        <a:rPr lang="zh-CN" sz="600" kern="0">
                          <a:solidFill>
                            <a:srgbClr val="000000"/>
                          </a:solidFill>
                          <a:latin typeface="Calibri" panose="020F0502020204030204"/>
                          <a:ea typeface="宋体" panose="02010600030101010101" pitchFamily="2" charset="-122"/>
                          <a:cs typeface="宋体" panose="02010600030101010101" pitchFamily="2" charset="-122"/>
                        </a:rPr>
                        <a:t>），最大电流</a:t>
                      </a:r>
                      <a:r>
                        <a:rPr lang="en-US" sz="600" kern="0">
                          <a:solidFill>
                            <a:srgbClr val="000000"/>
                          </a:solidFill>
                          <a:latin typeface="Calibri" panose="020F0502020204030204"/>
                          <a:ea typeface="宋体" panose="02010600030101010101" pitchFamily="2" charset="-122"/>
                          <a:cs typeface="宋体" panose="02010600030101010101" pitchFamily="2" charset="-122"/>
                        </a:rPr>
                        <a:t>:3A</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RS232</a:t>
                      </a:r>
                      <a:r>
                        <a:rPr lang="zh-CN" sz="600" kern="0">
                          <a:solidFill>
                            <a:srgbClr val="000000"/>
                          </a:solidFill>
                          <a:latin typeface="Calibri" panose="020F0502020204030204"/>
                          <a:ea typeface="宋体" panose="02010600030101010101" pitchFamily="2" charset="-122"/>
                          <a:cs typeface="宋体" panose="02010600030101010101" pitchFamily="2" charset="-122"/>
                        </a:rPr>
                        <a:t>接口</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sz="600" kern="0">
                          <a:solidFill>
                            <a:srgbClr val="000000"/>
                          </a:solidFill>
                          <a:latin typeface="Calibri" panose="020F0502020204030204"/>
                          <a:ea typeface="宋体" panose="02010600030101010101" pitchFamily="2" charset="-122"/>
                          <a:cs typeface="宋体" panose="02010600030101010101" pitchFamily="2" charset="-122"/>
                        </a:rPr>
                        <a:t>个</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RS485</a:t>
                      </a:r>
                      <a:r>
                        <a:rPr lang="zh-CN" sz="600" kern="0">
                          <a:solidFill>
                            <a:srgbClr val="000000"/>
                          </a:solidFill>
                          <a:latin typeface="Calibri" panose="020F0502020204030204"/>
                          <a:ea typeface="宋体" panose="02010600030101010101" pitchFamily="2" charset="-122"/>
                          <a:cs typeface="宋体" panose="02010600030101010101" pitchFamily="2" charset="-122"/>
                        </a:rPr>
                        <a:t>接口</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sz="600" kern="0">
                          <a:solidFill>
                            <a:srgbClr val="000000"/>
                          </a:solidFill>
                          <a:latin typeface="Calibri" panose="020F0502020204030204"/>
                          <a:ea typeface="宋体" panose="02010600030101010101" pitchFamily="2" charset="-122"/>
                          <a:cs typeface="宋体" panose="02010600030101010101" pitchFamily="2" charset="-122"/>
                        </a:rPr>
                        <a:t>个</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音频输入</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内置</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路</a:t>
                      </a:r>
                      <a:r>
                        <a:rPr lang="en-US" sz="600" kern="0">
                          <a:solidFill>
                            <a:srgbClr val="000000"/>
                          </a:solidFill>
                          <a:latin typeface="Calibri" panose="020F0502020204030204"/>
                          <a:ea typeface="宋体" panose="02010600030101010101" pitchFamily="2" charset="-122"/>
                          <a:cs typeface="宋体" panose="02010600030101010101" pitchFamily="2" charset="-122"/>
                        </a:rPr>
                        <a:t>MIC</a:t>
                      </a:r>
                      <a:r>
                        <a:rPr lang="zh-CN" sz="600" kern="0">
                          <a:solidFill>
                            <a:srgbClr val="000000"/>
                          </a:solidFill>
                          <a:latin typeface="Calibri" panose="020F0502020204030204"/>
                          <a:ea typeface="宋体" panose="02010600030101010101" pitchFamily="2" charset="-122"/>
                          <a:cs typeface="宋体" panose="02010600030101010101" pitchFamily="2" charset="-122"/>
                        </a:rPr>
                        <a:t>输入；</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音频输出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内置</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路喇叭输出； </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232">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视频接入</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圆形航空头，支持</a:t>
                      </a:r>
                      <a:r>
                        <a:rPr lang="en-US" sz="600" kern="0">
                          <a:solidFill>
                            <a:srgbClr val="000000"/>
                          </a:solidFill>
                          <a:latin typeface="Calibri" panose="020F0502020204030204"/>
                          <a:ea typeface="宋体" panose="02010600030101010101" pitchFamily="2" charset="-122"/>
                          <a:cs typeface="宋体" panose="02010600030101010101" pitchFamily="2" charset="-122"/>
                        </a:rPr>
                        <a:t>2/4</a:t>
                      </a:r>
                      <a:r>
                        <a:rPr lang="zh-CN" sz="600" kern="0">
                          <a:solidFill>
                            <a:srgbClr val="000000"/>
                          </a:solidFill>
                          <a:latin typeface="Calibri" panose="020F0502020204030204"/>
                          <a:ea typeface="宋体" panose="02010600030101010101" pitchFamily="2" charset="-122"/>
                          <a:cs typeface="宋体" panose="02010600030101010101" pitchFamily="2" charset="-122"/>
                        </a:rPr>
                        <a:t>路</a:t>
                      </a:r>
                      <a:r>
                        <a:rPr lang="en-US" sz="600" kern="0">
                          <a:solidFill>
                            <a:srgbClr val="000000"/>
                          </a:solidFill>
                          <a:latin typeface="Calibri" panose="020F0502020204030204"/>
                          <a:ea typeface="宋体" panose="02010600030101010101" pitchFamily="2" charset="-122"/>
                          <a:cs typeface="宋体" panose="02010600030101010101" pitchFamily="2" charset="-122"/>
                        </a:rPr>
                        <a:t>1080P/960/720P AHD</a:t>
                      </a:r>
                      <a:r>
                        <a:rPr lang="zh-CN" sz="600" kern="0">
                          <a:solidFill>
                            <a:srgbClr val="000000"/>
                          </a:solidFill>
                          <a:latin typeface="Calibri" panose="020F0502020204030204"/>
                          <a:ea typeface="宋体" panose="02010600030101010101" pitchFamily="2" charset="-122"/>
                          <a:cs typeface="宋体" panose="02010600030101010101" pitchFamily="2" charset="-122"/>
                        </a:rPr>
                        <a:t>视频接入（</a:t>
                      </a:r>
                      <a:r>
                        <a:rPr lang="en-US" sz="600" kern="0">
                          <a:solidFill>
                            <a:srgbClr val="000000"/>
                          </a:solidFill>
                          <a:latin typeface="Calibri" panose="020F0502020204030204"/>
                          <a:ea typeface="宋体" panose="02010600030101010101" pitchFamily="2" charset="-122"/>
                          <a:cs typeface="宋体" panose="02010600030101010101" pitchFamily="2" charset="-122"/>
                        </a:rPr>
                        <a:t>4</a:t>
                      </a:r>
                      <a:r>
                        <a:rPr lang="zh-CN" sz="600" kern="0">
                          <a:solidFill>
                            <a:srgbClr val="000000"/>
                          </a:solidFill>
                          <a:latin typeface="Calibri" panose="020F0502020204030204"/>
                          <a:ea typeface="宋体" panose="02010600030101010101" pitchFamily="2" charset="-122"/>
                          <a:cs typeface="宋体" panose="02010600030101010101" pitchFamily="2" charset="-122"/>
                        </a:rPr>
                        <a:t>路视频输入需定制）</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视频输出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内置</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个触摸显示屏输出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203">
                <a:tc rowSpan="3">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无线通信</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3G/4G</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支持双卡双待功能（</a:t>
                      </a:r>
                      <a:r>
                        <a:rPr lang="en-US" sz="600" kern="0">
                          <a:solidFill>
                            <a:srgbClr val="000000"/>
                          </a:solidFill>
                          <a:latin typeface="Calibri" panose="020F0502020204030204"/>
                          <a:ea typeface="宋体" panose="02010600030101010101" pitchFamily="2" charset="-122"/>
                          <a:cs typeface="宋体" panose="02010600030101010101" pitchFamily="2" charset="-122"/>
                        </a:rPr>
                        <a:t>4G</a:t>
                      </a:r>
                      <a:r>
                        <a:rPr lang="zh-CN" sz="600" kern="0">
                          <a:solidFill>
                            <a:srgbClr val="000000"/>
                          </a:solidFill>
                          <a:latin typeface="Calibri" panose="020F0502020204030204"/>
                          <a:ea typeface="宋体" panose="02010600030101010101" pitchFamily="2" charset="-122"/>
                          <a:cs typeface="宋体" panose="02010600030101010101" pitchFamily="2" charset="-122"/>
                        </a:rPr>
                        <a:t>全网通通信）</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en-US" sz="600" kern="100">
                          <a:solidFill>
                            <a:srgbClr val="000000"/>
                          </a:solidFill>
                          <a:latin typeface="宋体" panose="02010600030101010101" pitchFamily="2" charset="-122"/>
                          <a:ea typeface="宋体" panose="02010600030101010101" pitchFamily="2" charset="-122"/>
                          <a:cs typeface="宋体" panose="02010600030101010101" pitchFamily="2" charset="-122"/>
                        </a:rPr>
                        <a:t>WIFI</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可释放</a:t>
                      </a:r>
                      <a:r>
                        <a:rPr lang="en-US" sz="600" kern="0">
                          <a:solidFill>
                            <a:srgbClr val="000000"/>
                          </a:solidFill>
                          <a:latin typeface="Calibri" panose="020F0502020204030204"/>
                          <a:ea typeface="宋体" panose="02010600030101010101" pitchFamily="2" charset="-122"/>
                          <a:cs typeface="宋体" panose="02010600030101010101" pitchFamily="2" charset="-122"/>
                        </a:rPr>
                        <a:t>WIFI</a:t>
                      </a:r>
                      <a:r>
                        <a:rPr lang="zh-CN" sz="600" kern="0">
                          <a:solidFill>
                            <a:srgbClr val="000000"/>
                          </a:solidFill>
                          <a:latin typeface="Calibri" panose="020F0502020204030204"/>
                          <a:ea typeface="宋体" panose="02010600030101010101" pitchFamily="2" charset="-122"/>
                          <a:cs typeface="宋体" panose="02010600030101010101" pitchFamily="2" charset="-122"/>
                        </a:rPr>
                        <a:t>热点</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蓝牙</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支持蓝牙功能（可连接蓝牙耳机，蓝牙</a:t>
                      </a:r>
                      <a:r>
                        <a:rPr lang="en-US" sz="600" kern="0">
                          <a:solidFill>
                            <a:srgbClr val="000000"/>
                          </a:solidFill>
                          <a:latin typeface="Calibri" panose="020F0502020204030204"/>
                          <a:ea typeface="宋体" panose="02010600030101010101" pitchFamily="2" charset="-122"/>
                          <a:cs typeface="宋体" panose="02010600030101010101" pitchFamily="2" charset="-122"/>
                        </a:rPr>
                        <a:t>OBD</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232">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定位</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北斗</a:t>
                      </a:r>
                      <a:r>
                        <a:rPr lang="en-US" sz="600" kern="0">
                          <a:solidFill>
                            <a:srgbClr val="000000"/>
                          </a:solidFill>
                          <a:latin typeface="Calibri" panose="020F0502020204030204"/>
                          <a:ea typeface="宋体" panose="02010600030101010101" pitchFamily="2" charset="-122"/>
                          <a:cs typeface="宋体" panose="02010600030101010101" pitchFamily="2" charset="-122"/>
                        </a:rPr>
                        <a:t>/GPS</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内置北斗</a:t>
                      </a:r>
                      <a:r>
                        <a:rPr lang="en-US" sz="600" kern="0">
                          <a:solidFill>
                            <a:srgbClr val="000000"/>
                          </a:solidFill>
                          <a:latin typeface="Calibri" panose="020F0502020204030204"/>
                          <a:ea typeface="宋体" panose="02010600030101010101" pitchFamily="2" charset="-122"/>
                          <a:cs typeface="宋体" panose="02010600030101010101" pitchFamily="2" charset="-122"/>
                        </a:rPr>
                        <a:t>/GPS</a:t>
                      </a:r>
                      <a:r>
                        <a:rPr lang="zh-CN" sz="600" kern="0">
                          <a:solidFill>
                            <a:srgbClr val="000000"/>
                          </a:solidFill>
                          <a:latin typeface="Calibri" panose="020F0502020204030204"/>
                          <a:ea typeface="宋体" panose="02010600030101010101" pitchFamily="2" charset="-122"/>
                          <a:cs typeface="宋体" panose="02010600030101010101" pitchFamily="2" charset="-122"/>
                        </a:rPr>
                        <a:t>模块，地理坐标、速度等可写入编码码流，同时可以无线上传</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8960">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刷卡</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100">
                          <a:solidFill>
                            <a:srgbClr val="000000"/>
                          </a:solidFill>
                          <a:latin typeface="Calibri" panose="020F0502020204030204"/>
                          <a:ea typeface="宋体" panose="02010600030101010101" pitchFamily="2" charset="-122"/>
                          <a:cs typeface="宋体" panose="02010600030101010101" pitchFamily="2" charset="-122"/>
                        </a:rPr>
                        <a:t>内置刷卡模块</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100">
                          <a:solidFill>
                            <a:srgbClr val="000000"/>
                          </a:solidFill>
                          <a:latin typeface="Calibri" panose="020F0502020204030204"/>
                          <a:ea typeface="宋体" panose="02010600030101010101" pitchFamily="2" charset="-122"/>
                          <a:cs typeface="宋体" panose="02010600030101010101" pitchFamily="2" charset="-122"/>
                        </a:rPr>
                        <a:t>支持非接触式</a:t>
                      </a:r>
                      <a:r>
                        <a:rPr lang="en-US" sz="600" kern="100">
                          <a:solidFill>
                            <a:srgbClr val="000000"/>
                          </a:solidFill>
                          <a:latin typeface="Calibri" panose="020F0502020204030204"/>
                          <a:ea typeface="宋体" panose="02010600030101010101" pitchFamily="2" charset="-122"/>
                          <a:cs typeface="宋体" panose="02010600030101010101" pitchFamily="2" charset="-122"/>
                        </a:rPr>
                        <a:t>IC</a:t>
                      </a:r>
                      <a:r>
                        <a:rPr lang="zh-CN" sz="600" kern="100">
                          <a:solidFill>
                            <a:srgbClr val="000000"/>
                          </a:solidFill>
                          <a:latin typeface="Calibri" panose="020F0502020204030204"/>
                          <a:ea typeface="宋体" panose="02010600030101010101" pitchFamily="2" charset="-122"/>
                          <a:cs typeface="宋体" panose="02010600030101010101" pitchFamily="2" charset="-122"/>
                        </a:rPr>
                        <a:t>卡</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rowSpan="2">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配套软件</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WEB</a:t>
                      </a:r>
                      <a:r>
                        <a:rPr lang="zh-CN" sz="600" kern="0">
                          <a:solidFill>
                            <a:srgbClr val="000000"/>
                          </a:solidFill>
                          <a:latin typeface="Calibri" panose="020F0502020204030204"/>
                          <a:ea typeface="宋体" panose="02010600030101010101" pitchFamily="2" charset="-122"/>
                          <a:cs typeface="宋体" panose="02010600030101010101" pitchFamily="2" charset="-122"/>
                        </a:rPr>
                        <a:t>客户端</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在</a:t>
                      </a:r>
                      <a:r>
                        <a:rPr lang="en-US" sz="600" kern="0">
                          <a:solidFill>
                            <a:srgbClr val="000000"/>
                          </a:solidFill>
                          <a:latin typeface="Calibri" panose="020F0502020204030204"/>
                          <a:ea typeface="宋体" panose="02010600030101010101" pitchFamily="2" charset="-122"/>
                          <a:cs typeface="宋体" panose="02010600030101010101" pitchFamily="2" charset="-122"/>
                        </a:rPr>
                        <a:t>web</a:t>
                      </a:r>
                      <a:r>
                        <a:rPr lang="zh-CN" sz="600" kern="0">
                          <a:solidFill>
                            <a:srgbClr val="000000"/>
                          </a:solidFill>
                          <a:latin typeface="Calibri" panose="020F0502020204030204"/>
                          <a:ea typeface="宋体" panose="02010600030101010101" pitchFamily="2" charset="-122"/>
                          <a:cs typeface="宋体" panose="02010600030101010101" pitchFamily="2" charset="-122"/>
                        </a:rPr>
                        <a:t>客户端统计，分析车辆报表信息</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535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出租车管理软件</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通过无线网络实现视频预览、</a:t>
                      </a:r>
                      <a:r>
                        <a:rPr lang="en-US" sz="600" kern="0">
                          <a:solidFill>
                            <a:srgbClr val="000000"/>
                          </a:solidFill>
                          <a:latin typeface="Calibri" panose="020F0502020204030204"/>
                          <a:ea typeface="宋体" panose="02010600030101010101" pitchFamily="2" charset="-122"/>
                          <a:cs typeface="宋体" panose="02010600030101010101" pitchFamily="2" charset="-122"/>
                        </a:rPr>
                        <a:t>GPS</a:t>
                      </a:r>
                      <a:r>
                        <a:rPr lang="zh-CN" sz="600" kern="0">
                          <a:solidFill>
                            <a:srgbClr val="000000"/>
                          </a:solidFill>
                          <a:latin typeface="Calibri" panose="020F0502020204030204"/>
                          <a:ea typeface="宋体" panose="02010600030101010101" pitchFamily="2" charset="-122"/>
                          <a:cs typeface="宋体" panose="02010600030101010101" pitchFamily="2" charset="-122"/>
                        </a:rPr>
                        <a:t>上传、报警上传及中心命令下发、订单下发、参数配置等功能</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232">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软件升级</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本机支持通过</a:t>
                      </a:r>
                      <a:r>
                        <a:rPr lang="en-US" sz="600" kern="0">
                          <a:solidFill>
                            <a:srgbClr val="000000"/>
                          </a:solidFill>
                          <a:latin typeface="Calibri" panose="020F0502020204030204"/>
                          <a:ea typeface="宋体" panose="02010600030101010101" pitchFamily="2" charset="-122"/>
                          <a:cs typeface="宋体" panose="02010600030101010101" pitchFamily="2" charset="-122"/>
                        </a:rPr>
                        <a:t>USB2.0</a:t>
                      </a:r>
                      <a:r>
                        <a:rPr lang="zh-CN" sz="600" kern="0">
                          <a:solidFill>
                            <a:srgbClr val="000000"/>
                          </a:solidFill>
                          <a:latin typeface="Calibri" panose="020F0502020204030204"/>
                          <a:ea typeface="宋体" panose="02010600030101010101" pitchFamily="2" charset="-122"/>
                          <a:cs typeface="宋体" panose="02010600030101010101" pitchFamily="2" charset="-122"/>
                        </a:rPr>
                        <a:t>接口</a:t>
                      </a:r>
                      <a:r>
                        <a:rPr lang="en-US" sz="600" kern="0">
                          <a:solidFill>
                            <a:srgbClr val="000000"/>
                          </a:solidFill>
                          <a:latin typeface="Calibri" panose="020F0502020204030204"/>
                          <a:ea typeface="宋体" panose="02010600030101010101" pitchFamily="2" charset="-122"/>
                          <a:cs typeface="宋体" panose="02010600030101010101" pitchFamily="2" charset="-122"/>
                        </a:rPr>
                        <a:t>/SD</a:t>
                      </a:r>
                      <a:r>
                        <a:rPr lang="zh-CN" sz="600" kern="0">
                          <a:solidFill>
                            <a:srgbClr val="000000"/>
                          </a:solidFill>
                          <a:latin typeface="Calibri" panose="020F0502020204030204"/>
                          <a:ea typeface="宋体" panose="02010600030101010101" pitchFamily="2" charset="-122"/>
                          <a:cs typeface="宋体" panose="02010600030101010101" pitchFamily="2" charset="-122"/>
                        </a:rPr>
                        <a:t>卡和远程平台升级</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r h="197075">
                <a:tc rowSpan="3">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运行环境</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功耗</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7W</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075">
                <a:tc vMerge="1">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输入电源</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DC8~36V</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075">
                <a:tc vMerge="1">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运行温度</a:t>
                      </a:r>
                      <a:r>
                        <a:rPr lang="en-US" sz="600" kern="0">
                          <a:solidFill>
                            <a:srgbClr val="000000"/>
                          </a:solidFill>
                          <a:latin typeface="Calibri" panose="020F0502020204030204"/>
                          <a:ea typeface="宋体" panose="02010600030101010101" pitchFamily="2" charset="-122"/>
                          <a:cs typeface="宋体" panose="02010600030101010101" pitchFamily="2" charset="-122"/>
                        </a:rPr>
                        <a:t>/</a:t>
                      </a:r>
                      <a:r>
                        <a:rPr lang="zh-CN" sz="600" kern="0">
                          <a:solidFill>
                            <a:srgbClr val="000000"/>
                          </a:solidFill>
                          <a:latin typeface="Calibri" panose="020F0502020204030204"/>
                          <a:ea typeface="宋体" panose="02010600030101010101" pitchFamily="2" charset="-122"/>
                          <a:cs typeface="宋体" panose="02010600030101010101" pitchFamily="2" charset="-122"/>
                        </a:rPr>
                        <a:t>湿度</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-25</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r>
                        <a:rPr lang="en-US" sz="600" kern="0">
                          <a:solidFill>
                            <a:srgbClr val="000000"/>
                          </a:solidFill>
                          <a:latin typeface="Calibri" panose="020F0502020204030204"/>
                          <a:ea typeface="宋体" panose="02010600030101010101" pitchFamily="2" charset="-122"/>
                          <a:cs typeface="宋体" panose="02010600030101010101" pitchFamily="2" charset="-122"/>
                        </a:rPr>
                        <a:t>80</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r>
                        <a:rPr lang="en-US" sz="600" kern="0">
                          <a:solidFill>
                            <a:srgbClr val="000000"/>
                          </a:solidFill>
                          <a:latin typeface="Calibri" panose="020F0502020204030204"/>
                          <a:ea typeface="宋体" panose="02010600030101010101" pitchFamily="2" charset="-122"/>
                          <a:cs typeface="宋体" panose="02010600030101010101" pitchFamily="2" charset="-122"/>
                        </a:rPr>
                        <a:t>/20~90%RH</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075">
                <a:tc rowSpan="2">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结构尺寸</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外形尺寸</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228*109*34mm </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075">
                <a:tc vMerge="1">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重量</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dirty="0">
                          <a:solidFill>
                            <a:srgbClr val="000000"/>
                          </a:solidFill>
                          <a:latin typeface="宋体" panose="02010600030101010101" pitchFamily="2" charset="-122"/>
                          <a:ea typeface="宋体" panose="02010600030101010101" pitchFamily="2" charset="-122"/>
                          <a:cs typeface="宋体" panose="02010600030101010101" pitchFamily="2" charset="-122"/>
                        </a:rPr>
                        <a:t>0.96KG</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extBox 4"/>
          <p:cNvSpPr txBox="1"/>
          <p:nvPr/>
        </p:nvSpPr>
        <p:spPr>
          <a:xfrm>
            <a:off x="650844" y="142856"/>
            <a:ext cx="1107996" cy="369332"/>
          </a:xfrm>
          <a:prstGeom prst="rect">
            <a:avLst/>
          </a:prstGeom>
          <a:noFill/>
        </p:spPr>
        <p:txBody>
          <a:bodyPr wrap="none" rtlCol="0">
            <a:spAutoFit/>
          </a:bodyPr>
          <a:lstStyle/>
          <a:p>
            <a:r>
              <a:rPr lang="zh-CN" altLang="en-US" dirty="0" smtClean="0"/>
              <a:t>规格参数</a:t>
            </a:r>
            <a:endParaRPr lang="zh-CN" altLang="en-US" dirty="0"/>
          </a:p>
        </p:txBody>
      </p:sp>
      <p:pic>
        <p:nvPicPr>
          <p:cNvPr id="6" name="图片 5"/>
          <p:cNvPicPr/>
          <p:nvPr/>
        </p:nvPicPr>
        <p:blipFill>
          <a:blip r:embed="rId1"/>
          <a:srcRect/>
          <a:stretch>
            <a:fillRect/>
          </a:stretch>
        </p:blipFill>
        <p:spPr bwMode="auto">
          <a:xfrm>
            <a:off x="0" y="2428873"/>
            <a:ext cx="4222744" cy="1785950"/>
          </a:xfrm>
          <a:prstGeom prst="rect">
            <a:avLst/>
          </a:prstGeom>
          <a:noFill/>
          <a:ln w="9525">
            <a:noFill/>
            <a:miter lim="800000"/>
            <a:headEnd/>
            <a:tailEnd/>
          </a:ln>
        </p:spPr>
      </p:pic>
      <p:pic>
        <p:nvPicPr>
          <p:cNvPr id="3" name="图片 2" descr="logo012jpg"/>
          <p:cNvPicPr>
            <a:picLocks noChangeAspect="1"/>
          </p:cNvPicPr>
          <p:nvPr/>
        </p:nvPicPr>
        <p:blipFill>
          <a:blip r:embed="rId2"/>
          <a:stretch>
            <a:fillRect/>
          </a:stretch>
        </p:blipFill>
        <p:spPr>
          <a:xfrm rot="10800000" flipH="1" flipV="1">
            <a:off x="0" y="514667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Freeform 2"/>
          <p:cNvSpPr>
            <a:spLocks noEditPoints="1"/>
          </p:cNvSpPr>
          <p:nvPr/>
        </p:nvSpPr>
        <p:spPr bwMode="gray">
          <a:xfrm>
            <a:off x="679098" y="2095500"/>
            <a:ext cx="5760861" cy="3059907"/>
          </a:xfrm>
          <a:custGeom>
            <a:avLst/>
            <a:gdLst>
              <a:gd name="T0" fmla="*/ 2007721 w 2820"/>
              <a:gd name="T1" fmla="*/ 63048 h 2912"/>
              <a:gd name="T2" fmla="*/ 1511307 w 2820"/>
              <a:gd name="T3" fmla="*/ 211840 h 2912"/>
              <a:gd name="T4" fmla="*/ 1092112 w 2820"/>
              <a:gd name="T5" fmla="*/ 378285 h 2912"/>
              <a:gd name="T6" fmla="*/ 746461 w 2820"/>
              <a:gd name="T7" fmla="*/ 562384 h 2912"/>
              <a:gd name="T8" fmla="*/ 466997 w 2820"/>
              <a:gd name="T9" fmla="*/ 761614 h 2912"/>
              <a:gd name="T10" fmla="*/ 257400 w 2820"/>
              <a:gd name="T11" fmla="*/ 973454 h 2912"/>
              <a:gd name="T12" fmla="*/ 110314 w 2820"/>
              <a:gd name="T13" fmla="*/ 1190337 h 2912"/>
              <a:gd name="T14" fmla="*/ 25740 w 2820"/>
              <a:gd name="T15" fmla="*/ 1414787 h 2912"/>
              <a:gd name="T16" fmla="*/ 0 w 2820"/>
              <a:gd name="T17" fmla="*/ 1639236 h 2912"/>
              <a:gd name="T18" fmla="*/ 33094 w 2820"/>
              <a:gd name="T19" fmla="*/ 1861163 h 2912"/>
              <a:gd name="T20" fmla="*/ 117669 w 2820"/>
              <a:gd name="T21" fmla="*/ 2080568 h 2912"/>
              <a:gd name="T22" fmla="*/ 253723 w 2820"/>
              <a:gd name="T23" fmla="*/ 2292408 h 2912"/>
              <a:gd name="T24" fmla="*/ 437580 w 2820"/>
              <a:gd name="T25" fmla="*/ 2494160 h 2912"/>
              <a:gd name="T26" fmla="*/ 669240 w 2820"/>
              <a:gd name="T27" fmla="*/ 2680781 h 2912"/>
              <a:gd name="T28" fmla="*/ 941349 w 2820"/>
              <a:gd name="T29" fmla="*/ 2852270 h 2912"/>
              <a:gd name="T30" fmla="*/ 1257584 w 2820"/>
              <a:gd name="T31" fmla="*/ 3003584 h 2912"/>
              <a:gd name="T32" fmla="*/ 1606913 w 2820"/>
              <a:gd name="T33" fmla="*/ 3132201 h 2912"/>
              <a:gd name="T34" fmla="*/ 1996690 w 2820"/>
              <a:gd name="T35" fmla="*/ 3233077 h 2912"/>
              <a:gd name="T36" fmla="*/ 2415885 w 2820"/>
              <a:gd name="T37" fmla="*/ 3306212 h 2912"/>
              <a:gd name="T38" fmla="*/ 2864496 w 2820"/>
              <a:gd name="T39" fmla="*/ 3346563 h 2912"/>
              <a:gd name="T40" fmla="*/ 3342525 w 2820"/>
              <a:gd name="T41" fmla="*/ 3351607 h 2912"/>
              <a:gd name="T42" fmla="*/ 3842617 w 2820"/>
              <a:gd name="T43" fmla="*/ 3318822 h 2912"/>
              <a:gd name="T44" fmla="*/ 4364772 w 2820"/>
              <a:gd name="T45" fmla="*/ 3245687 h 2912"/>
              <a:gd name="T46" fmla="*/ 4677329 w 2820"/>
              <a:gd name="T47" fmla="*/ 3671888 h 2912"/>
              <a:gd name="T48" fmla="*/ 3434454 w 2820"/>
              <a:gd name="T49" fmla="*/ 1956995 h 2912"/>
              <a:gd name="T50" fmla="*/ 3596248 w 2820"/>
              <a:gd name="T51" fmla="*/ 2413459 h 2912"/>
              <a:gd name="T52" fmla="*/ 3287368 w 2820"/>
              <a:gd name="T53" fmla="*/ 2441200 h 2912"/>
              <a:gd name="T54" fmla="*/ 2971133 w 2820"/>
              <a:gd name="T55" fmla="*/ 2438678 h 2912"/>
              <a:gd name="T56" fmla="*/ 2651222 w 2820"/>
              <a:gd name="T57" fmla="*/ 2410937 h 2912"/>
              <a:gd name="T58" fmla="*/ 2338664 w 2820"/>
              <a:gd name="T59" fmla="*/ 2360499 h 2912"/>
              <a:gd name="T60" fmla="*/ 2037139 w 2820"/>
              <a:gd name="T61" fmla="*/ 2284842 h 2912"/>
              <a:gd name="T62" fmla="*/ 1750321 w 2820"/>
              <a:gd name="T63" fmla="*/ 2189010 h 2912"/>
              <a:gd name="T64" fmla="*/ 1489244 w 2820"/>
              <a:gd name="T65" fmla="*/ 2075525 h 2912"/>
              <a:gd name="T66" fmla="*/ 1257584 w 2820"/>
              <a:gd name="T67" fmla="*/ 1944386 h 2912"/>
              <a:gd name="T68" fmla="*/ 1062695 w 2820"/>
              <a:gd name="T69" fmla="*/ 1800637 h 2912"/>
              <a:gd name="T70" fmla="*/ 908255 w 2820"/>
              <a:gd name="T71" fmla="*/ 1644280 h 2912"/>
              <a:gd name="T72" fmla="*/ 805295 w 2820"/>
              <a:gd name="T73" fmla="*/ 1475312 h 2912"/>
              <a:gd name="T74" fmla="*/ 753815 w 2820"/>
              <a:gd name="T75" fmla="*/ 1301301 h 2912"/>
              <a:gd name="T76" fmla="*/ 764846 w 2820"/>
              <a:gd name="T77" fmla="*/ 1119724 h 2912"/>
              <a:gd name="T78" fmla="*/ 845743 w 2820"/>
              <a:gd name="T79" fmla="*/ 935625 h 2912"/>
              <a:gd name="T80" fmla="*/ 1000184 w 2820"/>
              <a:gd name="T81" fmla="*/ 746483 h 2912"/>
              <a:gd name="T82" fmla="*/ 1231844 w 2820"/>
              <a:gd name="T83" fmla="*/ 559862 h 2912"/>
              <a:gd name="T84" fmla="*/ 1551755 w 2820"/>
              <a:gd name="T85" fmla="*/ 375763 h 2912"/>
              <a:gd name="T86" fmla="*/ 1967273 w 2820"/>
              <a:gd name="T87" fmla="*/ 194186 h 2912"/>
              <a:gd name="T88" fmla="*/ 2478396 w 2820"/>
              <a:gd name="T89" fmla="*/ 20175 h 2912"/>
              <a:gd name="T90" fmla="*/ 2287184 w 2820"/>
              <a:gd name="T91" fmla="*/ 0 h 2912"/>
              <a:gd name="T92" fmla="*/ 5184775 w 2820"/>
              <a:gd name="T93" fmla="*/ 2438678 h 2912"/>
              <a:gd name="T94" fmla="*/ 5184775 w 2820"/>
              <a:gd name="T95" fmla="*/ 2438678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99CCFF">
              <a:alpha val="85097"/>
            </a:srgbClr>
          </a:solidFill>
          <a:ln w="0">
            <a:noFill/>
            <a:prstDash val="solid"/>
            <a:round/>
          </a:ln>
          <a:effectLst>
            <a:outerShdw dist="206741" dir="8249373" algn="ctr" rotWithShape="0">
              <a:srgbClr val="000000">
                <a:alpha val="50000"/>
              </a:srgbClr>
            </a:outerShdw>
          </a:effectLst>
        </p:spPr>
        <p:txBody>
          <a:bodyPr/>
          <a:lstStyle/>
          <a:p>
            <a:endParaRPr lang="zh-CN" altLang="en-US"/>
          </a:p>
        </p:txBody>
      </p:sp>
      <p:sp>
        <p:nvSpPr>
          <p:cNvPr id="25603" name="AutoShape 3"/>
          <p:cNvSpPr>
            <a:spLocks noChangeArrowheads="1"/>
          </p:cNvSpPr>
          <p:nvPr/>
        </p:nvSpPr>
        <p:spPr bwMode="auto">
          <a:xfrm>
            <a:off x="169334" y="762000"/>
            <a:ext cx="2709333" cy="254000"/>
          </a:xfrm>
          <a:prstGeom prst="homePlate">
            <a:avLst>
              <a:gd name="adj" fmla="val 1046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r>
              <a:rPr lang="zh-CN" altLang="en-US" sz="2000" b="1">
                <a:solidFill>
                  <a:schemeClr val="bg1"/>
                </a:solidFill>
                <a:latin typeface="黑体" panose="02010609060101010101" charset="-122"/>
                <a:ea typeface="黑体" panose="02010609060101010101" charset="-122"/>
              </a:rPr>
              <a:t>车载终端功能</a:t>
            </a:r>
            <a:endParaRPr lang="zh-CN" altLang="en-US" sz="2000" b="1">
              <a:solidFill>
                <a:schemeClr val="bg1"/>
              </a:solidFill>
              <a:latin typeface="宋体" panose="02010600030101010101" pitchFamily="2" charset="-122"/>
            </a:endParaRPr>
          </a:p>
        </p:txBody>
      </p:sp>
      <p:sp>
        <p:nvSpPr>
          <p:cNvPr id="25604" name="Freeform 4"/>
          <p:cNvSpPr>
            <a:spLocks noEditPoints="1"/>
          </p:cNvSpPr>
          <p:nvPr/>
        </p:nvSpPr>
        <p:spPr bwMode="gray">
          <a:xfrm rot="-10556405">
            <a:off x="3850570" y="889000"/>
            <a:ext cx="6004278" cy="2868083"/>
          </a:xfrm>
          <a:custGeom>
            <a:avLst/>
            <a:gdLst>
              <a:gd name="T0" fmla="*/ 2092555 w 2820"/>
              <a:gd name="T1" fmla="*/ 59095 h 2912"/>
              <a:gd name="T2" fmla="*/ 1575165 w 2820"/>
              <a:gd name="T3" fmla="*/ 198560 h 2912"/>
              <a:gd name="T4" fmla="*/ 1138258 w 2820"/>
              <a:gd name="T5" fmla="*/ 354571 h 2912"/>
              <a:gd name="T6" fmla="*/ 778001 w 2820"/>
              <a:gd name="T7" fmla="*/ 527129 h 2912"/>
              <a:gd name="T8" fmla="*/ 486730 w 2820"/>
              <a:gd name="T9" fmla="*/ 713869 h 2912"/>
              <a:gd name="T10" fmla="*/ 268276 w 2820"/>
              <a:gd name="T11" fmla="*/ 912429 h 2912"/>
              <a:gd name="T12" fmla="*/ 114976 w 2820"/>
              <a:gd name="T13" fmla="*/ 1115716 h 2912"/>
              <a:gd name="T14" fmla="*/ 26828 w 2820"/>
              <a:gd name="T15" fmla="*/ 1326095 h 2912"/>
              <a:gd name="T16" fmla="*/ 0 w 2820"/>
              <a:gd name="T17" fmla="*/ 1536473 h 2912"/>
              <a:gd name="T18" fmla="*/ 34493 w 2820"/>
              <a:gd name="T19" fmla="*/ 1744488 h 2912"/>
              <a:gd name="T20" fmla="*/ 122641 w 2820"/>
              <a:gd name="T21" fmla="*/ 1950139 h 2912"/>
              <a:gd name="T22" fmla="*/ 264444 w 2820"/>
              <a:gd name="T23" fmla="*/ 2148699 h 2912"/>
              <a:gd name="T24" fmla="*/ 456070 w 2820"/>
              <a:gd name="T25" fmla="*/ 2337803 h 2912"/>
              <a:gd name="T26" fmla="*/ 697518 w 2820"/>
              <a:gd name="T27" fmla="*/ 2512725 h 2912"/>
              <a:gd name="T28" fmla="*/ 981125 w 2820"/>
              <a:gd name="T29" fmla="*/ 2673463 h 2912"/>
              <a:gd name="T30" fmla="*/ 1310721 w 2820"/>
              <a:gd name="T31" fmla="*/ 2815292 h 2912"/>
              <a:gd name="T32" fmla="*/ 1674810 w 2820"/>
              <a:gd name="T33" fmla="*/ 2935846 h 2912"/>
              <a:gd name="T34" fmla="*/ 2081057 w 2820"/>
              <a:gd name="T35" fmla="*/ 3030398 h 2912"/>
              <a:gd name="T36" fmla="*/ 2517964 w 2820"/>
              <a:gd name="T37" fmla="*/ 3098948 h 2912"/>
              <a:gd name="T38" fmla="*/ 2985531 w 2820"/>
              <a:gd name="T39" fmla="*/ 3136769 h 2912"/>
              <a:gd name="T40" fmla="*/ 3483759 w 2820"/>
              <a:gd name="T41" fmla="*/ 3141497 h 2912"/>
              <a:gd name="T42" fmla="*/ 4004981 w 2820"/>
              <a:gd name="T43" fmla="*/ 3110767 h 2912"/>
              <a:gd name="T44" fmla="*/ 4549199 w 2820"/>
              <a:gd name="T45" fmla="*/ 3042217 h 2912"/>
              <a:gd name="T46" fmla="*/ 4874963 w 2820"/>
              <a:gd name="T47" fmla="*/ 3441700 h 2912"/>
              <a:gd name="T48" fmla="*/ 3579572 w 2820"/>
              <a:gd name="T49" fmla="*/ 1834313 h 2912"/>
              <a:gd name="T50" fmla="*/ 3748202 w 2820"/>
              <a:gd name="T51" fmla="*/ 2262161 h 2912"/>
              <a:gd name="T52" fmla="*/ 3426271 w 2820"/>
              <a:gd name="T53" fmla="*/ 2288163 h 2912"/>
              <a:gd name="T54" fmla="*/ 3096674 w 2820"/>
              <a:gd name="T55" fmla="*/ 2285799 h 2912"/>
              <a:gd name="T56" fmla="*/ 2763245 w 2820"/>
              <a:gd name="T57" fmla="*/ 2259798 h 2912"/>
              <a:gd name="T58" fmla="*/ 2437481 w 2820"/>
              <a:gd name="T59" fmla="*/ 2212521 h 2912"/>
              <a:gd name="T60" fmla="*/ 2123215 w 2820"/>
              <a:gd name="T61" fmla="*/ 2141607 h 2912"/>
              <a:gd name="T62" fmla="*/ 1824278 w 2820"/>
              <a:gd name="T63" fmla="*/ 2051783 h 2912"/>
              <a:gd name="T64" fmla="*/ 1552170 w 2820"/>
              <a:gd name="T65" fmla="*/ 1945411 h 2912"/>
              <a:gd name="T66" fmla="*/ 1310721 w 2820"/>
              <a:gd name="T67" fmla="*/ 1822494 h 2912"/>
              <a:gd name="T68" fmla="*/ 1107598 w 2820"/>
              <a:gd name="T69" fmla="*/ 1687757 h 2912"/>
              <a:gd name="T70" fmla="*/ 946632 w 2820"/>
              <a:gd name="T71" fmla="*/ 1541201 h 2912"/>
              <a:gd name="T72" fmla="*/ 839321 w 2820"/>
              <a:gd name="T73" fmla="*/ 1382826 h 2912"/>
              <a:gd name="T74" fmla="*/ 785666 w 2820"/>
              <a:gd name="T75" fmla="*/ 1219723 h 2912"/>
              <a:gd name="T76" fmla="*/ 797164 w 2820"/>
              <a:gd name="T77" fmla="*/ 1049529 h 2912"/>
              <a:gd name="T78" fmla="*/ 881479 w 2820"/>
              <a:gd name="T79" fmla="*/ 876972 h 2912"/>
              <a:gd name="T80" fmla="*/ 1042445 w 2820"/>
              <a:gd name="T81" fmla="*/ 699686 h 2912"/>
              <a:gd name="T82" fmla="*/ 1283893 w 2820"/>
              <a:gd name="T83" fmla="*/ 524765 h 2912"/>
              <a:gd name="T84" fmla="*/ 1617322 w 2820"/>
              <a:gd name="T85" fmla="*/ 352207 h 2912"/>
              <a:gd name="T86" fmla="*/ 2050397 w 2820"/>
              <a:gd name="T87" fmla="*/ 182013 h 2912"/>
              <a:gd name="T88" fmla="*/ 2583117 w 2820"/>
              <a:gd name="T89" fmla="*/ 18910 h 2912"/>
              <a:gd name="T90" fmla="*/ 2383826 w 2820"/>
              <a:gd name="T91" fmla="*/ 0 h 2912"/>
              <a:gd name="T92" fmla="*/ 5403850 w 2820"/>
              <a:gd name="T93" fmla="*/ 2285799 h 2912"/>
              <a:gd name="T94" fmla="*/ 5403850 w 2820"/>
              <a:gd name="T95" fmla="*/ 2285799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99CCFF">
              <a:alpha val="85097"/>
            </a:srgbClr>
          </a:solidFill>
          <a:ln w="0">
            <a:noFill/>
            <a:prstDash val="solid"/>
            <a:round/>
          </a:ln>
          <a:effectLst>
            <a:outerShdw dist="206741" dir="8249373" algn="ctr" rotWithShape="0">
              <a:srgbClr val="000000">
                <a:alpha val="50000"/>
              </a:srgbClr>
            </a:outerShdw>
          </a:effectLst>
        </p:spPr>
        <p:txBody>
          <a:bodyPr/>
          <a:lstStyle/>
          <a:p>
            <a:endParaRPr lang="zh-CN" altLang="en-US"/>
          </a:p>
        </p:txBody>
      </p:sp>
      <p:grpSp>
        <p:nvGrpSpPr>
          <p:cNvPr id="2" name="Group 5"/>
          <p:cNvGrpSpPr/>
          <p:nvPr/>
        </p:nvGrpSpPr>
        <p:grpSpPr bwMode="auto">
          <a:xfrm>
            <a:off x="809625" y="2029354"/>
            <a:ext cx="1599847" cy="959115"/>
            <a:chOff x="385" y="709"/>
            <a:chExt cx="907" cy="725"/>
          </a:xfrm>
        </p:grpSpPr>
        <p:grpSp>
          <p:nvGrpSpPr>
            <p:cNvPr id="3" name="Group 6"/>
            <p:cNvGrpSpPr/>
            <p:nvPr/>
          </p:nvGrpSpPr>
          <p:grpSpPr bwMode="auto">
            <a:xfrm>
              <a:off x="385" y="709"/>
              <a:ext cx="907" cy="725"/>
              <a:chOff x="1440" y="960"/>
              <a:chExt cx="672" cy="522"/>
            </a:xfrm>
          </p:grpSpPr>
          <p:pic>
            <p:nvPicPr>
              <p:cNvPr id="25690" name="Picture 7"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91" name="Oval 8"/>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92" name="Oval 9"/>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endParaRPr lang="en-US"/>
              </a:p>
            </p:txBody>
          </p:sp>
          <p:sp>
            <p:nvSpPr>
              <p:cNvPr id="25693" name="Oval 10"/>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94" name="Oval 11"/>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89" name="Text Box 12"/>
            <p:cNvSpPr txBox="1">
              <a:spLocks noChangeArrowheads="1"/>
            </p:cNvSpPr>
            <p:nvPr/>
          </p:nvSpPr>
          <p:spPr bwMode="auto">
            <a:xfrm>
              <a:off x="567" y="925"/>
              <a:ext cx="512" cy="233"/>
            </a:xfrm>
            <a:prstGeom prst="rect">
              <a:avLst/>
            </a:prstGeom>
            <a:noFill/>
            <a:ln w="9525">
              <a:noFill/>
              <a:miter lim="800000"/>
            </a:ln>
            <a:effectLst/>
          </p:spPr>
          <p:txBody>
            <a:bodyPr wrap="none">
              <a:spAutoFit/>
            </a:bodyPr>
            <a:lstStyle/>
            <a:p>
              <a:pPr eaLnBrk="0" hangingPunct="0"/>
              <a:r>
                <a:rPr lang="zh-CN" altLang="en-US" sz="1400" b="1" dirty="0">
                  <a:latin typeface="宋体" panose="02010600030101010101" pitchFamily="2" charset="-122"/>
                </a:rPr>
                <a:t>智能导航</a:t>
              </a:r>
              <a:endParaRPr lang="zh-CN" altLang="en-US" sz="1400" b="1" dirty="0">
                <a:latin typeface="宋体" panose="02010600030101010101" pitchFamily="2" charset="-122"/>
              </a:endParaRPr>
            </a:p>
          </p:txBody>
        </p:sp>
      </p:grpSp>
      <p:grpSp>
        <p:nvGrpSpPr>
          <p:cNvPr id="4" name="Group 13"/>
          <p:cNvGrpSpPr/>
          <p:nvPr/>
        </p:nvGrpSpPr>
        <p:grpSpPr bwMode="auto">
          <a:xfrm>
            <a:off x="169334" y="3050646"/>
            <a:ext cx="1599848" cy="959115"/>
            <a:chOff x="385" y="709"/>
            <a:chExt cx="907" cy="725"/>
          </a:xfrm>
        </p:grpSpPr>
        <p:grpSp>
          <p:nvGrpSpPr>
            <p:cNvPr id="5" name="Group 14"/>
            <p:cNvGrpSpPr/>
            <p:nvPr/>
          </p:nvGrpSpPr>
          <p:grpSpPr bwMode="auto">
            <a:xfrm>
              <a:off x="385" y="709"/>
              <a:ext cx="907" cy="725"/>
              <a:chOff x="1440" y="960"/>
              <a:chExt cx="672" cy="522"/>
            </a:xfrm>
          </p:grpSpPr>
          <p:pic>
            <p:nvPicPr>
              <p:cNvPr id="25683" name="Picture 15"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84" name="Oval 16"/>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85" name="Oval 17"/>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endParaRPr lang="en-US"/>
              </a:p>
            </p:txBody>
          </p:sp>
          <p:sp>
            <p:nvSpPr>
              <p:cNvPr id="25686" name="Oval 18"/>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87" name="Oval 19"/>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82" name="Text Box 20"/>
            <p:cNvSpPr txBox="1">
              <a:spLocks noChangeArrowheads="1"/>
            </p:cNvSpPr>
            <p:nvPr/>
          </p:nvSpPr>
          <p:spPr bwMode="auto">
            <a:xfrm>
              <a:off x="567" y="925"/>
              <a:ext cx="512" cy="233"/>
            </a:xfrm>
            <a:prstGeom prst="rect">
              <a:avLst/>
            </a:prstGeom>
            <a:noFill/>
            <a:ln w="9525">
              <a:noFill/>
              <a:miter lim="800000"/>
            </a:ln>
            <a:effectLst/>
          </p:spPr>
          <p:txBody>
            <a:bodyPr wrap="none">
              <a:spAutoFit/>
            </a:bodyPr>
            <a:lstStyle/>
            <a:p>
              <a:pPr eaLnBrk="0" hangingPunct="0"/>
              <a:r>
                <a:rPr lang="zh-CN" altLang="en-US" sz="1400" b="1" dirty="0">
                  <a:latin typeface="宋体" panose="02010600030101010101" pitchFamily="2" charset="-122"/>
                </a:rPr>
                <a:t>车辆监控</a:t>
              </a:r>
              <a:endParaRPr lang="zh-CN" altLang="en-US" sz="1400" b="1" dirty="0">
                <a:latin typeface="宋体" panose="02010600030101010101" pitchFamily="2" charset="-122"/>
              </a:endParaRPr>
            </a:p>
          </p:txBody>
        </p:sp>
      </p:grpSp>
      <p:grpSp>
        <p:nvGrpSpPr>
          <p:cNvPr id="6" name="Group 21"/>
          <p:cNvGrpSpPr/>
          <p:nvPr/>
        </p:nvGrpSpPr>
        <p:grpSpPr bwMode="auto">
          <a:xfrm>
            <a:off x="4011084" y="1128449"/>
            <a:ext cx="1760361" cy="960438"/>
            <a:chOff x="1837" y="1071"/>
            <a:chExt cx="907" cy="725"/>
          </a:xfrm>
        </p:grpSpPr>
        <p:grpSp>
          <p:nvGrpSpPr>
            <p:cNvPr id="7" name="Group 22"/>
            <p:cNvGrpSpPr/>
            <p:nvPr/>
          </p:nvGrpSpPr>
          <p:grpSpPr bwMode="auto">
            <a:xfrm>
              <a:off x="1837" y="1071"/>
              <a:ext cx="907" cy="725"/>
              <a:chOff x="1440" y="960"/>
              <a:chExt cx="672" cy="522"/>
            </a:xfrm>
          </p:grpSpPr>
          <p:pic>
            <p:nvPicPr>
              <p:cNvPr id="25676" name="Picture 23"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77" name="Oval 24"/>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78" name="Oval 25"/>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79" name="Oval 26"/>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80" name="Oval 27"/>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75" name="Text Box 28"/>
            <p:cNvSpPr txBox="1">
              <a:spLocks noChangeArrowheads="1"/>
            </p:cNvSpPr>
            <p:nvPr/>
          </p:nvSpPr>
          <p:spPr bwMode="auto">
            <a:xfrm>
              <a:off x="2084" y="1207"/>
              <a:ext cx="373" cy="395"/>
            </a:xfrm>
            <a:prstGeom prst="rect">
              <a:avLst/>
            </a:prstGeom>
            <a:noFill/>
            <a:ln w="9525">
              <a:noFill/>
              <a:miter lim="800000"/>
            </a:ln>
            <a:effectLst/>
          </p:spPr>
          <p:txBody>
            <a:bodyPr wrap="none">
              <a:spAutoFit/>
            </a:bodyPr>
            <a:lstStyle/>
            <a:p>
              <a:pPr algn="ctr" eaLnBrk="0" hangingPunct="0"/>
              <a:r>
                <a:rPr lang="zh-CN" altLang="en-US" sz="1400" b="1" dirty="0">
                  <a:latin typeface="宋体" panose="02010600030101010101" pitchFamily="2" charset="-122"/>
                </a:rPr>
                <a:t>报警与</a:t>
              </a:r>
              <a:endParaRPr lang="zh-CN" altLang="en-US" sz="1400" b="1" dirty="0">
                <a:latin typeface="宋体" panose="02010600030101010101" pitchFamily="2" charset="-122"/>
              </a:endParaRPr>
            </a:p>
            <a:p>
              <a:pPr algn="ctr" eaLnBrk="0" hangingPunct="0"/>
              <a:r>
                <a:rPr lang="zh-CN" altLang="en-US" sz="1400" b="1" dirty="0">
                  <a:latin typeface="宋体" panose="02010600030101010101" pitchFamily="2" charset="-122"/>
                </a:rPr>
                <a:t>求助</a:t>
              </a:r>
              <a:endParaRPr lang="zh-CN" altLang="en-US" sz="1400" b="1" dirty="0">
                <a:latin typeface="宋体" panose="02010600030101010101" pitchFamily="2" charset="-122"/>
              </a:endParaRPr>
            </a:p>
          </p:txBody>
        </p:sp>
      </p:grpSp>
      <p:grpSp>
        <p:nvGrpSpPr>
          <p:cNvPr id="8" name="Group 29"/>
          <p:cNvGrpSpPr/>
          <p:nvPr/>
        </p:nvGrpSpPr>
        <p:grpSpPr bwMode="auto">
          <a:xfrm>
            <a:off x="1370543" y="3889375"/>
            <a:ext cx="1760361" cy="960438"/>
            <a:chOff x="1837" y="1071"/>
            <a:chExt cx="907" cy="725"/>
          </a:xfrm>
        </p:grpSpPr>
        <p:grpSp>
          <p:nvGrpSpPr>
            <p:cNvPr id="9" name="Group 30"/>
            <p:cNvGrpSpPr/>
            <p:nvPr/>
          </p:nvGrpSpPr>
          <p:grpSpPr bwMode="auto">
            <a:xfrm>
              <a:off x="1837" y="1071"/>
              <a:ext cx="907" cy="725"/>
              <a:chOff x="1440" y="960"/>
              <a:chExt cx="672" cy="522"/>
            </a:xfrm>
          </p:grpSpPr>
          <p:pic>
            <p:nvPicPr>
              <p:cNvPr id="25669" name="Picture 31"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70" name="Oval 32"/>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71" name="Oval 33"/>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72" name="Oval 34"/>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73" name="Oval 35"/>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68" name="Text Box 36"/>
            <p:cNvSpPr txBox="1">
              <a:spLocks noChangeArrowheads="1"/>
            </p:cNvSpPr>
            <p:nvPr/>
          </p:nvSpPr>
          <p:spPr bwMode="auto">
            <a:xfrm>
              <a:off x="2033" y="1207"/>
              <a:ext cx="465" cy="232"/>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路况信息</a:t>
              </a:r>
              <a:endParaRPr lang="zh-CN" altLang="en-US" sz="1400" b="1">
                <a:latin typeface="宋体" panose="02010600030101010101" pitchFamily="2" charset="-122"/>
              </a:endParaRPr>
            </a:p>
          </p:txBody>
        </p:sp>
      </p:grpSp>
      <p:grpSp>
        <p:nvGrpSpPr>
          <p:cNvPr id="10" name="Group 37"/>
          <p:cNvGrpSpPr/>
          <p:nvPr/>
        </p:nvGrpSpPr>
        <p:grpSpPr bwMode="auto">
          <a:xfrm>
            <a:off x="6011334" y="1135063"/>
            <a:ext cx="1760361" cy="960438"/>
            <a:chOff x="3322" y="858"/>
            <a:chExt cx="998" cy="726"/>
          </a:xfrm>
        </p:grpSpPr>
        <p:grpSp>
          <p:nvGrpSpPr>
            <p:cNvPr id="11" name="Group 38"/>
            <p:cNvGrpSpPr/>
            <p:nvPr/>
          </p:nvGrpSpPr>
          <p:grpSpPr bwMode="auto">
            <a:xfrm>
              <a:off x="3322" y="858"/>
              <a:ext cx="998" cy="726"/>
              <a:chOff x="1440" y="960"/>
              <a:chExt cx="672" cy="522"/>
            </a:xfrm>
          </p:grpSpPr>
          <p:pic>
            <p:nvPicPr>
              <p:cNvPr id="25662" name="Picture 39"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63" name="Oval 40"/>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64" name="Oval 41"/>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65" name="Oval 42"/>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66" name="Oval 43"/>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61" name="Text Box 44"/>
            <p:cNvSpPr txBox="1">
              <a:spLocks noChangeArrowheads="1"/>
            </p:cNvSpPr>
            <p:nvPr/>
          </p:nvSpPr>
          <p:spPr bwMode="auto">
            <a:xfrm>
              <a:off x="3566" y="1008"/>
              <a:ext cx="461" cy="396"/>
            </a:xfrm>
            <a:prstGeom prst="rect">
              <a:avLst/>
            </a:prstGeom>
            <a:noFill/>
            <a:ln w="9525">
              <a:noFill/>
              <a:miter lim="800000"/>
            </a:ln>
            <a:effectLst/>
          </p:spPr>
          <p:txBody>
            <a:bodyPr wrap="none">
              <a:spAutoFit/>
            </a:bodyPr>
            <a:lstStyle/>
            <a:p>
              <a:pPr algn="ctr" eaLnBrk="0" hangingPunct="0"/>
              <a:r>
                <a:rPr lang="en-US" altLang="zh-CN" sz="1400" b="1" dirty="0">
                  <a:latin typeface="宋体" panose="02010600030101010101" pitchFamily="2" charset="-122"/>
                </a:rPr>
                <a:t>LED/LCD</a:t>
              </a:r>
              <a:endParaRPr lang="en-US" altLang="zh-CN" sz="1400" b="1" dirty="0">
                <a:latin typeface="宋体" panose="02010600030101010101" pitchFamily="2" charset="-122"/>
              </a:endParaRPr>
            </a:p>
            <a:p>
              <a:pPr algn="ctr" eaLnBrk="0" hangingPunct="0"/>
              <a:r>
                <a:rPr lang="zh-CN" altLang="en-US" sz="1400" b="1" dirty="0">
                  <a:latin typeface="宋体" panose="02010600030101010101" pitchFamily="2" charset="-122"/>
                </a:rPr>
                <a:t>广告</a:t>
              </a:r>
              <a:endParaRPr lang="zh-CN" altLang="en-US" sz="1400" b="1" dirty="0">
                <a:latin typeface="宋体" panose="02010600030101010101" pitchFamily="2" charset="-122"/>
              </a:endParaRPr>
            </a:p>
          </p:txBody>
        </p:sp>
      </p:grpSp>
      <p:grpSp>
        <p:nvGrpSpPr>
          <p:cNvPr id="12" name="Group 45"/>
          <p:cNvGrpSpPr/>
          <p:nvPr/>
        </p:nvGrpSpPr>
        <p:grpSpPr bwMode="auto">
          <a:xfrm>
            <a:off x="7704667" y="1643063"/>
            <a:ext cx="1760361" cy="960438"/>
            <a:chOff x="1837" y="1071"/>
            <a:chExt cx="907" cy="725"/>
          </a:xfrm>
        </p:grpSpPr>
        <p:grpSp>
          <p:nvGrpSpPr>
            <p:cNvPr id="13" name="Group 46"/>
            <p:cNvGrpSpPr/>
            <p:nvPr/>
          </p:nvGrpSpPr>
          <p:grpSpPr bwMode="auto">
            <a:xfrm>
              <a:off x="1837" y="1071"/>
              <a:ext cx="907" cy="725"/>
              <a:chOff x="1440" y="960"/>
              <a:chExt cx="672" cy="522"/>
            </a:xfrm>
          </p:grpSpPr>
          <p:pic>
            <p:nvPicPr>
              <p:cNvPr id="25655" name="Picture 47"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56" name="Oval 48"/>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57" name="Oval 49"/>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58" name="Oval 50"/>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59" name="Oval 51"/>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54" name="Text Box 52"/>
            <p:cNvSpPr txBox="1">
              <a:spLocks noChangeArrowheads="1"/>
            </p:cNvSpPr>
            <p:nvPr/>
          </p:nvSpPr>
          <p:spPr bwMode="auto">
            <a:xfrm>
              <a:off x="2033" y="1207"/>
              <a:ext cx="465" cy="232"/>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拍照录音</a:t>
              </a:r>
              <a:endParaRPr lang="zh-CN" altLang="en-US" sz="1400" b="1">
                <a:latin typeface="宋体" panose="02010600030101010101" pitchFamily="2" charset="-122"/>
              </a:endParaRPr>
            </a:p>
          </p:txBody>
        </p:sp>
      </p:grpSp>
      <p:grpSp>
        <p:nvGrpSpPr>
          <p:cNvPr id="14" name="Group 53"/>
          <p:cNvGrpSpPr/>
          <p:nvPr/>
        </p:nvGrpSpPr>
        <p:grpSpPr bwMode="auto">
          <a:xfrm>
            <a:off x="8230306" y="2794000"/>
            <a:ext cx="1760361" cy="960438"/>
            <a:chOff x="1837" y="1071"/>
            <a:chExt cx="907" cy="725"/>
          </a:xfrm>
        </p:grpSpPr>
        <p:grpSp>
          <p:nvGrpSpPr>
            <p:cNvPr id="15" name="Group 54"/>
            <p:cNvGrpSpPr/>
            <p:nvPr/>
          </p:nvGrpSpPr>
          <p:grpSpPr bwMode="auto">
            <a:xfrm>
              <a:off x="1837" y="1071"/>
              <a:ext cx="907" cy="725"/>
              <a:chOff x="1440" y="960"/>
              <a:chExt cx="672" cy="522"/>
            </a:xfrm>
          </p:grpSpPr>
          <p:pic>
            <p:nvPicPr>
              <p:cNvPr id="25648" name="Picture 55"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49" name="Oval 56"/>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50" name="Oval 57"/>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51" name="Oval 58"/>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52" name="Oval 59"/>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47" name="Text Box 60"/>
            <p:cNvSpPr txBox="1">
              <a:spLocks noChangeArrowheads="1"/>
            </p:cNvSpPr>
            <p:nvPr/>
          </p:nvSpPr>
          <p:spPr bwMode="auto">
            <a:xfrm>
              <a:off x="2033" y="1207"/>
              <a:ext cx="465" cy="232"/>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车载电话</a:t>
              </a:r>
              <a:endParaRPr lang="zh-CN" altLang="en-US" sz="1400" b="1">
                <a:latin typeface="宋体" panose="02010600030101010101" pitchFamily="2" charset="-122"/>
              </a:endParaRPr>
            </a:p>
          </p:txBody>
        </p:sp>
      </p:grpSp>
      <p:grpSp>
        <p:nvGrpSpPr>
          <p:cNvPr id="16" name="Group 61"/>
          <p:cNvGrpSpPr/>
          <p:nvPr/>
        </p:nvGrpSpPr>
        <p:grpSpPr bwMode="auto">
          <a:xfrm>
            <a:off x="6536973" y="3468688"/>
            <a:ext cx="1760361" cy="960438"/>
            <a:chOff x="3288" y="3294"/>
            <a:chExt cx="998" cy="726"/>
          </a:xfrm>
        </p:grpSpPr>
        <p:grpSp>
          <p:nvGrpSpPr>
            <p:cNvPr id="17" name="Group 62"/>
            <p:cNvGrpSpPr/>
            <p:nvPr/>
          </p:nvGrpSpPr>
          <p:grpSpPr bwMode="auto">
            <a:xfrm>
              <a:off x="3288" y="3294"/>
              <a:ext cx="998" cy="726"/>
              <a:chOff x="1440" y="960"/>
              <a:chExt cx="672" cy="522"/>
            </a:xfrm>
          </p:grpSpPr>
          <p:pic>
            <p:nvPicPr>
              <p:cNvPr id="25641" name="Picture 63"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42" name="Oval 64"/>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43" name="Oval 65"/>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44" name="Oval 66"/>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45" name="Oval 67"/>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40" name="Text Box 68"/>
            <p:cNvSpPr txBox="1">
              <a:spLocks noChangeArrowheads="1"/>
            </p:cNvSpPr>
            <p:nvPr/>
          </p:nvSpPr>
          <p:spPr bwMode="auto">
            <a:xfrm>
              <a:off x="3627" y="3475"/>
              <a:ext cx="308" cy="233"/>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电召</a:t>
              </a:r>
              <a:endParaRPr lang="zh-CN" altLang="en-US" sz="1400" b="1">
                <a:latin typeface="宋体" panose="02010600030101010101" pitchFamily="2" charset="-122"/>
              </a:endParaRPr>
            </a:p>
          </p:txBody>
        </p:sp>
      </p:grpSp>
      <p:grpSp>
        <p:nvGrpSpPr>
          <p:cNvPr id="18" name="Group 69"/>
          <p:cNvGrpSpPr/>
          <p:nvPr/>
        </p:nvGrpSpPr>
        <p:grpSpPr bwMode="auto">
          <a:xfrm>
            <a:off x="4730751" y="4069292"/>
            <a:ext cx="1760361" cy="960438"/>
            <a:chOff x="3288" y="3294"/>
            <a:chExt cx="998" cy="726"/>
          </a:xfrm>
        </p:grpSpPr>
        <p:grpSp>
          <p:nvGrpSpPr>
            <p:cNvPr id="19" name="Group 70"/>
            <p:cNvGrpSpPr/>
            <p:nvPr/>
          </p:nvGrpSpPr>
          <p:grpSpPr bwMode="auto">
            <a:xfrm>
              <a:off x="3288" y="3294"/>
              <a:ext cx="998" cy="726"/>
              <a:chOff x="1440" y="960"/>
              <a:chExt cx="672" cy="522"/>
            </a:xfrm>
          </p:grpSpPr>
          <p:pic>
            <p:nvPicPr>
              <p:cNvPr id="25634" name="Picture 71"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35" name="Oval 72"/>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36" name="Oval 73"/>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37" name="Oval 74"/>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38" name="Oval 75"/>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33" name="Text Box 76"/>
            <p:cNvSpPr txBox="1">
              <a:spLocks noChangeArrowheads="1"/>
            </p:cNvSpPr>
            <p:nvPr/>
          </p:nvSpPr>
          <p:spPr bwMode="auto">
            <a:xfrm>
              <a:off x="3515" y="3475"/>
              <a:ext cx="512" cy="233"/>
            </a:xfrm>
            <a:prstGeom prst="rect">
              <a:avLst/>
            </a:prstGeom>
            <a:noFill/>
            <a:ln w="9525">
              <a:noFill/>
              <a:miter lim="800000"/>
            </a:ln>
            <a:effectLst/>
          </p:spPr>
          <p:txBody>
            <a:bodyPr wrap="none">
              <a:spAutoFit/>
            </a:bodyPr>
            <a:lstStyle/>
            <a:p>
              <a:pPr algn="ctr" eaLnBrk="0" hangingPunct="0"/>
              <a:r>
                <a:rPr lang="zh-CN" altLang="en-US" sz="1400" b="1" dirty="0">
                  <a:latin typeface="宋体" panose="02010600030101010101" pitchFamily="2" charset="-122"/>
                </a:rPr>
                <a:t>实时指引</a:t>
              </a:r>
              <a:endParaRPr lang="zh-CN" altLang="en-US" sz="1400" b="1" dirty="0">
                <a:latin typeface="宋体" panose="02010600030101010101" pitchFamily="2" charset="-122"/>
              </a:endParaRPr>
            </a:p>
          </p:txBody>
        </p:sp>
      </p:grpSp>
      <p:grpSp>
        <p:nvGrpSpPr>
          <p:cNvPr id="20" name="Group 77"/>
          <p:cNvGrpSpPr/>
          <p:nvPr/>
        </p:nvGrpSpPr>
        <p:grpSpPr bwMode="auto">
          <a:xfrm>
            <a:off x="2970390" y="4128824"/>
            <a:ext cx="1760361" cy="960438"/>
            <a:chOff x="1837" y="1071"/>
            <a:chExt cx="907" cy="725"/>
          </a:xfrm>
        </p:grpSpPr>
        <p:grpSp>
          <p:nvGrpSpPr>
            <p:cNvPr id="21" name="Group 78"/>
            <p:cNvGrpSpPr/>
            <p:nvPr/>
          </p:nvGrpSpPr>
          <p:grpSpPr bwMode="auto">
            <a:xfrm>
              <a:off x="1837" y="1071"/>
              <a:ext cx="907" cy="725"/>
              <a:chOff x="1440" y="960"/>
              <a:chExt cx="672" cy="522"/>
            </a:xfrm>
          </p:grpSpPr>
          <p:pic>
            <p:nvPicPr>
              <p:cNvPr id="25627" name="Picture 79"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28" name="Oval 80"/>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29" name="Oval 81"/>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30" name="Oval 82"/>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31" name="Oval 83"/>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26" name="Text Box 84"/>
            <p:cNvSpPr txBox="1">
              <a:spLocks noChangeArrowheads="1"/>
            </p:cNvSpPr>
            <p:nvPr/>
          </p:nvSpPr>
          <p:spPr bwMode="auto">
            <a:xfrm>
              <a:off x="2033" y="1207"/>
              <a:ext cx="465" cy="232"/>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运营数据</a:t>
              </a:r>
              <a:endParaRPr lang="zh-CN" altLang="en-US" sz="1400" b="1">
                <a:latin typeface="宋体" panose="02010600030101010101" pitchFamily="2" charset="-122"/>
              </a:endParaRPr>
            </a:p>
          </p:txBody>
        </p:sp>
      </p:grpSp>
      <p:grpSp>
        <p:nvGrpSpPr>
          <p:cNvPr id="22" name="Group 85"/>
          <p:cNvGrpSpPr/>
          <p:nvPr/>
        </p:nvGrpSpPr>
        <p:grpSpPr bwMode="auto">
          <a:xfrm>
            <a:off x="2169584" y="1489604"/>
            <a:ext cx="1760361" cy="960438"/>
            <a:chOff x="3288" y="3294"/>
            <a:chExt cx="998" cy="726"/>
          </a:xfrm>
        </p:grpSpPr>
        <p:grpSp>
          <p:nvGrpSpPr>
            <p:cNvPr id="23" name="Group 86"/>
            <p:cNvGrpSpPr/>
            <p:nvPr/>
          </p:nvGrpSpPr>
          <p:grpSpPr bwMode="auto">
            <a:xfrm>
              <a:off x="3288" y="3294"/>
              <a:ext cx="998" cy="726"/>
              <a:chOff x="1440" y="960"/>
              <a:chExt cx="672" cy="522"/>
            </a:xfrm>
          </p:grpSpPr>
          <p:pic>
            <p:nvPicPr>
              <p:cNvPr id="25620" name="Picture 87"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21" name="Oval 88"/>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22" name="Oval 89"/>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23" name="Oval 90"/>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24" name="Oval 91"/>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19" name="Text Box 92"/>
            <p:cNvSpPr txBox="1">
              <a:spLocks noChangeArrowheads="1"/>
            </p:cNvSpPr>
            <p:nvPr/>
          </p:nvSpPr>
          <p:spPr bwMode="auto">
            <a:xfrm>
              <a:off x="3515" y="3475"/>
              <a:ext cx="512" cy="233"/>
            </a:xfrm>
            <a:prstGeom prst="rect">
              <a:avLst/>
            </a:prstGeom>
            <a:noFill/>
            <a:ln w="9525">
              <a:noFill/>
              <a:miter lim="800000"/>
            </a:ln>
            <a:effectLst/>
          </p:spPr>
          <p:txBody>
            <a:bodyPr wrap="none">
              <a:spAutoFit/>
            </a:bodyPr>
            <a:lstStyle/>
            <a:p>
              <a:pPr algn="ctr" eaLnBrk="0" hangingPunct="0"/>
              <a:r>
                <a:rPr lang="zh-CN" altLang="en-US" sz="1400" b="1" dirty="0">
                  <a:latin typeface="宋体" panose="02010600030101010101" pitchFamily="2" charset="-122"/>
                </a:rPr>
                <a:t>车辆调度</a:t>
              </a:r>
              <a:endParaRPr lang="zh-CN" altLang="en-US" sz="1400" b="1" dirty="0">
                <a:latin typeface="宋体" panose="02010600030101010101" pitchFamily="2" charset="-122"/>
              </a:endParaRPr>
            </a:p>
          </p:txBody>
        </p:sp>
      </p:grpSp>
      <p:sp>
        <p:nvSpPr>
          <p:cNvPr id="25617" name="Rectangle 94"/>
          <p:cNvSpPr>
            <a:spLocks noChangeArrowheads="1"/>
          </p:cNvSpPr>
          <p:nvPr/>
        </p:nvSpPr>
        <p:spPr bwMode="auto">
          <a:xfrm>
            <a:off x="3048000" y="254000"/>
            <a:ext cx="3979333" cy="662782"/>
          </a:xfrm>
          <a:prstGeom prst="rect">
            <a:avLst/>
          </a:prstGeom>
          <a:noFill/>
          <a:ln w="9525">
            <a:noFill/>
            <a:miter lim="800000"/>
          </a:ln>
          <a:effectLst/>
        </p:spPr>
        <p:txBody>
          <a:bodyPr anchor="ctr"/>
          <a:lstStyle/>
          <a:p>
            <a:pPr algn="ctr" eaLnBrk="0" hangingPunct="0"/>
            <a:r>
              <a:rPr lang="zh-CN" altLang="en-US" sz="3600" b="1">
                <a:solidFill>
                  <a:srgbClr val="D27D00"/>
                </a:solidFill>
                <a:latin typeface="Calibri" panose="020F0502020204030204" charset="0"/>
              </a:rPr>
              <a:t>车载终端</a:t>
            </a:r>
            <a:endParaRPr lang="zh-CN" altLang="en-US" sz="3600" b="1">
              <a:solidFill>
                <a:srgbClr val="D27D00"/>
              </a:solidFill>
              <a:latin typeface="Calibri" panose="020F0502020204030204" charset="0"/>
            </a:endParaRPr>
          </a:p>
        </p:txBody>
      </p:sp>
      <p:pic>
        <p:nvPicPr>
          <p:cNvPr id="1027" name="Picture 3"/>
          <p:cNvPicPr>
            <a:picLocks noChangeAspect="1" noChangeArrowheads="1"/>
          </p:cNvPicPr>
          <p:nvPr/>
        </p:nvPicPr>
        <p:blipFill>
          <a:blip r:embed="rId2" cstate="print"/>
          <a:srcRect/>
          <a:stretch>
            <a:fillRect/>
          </a:stretch>
        </p:blipFill>
        <p:spPr bwMode="auto">
          <a:xfrm>
            <a:off x="3809991" y="2321715"/>
            <a:ext cx="2778144" cy="1381316"/>
          </a:xfrm>
          <a:prstGeom prst="rect">
            <a:avLst/>
          </a:prstGeom>
          <a:noFill/>
          <a:ln w="9525">
            <a:noFill/>
            <a:miter lim="800000"/>
            <a:headEnd/>
            <a:tailEnd/>
          </a:ln>
          <a:effectLst/>
        </p:spPr>
      </p:pic>
      <p:pic>
        <p:nvPicPr>
          <p:cNvPr id="24" name="图片 23"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3480154"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0243"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0244"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a:t>1 </a:t>
            </a:r>
            <a:r>
              <a:rPr lang="zh-CN" altLang="en-US" sz="2000" b="1"/>
              <a:t>拍照录音</a:t>
            </a:r>
            <a:endParaRPr lang="zh-CN" altLang="en-US" sz="2000" b="1">
              <a:ea typeface="PMingLiU" panose="02020500000000000000" pitchFamily="18" charset="-120"/>
            </a:endParaRPr>
          </a:p>
        </p:txBody>
      </p:sp>
      <p:sp>
        <p:nvSpPr>
          <p:cNvPr id="10245" name="AutoShape 2"/>
          <p:cNvSpPr>
            <a:spLocks noChangeArrowheads="1"/>
          </p:cNvSpPr>
          <p:nvPr/>
        </p:nvSpPr>
        <p:spPr bwMode="gray">
          <a:xfrm>
            <a:off x="1185333" y="18415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0246" name="Text Box 8"/>
          <p:cNvSpPr txBox="1">
            <a:spLocks noChangeArrowheads="1"/>
          </p:cNvSpPr>
          <p:nvPr/>
        </p:nvSpPr>
        <p:spPr bwMode="gray">
          <a:xfrm>
            <a:off x="1185333" y="1968500"/>
            <a:ext cx="7366000" cy="923330"/>
          </a:xfrm>
          <a:prstGeom prst="rect">
            <a:avLst/>
          </a:prstGeom>
          <a:noFill/>
          <a:ln w="9525" algn="ctr">
            <a:noFill/>
            <a:miter lim="800000"/>
          </a:ln>
        </p:spPr>
        <p:txBody>
          <a:bodyPr>
            <a:spAutoFit/>
          </a:bodyPr>
          <a:lstStyle/>
          <a:p>
            <a:pPr eaLnBrk="0" hangingPunct="0"/>
            <a:r>
              <a:rPr lang="zh-CN" altLang="en-US"/>
              <a:t>    车载终端支持中心主动触发拍照录音和报警、计价器翻表等事件触发拍照录音</a:t>
            </a:r>
            <a:r>
              <a:rPr lang="zh-CN" altLang="en-US">
                <a:ea typeface="PMingLiU" panose="02020500000000000000" pitchFamily="18" charset="-120"/>
              </a:rPr>
              <a:t>。</a:t>
            </a:r>
            <a:endParaRPr lang="zh-CN" altLang="en-US">
              <a:ea typeface="PMingLiU" panose="02020500000000000000" pitchFamily="18" charset="-120"/>
            </a:endParaRPr>
          </a:p>
          <a:p>
            <a:pPr eaLnBrk="0" hangingPunct="0"/>
            <a:r>
              <a:rPr lang="zh-CN" altLang="en-US">
                <a:ea typeface="PMingLiU" panose="02020500000000000000" pitchFamily="18" charset="-120"/>
              </a:rPr>
              <a:t>    </a:t>
            </a:r>
            <a:r>
              <a:rPr lang="zh-CN" altLang="en-US"/>
              <a:t>在发生紧急情况时，管理部门可迅速了解到车内的现场状况。</a:t>
            </a:r>
            <a:endParaRPr lang="zh-CN" altLang="en-US"/>
          </a:p>
        </p:txBody>
      </p:sp>
      <p:pic>
        <p:nvPicPr>
          <p:cNvPr id="10247" name="图片 8" descr="OOKMM~ANQ56M$)Y_TCG8(DK"/>
          <p:cNvPicPr>
            <a:picLocks noChangeAspect="1"/>
          </p:cNvPicPr>
          <p:nvPr/>
        </p:nvPicPr>
        <p:blipFill>
          <a:blip r:embed="rId1"/>
          <a:srcRect/>
          <a:stretch>
            <a:fillRect/>
          </a:stretch>
        </p:blipFill>
        <p:spPr bwMode="auto">
          <a:xfrm>
            <a:off x="714376" y="3452813"/>
            <a:ext cx="4199819" cy="1309688"/>
          </a:xfrm>
          <a:prstGeom prst="rect">
            <a:avLst/>
          </a:prstGeom>
          <a:noFill/>
          <a:ln w="9525">
            <a:noFill/>
            <a:miter lim="800000"/>
            <a:headEnd/>
            <a:tailEnd/>
          </a:ln>
        </p:spPr>
      </p:pic>
      <p:pic>
        <p:nvPicPr>
          <p:cNvPr id="93186" name="Picture 2"/>
          <p:cNvPicPr>
            <a:picLocks noChangeAspect="1" noChangeArrowheads="1"/>
          </p:cNvPicPr>
          <p:nvPr/>
        </p:nvPicPr>
        <p:blipFill>
          <a:blip r:embed="rId2" cstate="print"/>
          <a:srcRect/>
          <a:stretch>
            <a:fillRect/>
          </a:stretch>
        </p:blipFill>
        <p:spPr bwMode="auto">
          <a:xfrm>
            <a:off x="5365752" y="3143252"/>
            <a:ext cx="3718701" cy="2091600"/>
          </a:xfrm>
          <a:prstGeom prst="rect">
            <a:avLst/>
          </a:prstGeom>
          <a:noFill/>
          <a:ln w="9525">
            <a:noFill/>
            <a:miter lim="800000"/>
            <a:headEnd/>
            <a:tailEnd/>
          </a:ln>
          <a:effectLst/>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3480154"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0243"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0244"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dirty="0"/>
              <a:t>2</a:t>
            </a:r>
            <a:r>
              <a:rPr lang="en-US" altLang="zh-CN" sz="2000" b="1" dirty="0" smtClean="0"/>
              <a:t> </a:t>
            </a:r>
            <a:r>
              <a:rPr lang="zh-CN" altLang="en-US" sz="2000" b="1" dirty="0" smtClean="0"/>
              <a:t>音视频录像储存</a:t>
            </a:r>
            <a:endParaRPr lang="zh-CN" altLang="en-US" sz="2000" b="1" dirty="0">
              <a:ea typeface="PMingLiU" panose="02020500000000000000" pitchFamily="18" charset="-120"/>
            </a:endParaRPr>
          </a:p>
        </p:txBody>
      </p:sp>
      <p:sp>
        <p:nvSpPr>
          <p:cNvPr id="10245" name="AutoShape 2"/>
          <p:cNvSpPr>
            <a:spLocks noChangeArrowheads="1"/>
          </p:cNvSpPr>
          <p:nvPr/>
        </p:nvSpPr>
        <p:spPr bwMode="gray">
          <a:xfrm>
            <a:off x="1185333" y="18415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0246" name="Text Box 8"/>
          <p:cNvSpPr txBox="1">
            <a:spLocks noChangeArrowheads="1"/>
          </p:cNvSpPr>
          <p:nvPr/>
        </p:nvSpPr>
        <p:spPr bwMode="gray">
          <a:xfrm>
            <a:off x="1185333" y="1968500"/>
            <a:ext cx="7366000" cy="923330"/>
          </a:xfrm>
          <a:prstGeom prst="rect">
            <a:avLst/>
          </a:prstGeom>
          <a:noFill/>
          <a:ln w="9525" algn="ctr">
            <a:noFill/>
            <a:miter lim="800000"/>
          </a:ln>
        </p:spPr>
        <p:txBody>
          <a:bodyPr>
            <a:spAutoFit/>
          </a:bodyPr>
          <a:lstStyle/>
          <a:p>
            <a:pPr eaLnBrk="0" hangingPunct="0"/>
            <a:r>
              <a:rPr lang="zh-CN" altLang="en-US" dirty="0"/>
              <a:t>    车载终端</a:t>
            </a:r>
            <a:r>
              <a:rPr lang="zh-CN" altLang="en-US" dirty="0" smtClean="0"/>
              <a:t>支持</a:t>
            </a:r>
            <a:r>
              <a:rPr lang="en-US" altLang="zh-CN" dirty="0" smtClean="0"/>
              <a:t>1</a:t>
            </a:r>
            <a:r>
              <a:rPr lang="zh-CN" altLang="en-US" dirty="0" smtClean="0"/>
              <a:t>个</a:t>
            </a:r>
            <a:r>
              <a:rPr lang="en-US" altLang="zh-CN" dirty="0" smtClean="0"/>
              <a:t>SSD+1</a:t>
            </a:r>
            <a:r>
              <a:rPr lang="zh-CN" altLang="en-US" dirty="0" smtClean="0"/>
              <a:t>个</a:t>
            </a:r>
            <a:r>
              <a:rPr lang="en-US" altLang="zh-CN" dirty="0" smtClean="0"/>
              <a:t>SD</a:t>
            </a:r>
            <a:r>
              <a:rPr lang="zh-CN" altLang="en-US" dirty="0" smtClean="0"/>
              <a:t>卡作为音视频录像，并能在出租屏上进行录像回放和平台远程调用录像；</a:t>
            </a:r>
            <a:endParaRPr lang="zh-CN" altLang="en-US" dirty="0">
              <a:ea typeface="PMingLiU" panose="02020500000000000000" pitchFamily="18" charset="-120"/>
            </a:endParaRPr>
          </a:p>
          <a:p>
            <a:pPr eaLnBrk="0" hangingPunct="0"/>
            <a:r>
              <a:rPr lang="zh-CN" altLang="en-US" dirty="0">
                <a:ea typeface="PMingLiU" panose="02020500000000000000" pitchFamily="18" charset="-120"/>
              </a:rPr>
              <a:t>    </a:t>
            </a:r>
            <a:r>
              <a:rPr lang="zh-CN" altLang="en-US" dirty="0"/>
              <a:t>在发生紧急情况时，管理部门</a:t>
            </a:r>
            <a:r>
              <a:rPr lang="zh-CN" altLang="en-US" dirty="0" smtClean="0"/>
              <a:t>可查看录像迅速还原车</a:t>
            </a:r>
            <a:r>
              <a:rPr lang="zh-CN" altLang="en-US" dirty="0"/>
              <a:t>内的现场状况。</a:t>
            </a:r>
            <a:endParaRPr lang="zh-CN" altLang="en-US" dirty="0"/>
          </a:p>
        </p:txBody>
      </p:sp>
      <p:pic>
        <p:nvPicPr>
          <p:cNvPr id="9" name="图片 8" descr="录像.png"/>
          <p:cNvPicPr/>
          <p:nvPr/>
        </p:nvPicPr>
        <p:blipFill>
          <a:blip r:embed="rId1" cstate="print"/>
          <a:stretch>
            <a:fillRect/>
          </a:stretch>
        </p:blipFill>
        <p:spPr>
          <a:xfrm>
            <a:off x="5651504" y="3214690"/>
            <a:ext cx="3643338" cy="2000264"/>
          </a:xfrm>
          <a:prstGeom prst="rect">
            <a:avLst/>
          </a:prstGeom>
        </p:spPr>
      </p:pic>
      <p:pic>
        <p:nvPicPr>
          <p:cNvPr id="10" name="图片 9"/>
          <p:cNvPicPr/>
          <p:nvPr/>
        </p:nvPicPr>
        <p:blipFill>
          <a:blip r:embed="rId2" cstate="print"/>
          <a:srcRect/>
          <a:stretch>
            <a:fillRect/>
          </a:stretch>
        </p:blipFill>
        <p:spPr bwMode="auto">
          <a:xfrm>
            <a:off x="936596" y="3286128"/>
            <a:ext cx="3994477" cy="1722714"/>
          </a:xfrm>
          <a:prstGeom prst="rect">
            <a:avLst/>
          </a:prstGeom>
          <a:noFill/>
          <a:ln w="9525">
            <a:noFill/>
            <a:miter lim="800000"/>
            <a:headEnd/>
            <a:tailEnd/>
          </a:ln>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idx="4294967295"/>
          </p:nvPr>
        </p:nvSpPr>
        <p:spPr>
          <a:xfrm>
            <a:off x="3399015"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1267"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1268"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dirty="0" smtClean="0"/>
              <a:t>3</a:t>
            </a:r>
            <a:r>
              <a:rPr lang="zh-CN" altLang="en-US" sz="2000" b="1" dirty="0" smtClean="0"/>
              <a:t>智能</a:t>
            </a:r>
            <a:r>
              <a:rPr lang="zh-CN" altLang="en-US" sz="2000" b="1" dirty="0">
                <a:ea typeface="PMingLiU" panose="02020500000000000000" pitchFamily="18" charset="-120"/>
              </a:rPr>
              <a:t>导航</a:t>
            </a:r>
            <a:endParaRPr lang="zh-CN" altLang="en-US" sz="2000" b="1" dirty="0">
              <a:ea typeface="PMingLiU" panose="02020500000000000000" pitchFamily="18" charset="-120"/>
            </a:endParaRPr>
          </a:p>
        </p:txBody>
      </p:sp>
      <p:sp>
        <p:nvSpPr>
          <p:cNvPr id="11270"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2" name="Text Box 8"/>
          <p:cNvSpPr txBox="1">
            <a:spLocks noChangeArrowheads="1"/>
          </p:cNvSpPr>
          <p:nvPr/>
        </p:nvSpPr>
        <p:spPr bwMode="gray">
          <a:xfrm>
            <a:off x="1270000" y="1905001"/>
            <a:ext cx="6773333" cy="1015663"/>
          </a:xfrm>
          <a:prstGeom prst="rect">
            <a:avLst/>
          </a:prstGeom>
          <a:noFill/>
          <a:ln w="9525" algn="ctr">
            <a:noFill/>
            <a:miter lim="800000"/>
          </a:ln>
        </p:spPr>
        <p:txBody>
          <a:bodyPr>
            <a:spAutoFit/>
          </a:bodyPr>
          <a:lstStyle/>
          <a:p>
            <a:pPr eaLnBrk="0" hangingPunct="0"/>
            <a:r>
              <a:rPr lang="zh-CN" altLang="en-US" sz="2000">
                <a:latin typeface="宋体" panose="02010600030101010101" pitchFamily="2" charset="-122"/>
              </a:rPr>
              <a:t>支持一键通导航、本地自主导航和网络中心导航。人性化的目的地搜索模式、多样的路径规划方式，</a:t>
            </a:r>
            <a:r>
              <a:rPr lang="zh-CN" altLang="en-US" sz="2000">
                <a:solidFill>
                  <a:schemeClr val="tx2"/>
                </a:solidFill>
                <a:latin typeface="宋体" panose="02010600030101010101" pitchFamily="2" charset="-122"/>
              </a:rPr>
              <a:t>实时的语音提示，让司机能快捷方便的到达目的地。</a:t>
            </a:r>
            <a:endParaRPr lang="zh-CN" altLang="en-US" sz="2000"/>
          </a:p>
        </p:txBody>
      </p:sp>
      <p:pic>
        <p:nvPicPr>
          <p:cNvPr id="11271" name="图片 8"/>
          <p:cNvPicPr>
            <a:picLocks noChangeAspect="1" noChangeArrowheads="1"/>
          </p:cNvPicPr>
          <p:nvPr/>
        </p:nvPicPr>
        <p:blipFill>
          <a:blip r:embed="rId1"/>
          <a:srcRect/>
          <a:stretch>
            <a:fillRect/>
          </a:stretch>
        </p:blipFill>
        <p:spPr bwMode="auto">
          <a:xfrm>
            <a:off x="4603750" y="3155157"/>
            <a:ext cx="4683126" cy="1785938"/>
          </a:xfrm>
          <a:prstGeom prst="rect">
            <a:avLst/>
          </a:prstGeom>
          <a:noFill/>
          <a:ln w="9525">
            <a:noFill/>
            <a:miter lim="800000"/>
            <a:headEnd/>
            <a:tailEnd/>
          </a:ln>
        </p:spPr>
      </p:pic>
      <p:pic>
        <p:nvPicPr>
          <p:cNvPr id="11272" name="图片 9"/>
          <p:cNvPicPr>
            <a:picLocks noChangeAspect="1" noChangeArrowheads="1"/>
          </p:cNvPicPr>
          <p:nvPr/>
        </p:nvPicPr>
        <p:blipFill>
          <a:blip r:embed="rId2"/>
          <a:srcRect/>
          <a:stretch>
            <a:fillRect/>
          </a:stretch>
        </p:blipFill>
        <p:spPr bwMode="auto">
          <a:xfrm>
            <a:off x="1031876" y="3095625"/>
            <a:ext cx="3254374" cy="1726407"/>
          </a:xfrm>
          <a:prstGeom prst="rect">
            <a:avLst/>
          </a:prstGeom>
          <a:noFill/>
          <a:ln w="9525">
            <a:noFill/>
            <a:miter lim="800000"/>
            <a:headEnd/>
            <a:tailEnd/>
          </a:ln>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a:xfrm>
            <a:off x="3480154" y="337345"/>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2291"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2292"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dirty="0" smtClean="0"/>
              <a:t>4</a:t>
            </a:r>
            <a:r>
              <a:rPr lang="zh-CN" altLang="en-US" sz="2000" b="1" dirty="0" smtClean="0"/>
              <a:t> </a:t>
            </a:r>
            <a:r>
              <a:rPr lang="zh-CN" altLang="en-US" sz="2000" b="1" dirty="0"/>
              <a:t>实时路况信息</a:t>
            </a:r>
            <a:endParaRPr lang="zh-CN" altLang="en-US" sz="2000" b="1" dirty="0">
              <a:ea typeface="PMingLiU" panose="02020500000000000000" pitchFamily="18" charset="-120"/>
            </a:endParaRPr>
          </a:p>
        </p:txBody>
      </p:sp>
      <p:sp>
        <p:nvSpPr>
          <p:cNvPr id="12293"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2294" name="Text Box 8"/>
          <p:cNvSpPr txBox="1">
            <a:spLocks noChangeArrowheads="1"/>
          </p:cNvSpPr>
          <p:nvPr/>
        </p:nvSpPr>
        <p:spPr bwMode="gray">
          <a:xfrm>
            <a:off x="1270000" y="1905000"/>
            <a:ext cx="6942667" cy="1200329"/>
          </a:xfrm>
          <a:prstGeom prst="rect">
            <a:avLst/>
          </a:prstGeom>
          <a:noFill/>
          <a:ln w="9525" algn="ctr">
            <a:noFill/>
            <a:miter lim="800000"/>
          </a:ln>
        </p:spPr>
        <p:txBody>
          <a:bodyPr>
            <a:spAutoFit/>
          </a:bodyPr>
          <a:lstStyle/>
          <a:p>
            <a:pPr eaLnBrk="0" hangingPunct="0"/>
            <a:r>
              <a:rPr lang="zh-CN" altLang="en-US"/>
              <a:t>利用移动网络接收中心下发的路况交通信息，实时更新车辆附近的路况信息，在导航画面上以红、黄、绿三种颜色路线表示</a:t>
            </a:r>
            <a:r>
              <a:rPr lang="zh-CN" altLang="en-US">
                <a:latin typeface="PMingLiU" panose="02020500000000000000" pitchFamily="18" charset="-120"/>
              </a:rPr>
              <a:t>“</a:t>
            </a:r>
            <a:r>
              <a:rPr lang="zh-CN" altLang="en-US"/>
              <a:t>拥堵</a:t>
            </a:r>
            <a:r>
              <a:rPr lang="zh-CN" altLang="en-US">
                <a:latin typeface="PMingLiU" panose="02020500000000000000" pitchFamily="18" charset="-120"/>
              </a:rPr>
              <a:t>”</a:t>
            </a:r>
            <a:r>
              <a:rPr lang="zh-CN" altLang="en-US"/>
              <a:t>、</a:t>
            </a:r>
            <a:r>
              <a:rPr lang="zh-CN" altLang="en-US">
                <a:latin typeface="PMingLiU" panose="02020500000000000000" pitchFamily="18" charset="-120"/>
              </a:rPr>
              <a:t>“</a:t>
            </a:r>
            <a:r>
              <a:rPr lang="zh-CN" altLang="en-US"/>
              <a:t>缓慢</a:t>
            </a:r>
            <a:r>
              <a:rPr lang="zh-CN" altLang="en-US">
                <a:latin typeface="PMingLiU" panose="02020500000000000000" pitchFamily="18" charset="-120"/>
              </a:rPr>
              <a:t>”</a:t>
            </a:r>
            <a:r>
              <a:rPr lang="zh-CN" altLang="en-US"/>
              <a:t>、</a:t>
            </a:r>
            <a:r>
              <a:rPr lang="zh-CN" altLang="en-US">
                <a:latin typeface="PMingLiU" panose="02020500000000000000" pitchFamily="18" charset="-120"/>
              </a:rPr>
              <a:t>“</a:t>
            </a:r>
            <a:r>
              <a:rPr lang="zh-CN" altLang="en-US"/>
              <a:t>通畅</a:t>
            </a:r>
            <a:r>
              <a:rPr lang="zh-CN" altLang="en-US">
                <a:latin typeface="PMingLiU" panose="02020500000000000000" pitchFamily="18" charset="-120"/>
              </a:rPr>
              <a:t>”</a:t>
            </a:r>
            <a:r>
              <a:rPr lang="zh-CN" altLang="en-US"/>
              <a:t> ，让司机可提前知晓前方路况，及时规避拥堵道路，节省时间，省油环保。</a:t>
            </a:r>
            <a:endParaRPr lang="zh-CN" altLang="en-US"/>
          </a:p>
        </p:txBody>
      </p:sp>
      <p:pic>
        <p:nvPicPr>
          <p:cNvPr id="12295" name="Picture 7" descr="007_局部路口有路况图"/>
          <p:cNvPicPr>
            <a:picLocks noChangeAspect="1" noChangeArrowheads="1"/>
          </p:cNvPicPr>
          <p:nvPr/>
        </p:nvPicPr>
        <p:blipFill>
          <a:blip r:embed="rId1"/>
          <a:srcRect/>
          <a:stretch>
            <a:fillRect/>
          </a:stretch>
        </p:blipFill>
        <p:spPr bwMode="auto">
          <a:xfrm>
            <a:off x="1016000" y="3111500"/>
            <a:ext cx="4572000" cy="2218532"/>
          </a:xfrm>
          <a:prstGeom prst="rect">
            <a:avLst/>
          </a:prstGeom>
          <a:noFill/>
          <a:ln w="9525">
            <a:noFill/>
            <a:miter lim="800000"/>
            <a:headEnd/>
            <a:tailEnd/>
          </a:ln>
        </p:spPr>
      </p:pic>
      <p:sp>
        <p:nvSpPr>
          <p:cNvPr id="12296" name="Rectangle 8"/>
          <p:cNvSpPr>
            <a:spLocks noChangeArrowheads="1"/>
          </p:cNvSpPr>
          <p:nvPr/>
        </p:nvSpPr>
        <p:spPr bwMode="auto">
          <a:xfrm>
            <a:off x="6265334" y="3279511"/>
            <a:ext cx="1599848" cy="1800489"/>
          </a:xfrm>
          <a:prstGeom prst="rect">
            <a:avLst/>
          </a:prstGeom>
          <a:solidFill>
            <a:srgbClr val="333333"/>
          </a:solidFill>
          <a:ln w="9525" algn="ctr">
            <a:solidFill>
              <a:schemeClr val="tx1"/>
            </a:solidFill>
            <a:miter lim="800000"/>
          </a:ln>
        </p:spPr>
        <p:txBody>
          <a:bodyPr wrap="none" anchor="ctr"/>
          <a:lstStyle/>
          <a:p>
            <a:endParaRPr lang="en-US" altLang="zh-CN"/>
          </a:p>
        </p:txBody>
      </p:sp>
      <p:sp>
        <p:nvSpPr>
          <p:cNvPr id="12297" name="Rectangle 9"/>
          <p:cNvSpPr>
            <a:spLocks noChangeArrowheads="1"/>
          </p:cNvSpPr>
          <p:nvPr/>
        </p:nvSpPr>
        <p:spPr bwMode="auto">
          <a:xfrm>
            <a:off x="6425848" y="3339042"/>
            <a:ext cx="1359958" cy="539750"/>
          </a:xfrm>
          <a:prstGeom prst="rect">
            <a:avLst/>
          </a:prstGeom>
          <a:noFill/>
          <a:ln w="6350">
            <a:noFill/>
            <a:prstDash val="dash"/>
            <a:miter lim="800000"/>
          </a:ln>
        </p:spPr>
        <p:txBody>
          <a:bodyPr lIns="0" tIns="0" rIns="0" bIns="0" anchor="ctr"/>
          <a:lstStyle/>
          <a:p>
            <a:pPr marL="168275" indent="-168275" eaLnBrk="0" hangingPunct="0">
              <a:spcBef>
                <a:spcPct val="20000"/>
              </a:spcBef>
              <a:buClr>
                <a:srgbClr val="00FF00"/>
              </a:buClr>
              <a:buFont typeface="Wingdings" panose="05000000000000000000" pitchFamily="2" charset="2"/>
              <a:buChar char="n"/>
              <a:tabLst>
                <a:tab pos="8521700" algn="r"/>
              </a:tabLst>
            </a:pPr>
            <a:r>
              <a:rPr lang="zh-CN" altLang="en-US" sz="2400" b="1">
                <a:solidFill>
                  <a:srgbClr val="000000"/>
                </a:solidFill>
                <a:latin typeface="宋体" panose="02010600030101010101" pitchFamily="2" charset="-122"/>
              </a:rPr>
              <a:t> </a:t>
            </a:r>
            <a:r>
              <a:rPr lang="zh-CN" altLang="en-US" sz="2400" b="1">
                <a:solidFill>
                  <a:srgbClr val="00FF00"/>
                </a:solidFill>
                <a:latin typeface="宋体" panose="02010600030101010101" pitchFamily="2" charset="-122"/>
              </a:rPr>
              <a:t>通畅</a:t>
            </a:r>
            <a:endParaRPr lang="zh-CN" altLang="en-US" sz="2400" b="1">
              <a:solidFill>
                <a:srgbClr val="00FF00"/>
              </a:solidFill>
              <a:latin typeface="宋体" panose="02010600030101010101" pitchFamily="2" charset="-122"/>
            </a:endParaRPr>
          </a:p>
        </p:txBody>
      </p:sp>
      <p:sp>
        <p:nvSpPr>
          <p:cNvPr id="12298" name="Rectangle 10"/>
          <p:cNvSpPr>
            <a:spLocks noChangeArrowheads="1"/>
          </p:cNvSpPr>
          <p:nvPr/>
        </p:nvSpPr>
        <p:spPr bwMode="auto">
          <a:xfrm>
            <a:off x="6425848" y="3939646"/>
            <a:ext cx="1359958" cy="539750"/>
          </a:xfrm>
          <a:prstGeom prst="rect">
            <a:avLst/>
          </a:prstGeom>
          <a:noFill/>
          <a:ln w="6350">
            <a:noFill/>
            <a:prstDash val="dash"/>
            <a:miter lim="800000"/>
          </a:ln>
        </p:spPr>
        <p:txBody>
          <a:bodyPr lIns="0" tIns="0" rIns="0" bIns="0" anchor="ctr"/>
          <a:lstStyle/>
          <a:p>
            <a:pPr marL="168275" indent="-168275" eaLnBrk="0" hangingPunct="0">
              <a:spcBef>
                <a:spcPct val="20000"/>
              </a:spcBef>
              <a:buClr>
                <a:srgbClr val="FFFF66"/>
              </a:buClr>
              <a:buFont typeface="Wingdings" panose="05000000000000000000" pitchFamily="2" charset="2"/>
              <a:buChar char="n"/>
              <a:tabLst>
                <a:tab pos="8521700" algn="r"/>
              </a:tabLst>
            </a:pPr>
            <a:r>
              <a:rPr lang="zh-CN" altLang="en-US" sz="2400" b="1">
                <a:solidFill>
                  <a:srgbClr val="FFFF66"/>
                </a:solidFill>
                <a:latin typeface="宋体" panose="02010600030101010101" pitchFamily="2" charset="-122"/>
              </a:rPr>
              <a:t> 缓慢</a:t>
            </a:r>
            <a:endParaRPr lang="zh-CN" altLang="en-US" sz="2400" b="1">
              <a:solidFill>
                <a:srgbClr val="FFFF66"/>
              </a:solidFill>
              <a:latin typeface="宋体" panose="02010600030101010101" pitchFamily="2" charset="-122"/>
            </a:endParaRPr>
          </a:p>
        </p:txBody>
      </p:sp>
      <p:sp>
        <p:nvSpPr>
          <p:cNvPr id="12299" name="Rectangle 11"/>
          <p:cNvSpPr>
            <a:spLocks noChangeArrowheads="1"/>
          </p:cNvSpPr>
          <p:nvPr/>
        </p:nvSpPr>
        <p:spPr bwMode="auto">
          <a:xfrm>
            <a:off x="6425848" y="4538928"/>
            <a:ext cx="1359958" cy="539750"/>
          </a:xfrm>
          <a:prstGeom prst="rect">
            <a:avLst/>
          </a:prstGeom>
          <a:noFill/>
          <a:ln w="6350">
            <a:noFill/>
            <a:prstDash val="dash"/>
            <a:miter lim="800000"/>
          </a:ln>
        </p:spPr>
        <p:txBody>
          <a:bodyPr lIns="0" tIns="0" rIns="0" bIns="0" anchor="ctr"/>
          <a:lstStyle/>
          <a:p>
            <a:pPr marL="168275" indent="-168275" eaLnBrk="0" hangingPunct="0">
              <a:spcBef>
                <a:spcPct val="20000"/>
              </a:spcBef>
              <a:buClr>
                <a:srgbClr val="FF3300"/>
              </a:buClr>
              <a:buFont typeface="Wingdings" panose="05000000000000000000" pitchFamily="2" charset="2"/>
              <a:buChar char="n"/>
              <a:tabLst>
                <a:tab pos="8521700" algn="r"/>
              </a:tabLst>
            </a:pPr>
            <a:r>
              <a:rPr lang="zh-CN" altLang="en-US" sz="2400" b="1">
                <a:solidFill>
                  <a:srgbClr val="FFFF66"/>
                </a:solidFill>
                <a:latin typeface="宋体" panose="02010600030101010101" pitchFamily="2" charset="-122"/>
              </a:rPr>
              <a:t> </a:t>
            </a:r>
            <a:r>
              <a:rPr lang="zh-CN" altLang="en-US" sz="2400" b="1">
                <a:solidFill>
                  <a:srgbClr val="FF3300"/>
                </a:solidFill>
                <a:latin typeface="宋体" panose="02010600030101010101" pitchFamily="2" charset="-122"/>
              </a:rPr>
              <a:t>拥堵</a:t>
            </a:r>
            <a:endParaRPr lang="zh-CN" altLang="en-US" sz="2400" b="1">
              <a:solidFill>
                <a:srgbClr val="FF3300"/>
              </a:solidFill>
              <a:latin typeface="宋体" panose="02010600030101010101" pitchFamily="2" charset="-122"/>
            </a:endParaRPr>
          </a:p>
        </p:txBody>
      </p:sp>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3559528" y="337345"/>
            <a:ext cx="2963333" cy="473604"/>
          </a:xfrm>
        </p:spPr>
        <p:txBody>
          <a:bodyPr/>
          <a:lstStyle/>
          <a:p>
            <a:pPr>
              <a:defRPr/>
            </a:pPr>
            <a:r>
              <a:rPr lang="zh-CN" altLang="en-US" sz="4000" b="1" dirty="0" smtClean="0">
                <a:solidFill>
                  <a:srgbClr val="6D6D6D"/>
                </a:solidFill>
                <a:effectLst>
                  <a:outerShdw blurRad="38100" dist="38100" dir="2700000" algn="tl">
                    <a:srgbClr val="C0C0C0"/>
                  </a:outerShdw>
                </a:effectLst>
              </a:rPr>
              <a:t>系统功能</a:t>
            </a:r>
            <a:endParaRPr lang="zh-CN" altLang="en-US" sz="4000" b="1" dirty="0" smtClean="0">
              <a:solidFill>
                <a:srgbClr val="6D6D6D"/>
              </a:solidFill>
              <a:effectLst>
                <a:outerShdw blurRad="38100" dist="38100" dir="2700000" algn="tl">
                  <a:srgbClr val="C0C0C0"/>
                </a:outerShdw>
              </a:effectLst>
            </a:endParaRPr>
          </a:p>
        </p:txBody>
      </p:sp>
      <p:sp>
        <p:nvSpPr>
          <p:cNvPr id="13315"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3316"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dirty="0" smtClean="0"/>
              <a:t>5</a:t>
            </a:r>
            <a:r>
              <a:rPr lang="zh-CN" altLang="en-US" sz="2000" b="1" dirty="0" smtClean="0"/>
              <a:t> </a:t>
            </a:r>
            <a:r>
              <a:rPr lang="zh-CN" altLang="en-US" sz="2000" b="1" dirty="0"/>
              <a:t>驾驶员满意度调查</a:t>
            </a:r>
            <a:endParaRPr lang="zh-CN" altLang="en-US" sz="2000" b="1" dirty="0">
              <a:ea typeface="PMingLiU" panose="02020500000000000000" pitchFamily="18" charset="-120"/>
            </a:endParaRPr>
          </a:p>
        </p:txBody>
      </p:sp>
      <p:sp>
        <p:nvSpPr>
          <p:cNvPr id="13317" name="AutoShape 2"/>
          <p:cNvSpPr>
            <a:spLocks noChangeArrowheads="1"/>
          </p:cNvSpPr>
          <p:nvPr/>
        </p:nvSpPr>
        <p:spPr bwMode="gray">
          <a:xfrm>
            <a:off x="762000" y="1778000"/>
            <a:ext cx="7620000" cy="12065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3318" name="Text Box 8"/>
          <p:cNvSpPr txBox="1">
            <a:spLocks noChangeArrowheads="1"/>
          </p:cNvSpPr>
          <p:nvPr/>
        </p:nvSpPr>
        <p:spPr bwMode="gray">
          <a:xfrm>
            <a:off x="846667" y="1905000"/>
            <a:ext cx="7620000" cy="923330"/>
          </a:xfrm>
          <a:prstGeom prst="rect">
            <a:avLst/>
          </a:prstGeom>
          <a:noFill/>
          <a:ln w="9525" algn="ctr">
            <a:noFill/>
            <a:miter lim="800000"/>
          </a:ln>
        </p:spPr>
        <p:txBody>
          <a:bodyPr>
            <a:spAutoFit/>
          </a:bodyPr>
          <a:lstStyle/>
          <a:p>
            <a:pPr eaLnBrk="0" hangingPunct="0"/>
            <a:r>
              <a:rPr lang="zh-CN" altLang="en-US"/>
              <a:t>    在计价器翻表（重车转空车）时，乘客可直接通过点击评价器上的评价提示内容（满意，不满意），对驾驶员进行服务评价。</a:t>
            </a:r>
            <a:endParaRPr lang="zh-CN" altLang="en-US"/>
          </a:p>
          <a:p>
            <a:pPr eaLnBrk="0" hangingPunct="0"/>
            <a:r>
              <a:rPr lang="zh-CN" altLang="en-US"/>
              <a:t>    管理中心自动统计出驾驶员的服务星级，对驾驶员的服务进行考核。</a:t>
            </a:r>
            <a:endParaRPr lang="zh-CN" altLang="en-US">
              <a:ea typeface="PMingLiU" panose="02020500000000000000" pitchFamily="18" charset="-120"/>
            </a:endParaRPr>
          </a:p>
        </p:txBody>
      </p:sp>
      <p:pic>
        <p:nvPicPr>
          <p:cNvPr id="94210" name="Picture 2"/>
          <p:cNvPicPr>
            <a:picLocks noChangeAspect="1" noChangeArrowheads="1"/>
          </p:cNvPicPr>
          <p:nvPr/>
        </p:nvPicPr>
        <p:blipFill>
          <a:blip r:embed="rId1"/>
          <a:srcRect/>
          <a:stretch>
            <a:fillRect/>
          </a:stretch>
        </p:blipFill>
        <p:spPr bwMode="auto">
          <a:xfrm>
            <a:off x="507968" y="3286128"/>
            <a:ext cx="3657600" cy="2105025"/>
          </a:xfrm>
          <a:prstGeom prst="rect">
            <a:avLst/>
          </a:prstGeom>
          <a:noFill/>
          <a:ln w="9525">
            <a:noFill/>
            <a:miter lim="800000"/>
            <a:headEnd/>
            <a:tailEnd/>
          </a:ln>
          <a:effectLst/>
        </p:spPr>
      </p:pic>
      <p:pic>
        <p:nvPicPr>
          <p:cNvPr id="11" name="Picture 7"/>
          <p:cNvPicPr>
            <a:picLocks noChangeAspect="1" noChangeArrowheads="1"/>
          </p:cNvPicPr>
          <p:nvPr/>
        </p:nvPicPr>
        <p:blipFill>
          <a:blip r:embed="rId2" cstate="print"/>
          <a:srcRect/>
          <a:stretch>
            <a:fillRect/>
          </a:stretch>
        </p:blipFill>
        <p:spPr bwMode="auto">
          <a:xfrm>
            <a:off x="5080000" y="3286128"/>
            <a:ext cx="2143140" cy="1804631"/>
          </a:xfrm>
          <a:prstGeom prst="rect">
            <a:avLst/>
          </a:prstGeom>
          <a:noFill/>
          <a:ln w="9525">
            <a:noFill/>
            <a:miter lim="800000"/>
            <a:headEnd/>
            <a:tailEnd/>
          </a:ln>
          <a:effectLst/>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idx="4294967295"/>
          </p:nvPr>
        </p:nvSpPr>
        <p:spPr>
          <a:xfrm>
            <a:off x="3480154"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5363"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5364" name="Text Box 4"/>
          <p:cNvSpPr txBox="1">
            <a:spLocks noChangeArrowheads="1"/>
          </p:cNvSpPr>
          <p:nvPr/>
        </p:nvSpPr>
        <p:spPr bwMode="auto">
          <a:xfrm>
            <a:off x="677333" y="1397001"/>
            <a:ext cx="3894667" cy="400110"/>
          </a:xfrm>
          <a:prstGeom prst="rect">
            <a:avLst/>
          </a:prstGeom>
          <a:noFill/>
          <a:ln w="9525">
            <a:noFill/>
            <a:miter lim="800000"/>
          </a:ln>
        </p:spPr>
        <p:txBody>
          <a:bodyPr>
            <a:spAutoFit/>
          </a:bodyPr>
          <a:lstStyle/>
          <a:p>
            <a:pPr>
              <a:spcBef>
                <a:spcPct val="50000"/>
              </a:spcBef>
            </a:pPr>
            <a:r>
              <a:rPr lang="zh-CN" altLang="en-US" sz="2000" b="1" dirty="0"/>
              <a:t>６ </a:t>
            </a:r>
            <a:r>
              <a:rPr lang="en-US" altLang="zh-CN" b="1" dirty="0">
                <a:latin typeface="宋体" panose="02010600030101010101" pitchFamily="2" charset="-122"/>
              </a:rPr>
              <a:t>LED</a:t>
            </a:r>
            <a:r>
              <a:rPr lang="zh-CN" altLang="en-US" b="1" dirty="0">
                <a:latin typeface="宋体" panose="02010600030101010101" pitchFamily="2" charset="-122"/>
              </a:rPr>
              <a:t>文字广告</a:t>
            </a:r>
            <a:endParaRPr lang="zh-CN" altLang="en-US" dirty="0">
              <a:latin typeface="宋体" panose="02010600030101010101" pitchFamily="2" charset="-122"/>
            </a:endParaRPr>
          </a:p>
        </p:txBody>
      </p:sp>
      <p:sp>
        <p:nvSpPr>
          <p:cNvPr id="15365"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5366" name="Text Box 8"/>
          <p:cNvSpPr txBox="1">
            <a:spLocks noChangeArrowheads="1"/>
          </p:cNvSpPr>
          <p:nvPr/>
        </p:nvSpPr>
        <p:spPr bwMode="gray">
          <a:xfrm>
            <a:off x="1270000" y="2030678"/>
            <a:ext cx="6942667" cy="923330"/>
          </a:xfrm>
          <a:prstGeom prst="rect">
            <a:avLst/>
          </a:prstGeom>
          <a:noFill/>
          <a:ln w="9525" algn="ctr">
            <a:noFill/>
            <a:miter lim="800000"/>
          </a:ln>
        </p:spPr>
        <p:txBody>
          <a:bodyPr>
            <a:spAutoFit/>
          </a:bodyPr>
          <a:lstStyle/>
          <a:p>
            <a:pPr algn="just"/>
            <a:r>
              <a:rPr lang="zh-CN" altLang="en-US" dirty="0"/>
              <a:t>中心可通过</a:t>
            </a:r>
            <a:r>
              <a:rPr lang="en-US" altLang="zh-CN" dirty="0"/>
              <a:t>GPS</a:t>
            </a:r>
            <a:r>
              <a:rPr lang="zh-CN" altLang="en-US" dirty="0"/>
              <a:t>终端向</a:t>
            </a:r>
            <a:r>
              <a:rPr lang="en-US" altLang="zh-CN" dirty="0"/>
              <a:t>LED</a:t>
            </a:r>
            <a:r>
              <a:rPr lang="zh-CN" altLang="en-US" dirty="0"/>
              <a:t>屏透传文字信息，包括广告信息、公共信息、紧急通知等。当驾驶员按下报警按钮时，能在不被车内歹徒察觉的情况下向周围同行、路人或警察报警求救</a:t>
            </a:r>
            <a:r>
              <a:rPr lang="zh-CN" altLang="en-US" dirty="0">
                <a:ea typeface="PMingLiU" panose="02020500000000000000" pitchFamily="18" charset="-120"/>
              </a:rPr>
              <a:t> </a:t>
            </a:r>
            <a:endParaRPr lang="zh-CN" altLang="en-US" dirty="0">
              <a:ea typeface="PMingLiU" panose="02020500000000000000" pitchFamily="18" charset="-120"/>
            </a:endParaRPr>
          </a:p>
        </p:txBody>
      </p:sp>
      <p:pic>
        <p:nvPicPr>
          <p:cNvPr id="15367" name="Picture 7"/>
          <p:cNvPicPr>
            <a:picLocks noChangeAspect="1" noChangeArrowheads="1"/>
          </p:cNvPicPr>
          <p:nvPr/>
        </p:nvPicPr>
        <p:blipFill>
          <a:blip r:embed="rId1"/>
          <a:srcRect/>
          <a:stretch>
            <a:fillRect/>
          </a:stretch>
        </p:blipFill>
        <p:spPr bwMode="auto">
          <a:xfrm>
            <a:off x="1100667" y="3048000"/>
            <a:ext cx="4233333" cy="2198688"/>
          </a:xfrm>
          <a:prstGeom prst="rect">
            <a:avLst/>
          </a:prstGeom>
          <a:noFill/>
          <a:ln w="9525">
            <a:noFill/>
            <a:miter lim="800000"/>
            <a:headEnd/>
            <a:tailEnd/>
          </a:ln>
        </p:spPr>
      </p:pic>
      <p:pic>
        <p:nvPicPr>
          <p:cNvPr id="15368" name="Picture 8"/>
          <p:cNvPicPr>
            <a:picLocks noChangeAspect="1" noChangeArrowheads="1"/>
          </p:cNvPicPr>
          <p:nvPr/>
        </p:nvPicPr>
        <p:blipFill>
          <a:blip r:embed="rId2"/>
          <a:srcRect/>
          <a:stretch>
            <a:fillRect/>
          </a:stretch>
        </p:blipFill>
        <p:spPr bwMode="auto">
          <a:xfrm>
            <a:off x="5418667" y="3873500"/>
            <a:ext cx="4233333" cy="777875"/>
          </a:xfrm>
          <a:prstGeom prst="rect">
            <a:avLst/>
          </a:prstGeom>
          <a:noFill/>
          <a:ln w="9525">
            <a:noFill/>
            <a:miter lim="800000"/>
            <a:headEnd/>
            <a:tailEnd/>
          </a:ln>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idx="4294967295"/>
          </p:nvPr>
        </p:nvSpPr>
        <p:spPr>
          <a:xfrm>
            <a:off x="3559528" y="337345"/>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6387"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6388" name="Text Box 4"/>
          <p:cNvSpPr txBox="1">
            <a:spLocks noChangeArrowheads="1"/>
          </p:cNvSpPr>
          <p:nvPr/>
        </p:nvSpPr>
        <p:spPr bwMode="auto">
          <a:xfrm>
            <a:off x="677333" y="1397001"/>
            <a:ext cx="3894667" cy="400110"/>
          </a:xfrm>
          <a:prstGeom prst="rect">
            <a:avLst/>
          </a:prstGeom>
          <a:noFill/>
          <a:ln w="9525">
            <a:noFill/>
            <a:miter lim="800000"/>
          </a:ln>
        </p:spPr>
        <p:txBody>
          <a:bodyPr>
            <a:spAutoFit/>
          </a:bodyPr>
          <a:lstStyle/>
          <a:p>
            <a:pPr>
              <a:spcBef>
                <a:spcPct val="50000"/>
              </a:spcBef>
            </a:pPr>
            <a:r>
              <a:rPr lang="zh-CN" altLang="en-US" sz="2000" b="1"/>
              <a:t>７ </a:t>
            </a:r>
            <a:r>
              <a:rPr lang="zh-CN" altLang="en-US" b="1"/>
              <a:t>运营数据传输</a:t>
            </a:r>
            <a:endParaRPr lang="zh-CN" altLang="en-US"/>
          </a:p>
        </p:txBody>
      </p:sp>
      <p:sp>
        <p:nvSpPr>
          <p:cNvPr id="16389" name="AutoShape 2"/>
          <p:cNvSpPr>
            <a:spLocks noChangeArrowheads="1"/>
          </p:cNvSpPr>
          <p:nvPr/>
        </p:nvSpPr>
        <p:spPr bwMode="gray">
          <a:xfrm>
            <a:off x="931333" y="1905000"/>
            <a:ext cx="7450667" cy="1238252"/>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6390" name="Text Box 8"/>
          <p:cNvSpPr txBox="1">
            <a:spLocks noChangeArrowheads="1"/>
          </p:cNvSpPr>
          <p:nvPr/>
        </p:nvSpPr>
        <p:spPr bwMode="gray">
          <a:xfrm>
            <a:off x="1100667" y="1905000"/>
            <a:ext cx="7112000" cy="1200329"/>
          </a:xfrm>
          <a:prstGeom prst="rect">
            <a:avLst/>
          </a:prstGeom>
          <a:noFill/>
          <a:ln w="9525" algn="ctr">
            <a:noFill/>
            <a:miter lim="800000"/>
          </a:ln>
        </p:spPr>
        <p:txBody>
          <a:bodyPr>
            <a:spAutoFit/>
          </a:bodyPr>
          <a:lstStyle/>
          <a:p>
            <a:pPr algn="just"/>
            <a:r>
              <a:rPr lang="zh-CN" altLang="en-US" dirty="0"/>
              <a:t>    </a:t>
            </a:r>
            <a:r>
              <a:rPr lang="zh-CN" altLang="en-US" dirty="0" smtClean="0"/>
              <a:t>出租屏终端</a:t>
            </a:r>
            <a:r>
              <a:rPr lang="zh-CN" altLang="en-US" dirty="0"/>
              <a:t>将计价器数据实时送往中心，中心进行统计分析得出相关运营报表。</a:t>
            </a:r>
            <a:endParaRPr lang="zh-CN" altLang="en-US" dirty="0"/>
          </a:p>
          <a:p>
            <a:pPr algn="just"/>
            <a:r>
              <a:rPr lang="zh-CN" altLang="en-US" dirty="0"/>
              <a:t>    管理部门根据这些报表知道每辆车的运营情况，包括载客次数、空驶里程等。出租车的营运状况一目了然。</a:t>
            </a:r>
            <a:endParaRPr lang="zh-CN" altLang="en-US" dirty="0"/>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noChangeArrowheads="1"/>
          </p:cNvSpPr>
          <p:nvPr>
            <p:ph type="title" idx="4294967295"/>
          </p:nvPr>
        </p:nvSpPr>
        <p:spPr>
          <a:xfrm>
            <a:off x="3480154" y="277813"/>
            <a:ext cx="2963333" cy="46434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8436" name="AutoShape 4"/>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7413" name="Text Box 5"/>
          <p:cNvSpPr txBox="1">
            <a:spLocks noChangeArrowheads="1"/>
          </p:cNvSpPr>
          <p:nvPr/>
        </p:nvSpPr>
        <p:spPr bwMode="auto">
          <a:xfrm>
            <a:off x="677333" y="1270001"/>
            <a:ext cx="3894667" cy="400110"/>
          </a:xfrm>
          <a:prstGeom prst="rect">
            <a:avLst/>
          </a:prstGeom>
          <a:noFill/>
          <a:ln w="9525">
            <a:noFill/>
            <a:miter lim="800000"/>
          </a:ln>
        </p:spPr>
        <p:txBody>
          <a:bodyPr>
            <a:spAutoFit/>
          </a:bodyPr>
          <a:lstStyle/>
          <a:p>
            <a:pPr>
              <a:spcBef>
                <a:spcPct val="50000"/>
              </a:spcBef>
            </a:pPr>
            <a:r>
              <a:rPr lang="en-US" altLang="zh-CN" sz="2000" b="1"/>
              <a:t>8 </a:t>
            </a:r>
            <a:r>
              <a:rPr lang="zh-CN" altLang="en-US" b="1"/>
              <a:t>电召</a:t>
            </a:r>
            <a:endParaRPr lang="zh-CN" altLang="en-US"/>
          </a:p>
        </p:txBody>
      </p:sp>
      <p:sp>
        <p:nvSpPr>
          <p:cNvPr id="18438" name="AutoShape 2"/>
          <p:cNvSpPr>
            <a:spLocks noChangeArrowheads="1"/>
          </p:cNvSpPr>
          <p:nvPr/>
        </p:nvSpPr>
        <p:spPr bwMode="gray">
          <a:xfrm>
            <a:off x="931333" y="1587500"/>
            <a:ext cx="7450667" cy="762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7415" name="Text Box 8"/>
          <p:cNvSpPr txBox="1">
            <a:spLocks noChangeArrowheads="1"/>
          </p:cNvSpPr>
          <p:nvPr/>
        </p:nvSpPr>
        <p:spPr bwMode="gray">
          <a:xfrm>
            <a:off x="1270000" y="1586178"/>
            <a:ext cx="6942667" cy="646331"/>
          </a:xfrm>
          <a:prstGeom prst="rect">
            <a:avLst/>
          </a:prstGeom>
          <a:noFill/>
          <a:ln w="9525" algn="ctr">
            <a:noFill/>
            <a:miter lim="800000"/>
          </a:ln>
        </p:spPr>
        <p:txBody>
          <a:bodyPr>
            <a:spAutoFit/>
          </a:bodyPr>
          <a:lstStyle/>
          <a:p>
            <a:pPr algn="just"/>
            <a:r>
              <a:rPr lang="zh-CN" altLang="en-US" dirty="0"/>
              <a:t>中心系统可根据客户的地理位置搜索就近的空车，并发布召车请求，整个电召流程快捷简便，能很好的满足客户的召车需求</a:t>
            </a:r>
            <a:endParaRPr lang="zh-CN" altLang="en-US" dirty="0"/>
          </a:p>
        </p:txBody>
      </p:sp>
      <p:pic>
        <p:nvPicPr>
          <p:cNvPr id="95234" name="Picture 2"/>
          <p:cNvPicPr>
            <a:picLocks noChangeAspect="1" noChangeArrowheads="1"/>
          </p:cNvPicPr>
          <p:nvPr/>
        </p:nvPicPr>
        <p:blipFill>
          <a:blip r:embed="rId1" cstate="print"/>
          <a:srcRect/>
          <a:stretch>
            <a:fillRect/>
          </a:stretch>
        </p:blipFill>
        <p:spPr bwMode="auto">
          <a:xfrm>
            <a:off x="365092" y="2428872"/>
            <a:ext cx="5357850" cy="3013547"/>
          </a:xfrm>
          <a:prstGeom prst="rect">
            <a:avLst/>
          </a:prstGeom>
          <a:noFill/>
          <a:ln w="9525">
            <a:noFill/>
            <a:miter lim="800000"/>
            <a:headEnd/>
            <a:tailEnd/>
          </a:ln>
          <a:effectLst/>
        </p:spPr>
      </p:pic>
      <p:pic>
        <p:nvPicPr>
          <p:cNvPr id="11" name="Picture 1"/>
          <p:cNvPicPr>
            <a:picLocks noChangeAspect="1" noChangeArrowheads="1"/>
          </p:cNvPicPr>
          <p:nvPr/>
        </p:nvPicPr>
        <p:blipFill>
          <a:blip r:embed="rId2" cstate="print"/>
          <a:srcRect/>
          <a:stretch>
            <a:fillRect/>
          </a:stretch>
        </p:blipFill>
        <p:spPr bwMode="auto">
          <a:xfrm>
            <a:off x="6294446" y="2857500"/>
            <a:ext cx="3603625" cy="2000264"/>
          </a:xfrm>
          <a:prstGeom prst="rect">
            <a:avLst/>
          </a:prstGeom>
          <a:noFill/>
          <a:ln w="9525">
            <a:noFill/>
            <a:miter lim="800000"/>
            <a:headEnd/>
            <a:tailEnd/>
          </a:ln>
          <a:effectLst/>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idx="4294967295"/>
          </p:nvPr>
        </p:nvSpPr>
        <p:spPr>
          <a:xfrm>
            <a:off x="3480154" y="337345"/>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20483"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9460" name="Text Box 4"/>
          <p:cNvSpPr txBox="1">
            <a:spLocks noChangeArrowheads="1"/>
          </p:cNvSpPr>
          <p:nvPr/>
        </p:nvSpPr>
        <p:spPr bwMode="auto">
          <a:xfrm>
            <a:off x="677333" y="1397001"/>
            <a:ext cx="3894667" cy="400110"/>
          </a:xfrm>
          <a:prstGeom prst="rect">
            <a:avLst/>
          </a:prstGeom>
          <a:noFill/>
          <a:ln w="9525">
            <a:noFill/>
            <a:miter lim="800000"/>
          </a:ln>
        </p:spPr>
        <p:txBody>
          <a:bodyPr>
            <a:spAutoFit/>
          </a:bodyPr>
          <a:lstStyle/>
          <a:p>
            <a:pPr>
              <a:spcBef>
                <a:spcPct val="50000"/>
              </a:spcBef>
            </a:pPr>
            <a:r>
              <a:rPr lang="en-US" altLang="zh-CN" sz="2000" b="1" dirty="0" smtClean="0"/>
              <a:t>9 </a:t>
            </a:r>
            <a:r>
              <a:rPr lang="en-US" altLang="zh-CN" b="1" dirty="0">
                <a:latin typeface="宋体" panose="02010600030101010101" pitchFamily="2" charset="-122"/>
              </a:rPr>
              <a:t>IC</a:t>
            </a:r>
            <a:r>
              <a:rPr lang="zh-CN" altLang="en-US" b="1" dirty="0">
                <a:latin typeface="宋体" panose="02010600030101010101" pitchFamily="2" charset="-122"/>
              </a:rPr>
              <a:t>卡从业资格证数据采集</a:t>
            </a:r>
            <a:r>
              <a:rPr lang="zh-CN" altLang="en-US" dirty="0">
                <a:ea typeface="PMingLiU" panose="02020500000000000000" pitchFamily="18" charset="-120"/>
              </a:rPr>
              <a:t> </a:t>
            </a:r>
            <a:endParaRPr lang="zh-CN" altLang="en-US" dirty="0">
              <a:ea typeface="PMingLiU" panose="02020500000000000000" pitchFamily="18" charset="-120"/>
            </a:endParaRPr>
          </a:p>
        </p:txBody>
      </p:sp>
      <p:sp>
        <p:nvSpPr>
          <p:cNvPr id="20485"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9462" name="Text Box 8"/>
          <p:cNvSpPr txBox="1">
            <a:spLocks noChangeArrowheads="1"/>
          </p:cNvSpPr>
          <p:nvPr/>
        </p:nvSpPr>
        <p:spPr bwMode="gray">
          <a:xfrm>
            <a:off x="1270000" y="1905000"/>
            <a:ext cx="6942667" cy="923330"/>
          </a:xfrm>
          <a:prstGeom prst="rect">
            <a:avLst/>
          </a:prstGeom>
          <a:noFill/>
          <a:ln w="9525" algn="ctr">
            <a:noFill/>
            <a:miter lim="800000"/>
          </a:ln>
        </p:spPr>
        <p:txBody>
          <a:bodyPr>
            <a:spAutoFit/>
          </a:bodyPr>
          <a:lstStyle/>
          <a:p>
            <a:r>
              <a:rPr lang="en-US" altLang="zh-CN">
                <a:latin typeface="宋体" panose="02010600030101010101" pitchFamily="2" charset="-122"/>
              </a:rPr>
              <a:t>IC</a:t>
            </a:r>
            <a:r>
              <a:rPr lang="zh-CN" altLang="en-US">
                <a:latin typeface="宋体" panose="02010600030101010101" pitchFamily="2" charset="-122"/>
              </a:rPr>
              <a:t>卡从业资格证是集服务监督卡、司机管理卡、从业资格证等功能于一体的电子证件，司机换班刷卡时，从业资格证数据将自动采集、更新，并显示在车载显示屏上。</a:t>
            </a:r>
            <a:endParaRPr lang="zh-CN" altLang="en-US">
              <a:latin typeface="宋体" panose="02010600030101010101" pitchFamily="2" charset="-122"/>
            </a:endParaRPr>
          </a:p>
        </p:txBody>
      </p:sp>
      <p:sp>
        <p:nvSpPr>
          <p:cNvPr id="19463" name="Text Box 7"/>
          <p:cNvSpPr txBox="1">
            <a:spLocks noChangeArrowheads="1"/>
          </p:cNvSpPr>
          <p:nvPr/>
        </p:nvSpPr>
        <p:spPr bwMode="auto">
          <a:xfrm>
            <a:off x="677333" y="3033449"/>
            <a:ext cx="3894667" cy="400110"/>
          </a:xfrm>
          <a:prstGeom prst="rect">
            <a:avLst/>
          </a:prstGeom>
          <a:noFill/>
          <a:ln w="9525">
            <a:noFill/>
            <a:miter lim="800000"/>
          </a:ln>
        </p:spPr>
        <p:txBody>
          <a:bodyPr>
            <a:spAutoFit/>
          </a:bodyPr>
          <a:lstStyle/>
          <a:p>
            <a:pPr>
              <a:spcBef>
                <a:spcPct val="50000"/>
              </a:spcBef>
            </a:pPr>
            <a:r>
              <a:rPr lang="en-US" altLang="zh-CN" sz="2000" b="1" dirty="0" smtClean="0"/>
              <a:t>10 </a:t>
            </a:r>
            <a:r>
              <a:rPr lang="zh-CN" altLang="en-US" b="1" dirty="0"/>
              <a:t>智能顶灯管理</a:t>
            </a:r>
            <a:r>
              <a:rPr lang="zh-CN" altLang="en-US" dirty="0">
                <a:ea typeface="PMingLiU" panose="02020500000000000000" pitchFamily="18" charset="-120"/>
              </a:rPr>
              <a:t> </a:t>
            </a:r>
            <a:endParaRPr lang="zh-CN" altLang="en-US" dirty="0">
              <a:ea typeface="PMingLiU" panose="02020500000000000000" pitchFamily="18" charset="-120"/>
            </a:endParaRPr>
          </a:p>
        </p:txBody>
      </p:sp>
      <p:sp>
        <p:nvSpPr>
          <p:cNvPr id="20488" name="AutoShape 2"/>
          <p:cNvSpPr>
            <a:spLocks noChangeArrowheads="1"/>
          </p:cNvSpPr>
          <p:nvPr/>
        </p:nvSpPr>
        <p:spPr bwMode="gray">
          <a:xfrm>
            <a:off x="931333" y="3541448"/>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9465" name="Text Box 8"/>
          <p:cNvSpPr txBox="1">
            <a:spLocks noChangeArrowheads="1"/>
          </p:cNvSpPr>
          <p:nvPr/>
        </p:nvSpPr>
        <p:spPr bwMode="gray">
          <a:xfrm>
            <a:off x="1270000" y="3618178"/>
            <a:ext cx="6942667" cy="923330"/>
          </a:xfrm>
          <a:prstGeom prst="rect">
            <a:avLst/>
          </a:prstGeom>
          <a:noFill/>
          <a:ln w="9525" algn="ctr">
            <a:noFill/>
            <a:miter lim="800000"/>
          </a:ln>
        </p:spPr>
        <p:txBody>
          <a:bodyPr>
            <a:spAutoFit/>
          </a:bodyPr>
          <a:lstStyle/>
          <a:p>
            <a:pPr algn="just"/>
            <a:r>
              <a:rPr lang="zh-CN" altLang="en-US"/>
              <a:t>智能顶灯清晰显示营运标识</a:t>
            </a:r>
            <a:r>
              <a:rPr lang="zh-CN" altLang="en-US">
                <a:latin typeface="PMingLiU" panose="02020500000000000000" pitchFamily="18" charset="-120"/>
              </a:rPr>
              <a:t>“</a:t>
            </a:r>
            <a:r>
              <a:rPr lang="en-US" altLang="zh-CN"/>
              <a:t>TAXI/</a:t>
            </a:r>
            <a:r>
              <a:rPr lang="zh-CN" altLang="en-US"/>
              <a:t>出租</a:t>
            </a:r>
            <a:r>
              <a:rPr lang="zh-CN" altLang="en-US">
                <a:latin typeface="PMingLiU" panose="02020500000000000000" pitchFamily="18" charset="-120"/>
              </a:rPr>
              <a:t>”</a:t>
            </a:r>
            <a:r>
              <a:rPr lang="zh-CN" altLang="en-US"/>
              <a:t>，以和社会车辆明显区分，并能够在夜间通过顶灯内部的照明装置使顶灯明显可见；交班时</a:t>
            </a:r>
            <a:r>
              <a:rPr lang="en-US" altLang="zh-CN"/>
              <a:t>LED</a:t>
            </a:r>
            <a:r>
              <a:rPr lang="zh-CN" altLang="en-US"/>
              <a:t>智能顶灯显示</a:t>
            </a:r>
            <a:r>
              <a:rPr lang="zh-CN" altLang="en-US">
                <a:latin typeface="PMingLiU" panose="02020500000000000000" pitchFamily="18" charset="-120"/>
              </a:rPr>
              <a:t>“</a:t>
            </a:r>
            <a:r>
              <a:rPr lang="zh-CN" altLang="en-US"/>
              <a:t>交班</a:t>
            </a:r>
            <a:r>
              <a:rPr lang="zh-CN" altLang="en-US">
                <a:latin typeface="PMingLiU" panose="02020500000000000000" pitchFamily="18" charset="-120"/>
              </a:rPr>
              <a:t>”</a:t>
            </a:r>
            <a:r>
              <a:rPr lang="zh-CN" altLang="en-US"/>
              <a:t>信息。</a:t>
            </a:r>
            <a:endParaRPr lang="zh-CN" altLang="en-US"/>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idx="4294967295"/>
          </p:nvPr>
        </p:nvSpPr>
        <p:spPr>
          <a:xfrm>
            <a:off x="3480154"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21507"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20484" name="Text Box 4"/>
          <p:cNvSpPr txBox="1">
            <a:spLocks noChangeArrowheads="1"/>
          </p:cNvSpPr>
          <p:nvPr/>
        </p:nvSpPr>
        <p:spPr bwMode="auto">
          <a:xfrm>
            <a:off x="677333" y="1397001"/>
            <a:ext cx="3894667" cy="400110"/>
          </a:xfrm>
          <a:prstGeom prst="rect">
            <a:avLst/>
          </a:prstGeom>
          <a:noFill/>
          <a:ln w="9525">
            <a:noFill/>
            <a:miter lim="800000"/>
          </a:ln>
        </p:spPr>
        <p:txBody>
          <a:bodyPr>
            <a:spAutoFit/>
          </a:bodyPr>
          <a:lstStyle/>
          <a:p>
            <a:pPr>
              <a:spcBef>
                <a:spcPct val="50000"/>
              </a:spcBef>
            </a:pPr>
            <a:r>
              <a:rPr lang="en-US" altLang="zh-CN" sz="2000" b="1" dirty="0" smtClean="0"/>
              <a:t>11 </a:t>
            </a:r>
            <a:r>
              <a:rPr lang="zh-CN" altLang="en-US" b="1" dirty="0">
                <a:latin typeface="宋体" panose="02010600030101010101" pitchFamily="2" charset="-122"/>
              </a:rPr>
              <a:t>载客打表检测</a:t>
            </a:r>
            <a:r>
              <a:rPr lang="zh-CN" altLang="en-US" dirty="0">
                <a:latin typeface="宋体" panose="02010600030101010101" pitchFamily="2" charset="-122"/>
              </a:rPr>
              <a:t> </a:t>
            </a:r>
            <a:endParaRPr lang="zh-CN" altLang="en-US" dirty="0">
              <a:latin typeface="宋体" panose="02010600030101010101" pitchFamily="2" charset="-122"/>
            </a:endParaRPr>
          </a:p>
        </p:txBody>
      </p:sp>
      <p:sp>
        <p:nvSpPr>
          <p:cNvPr id="21509"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20486" name="Text Box 8"/>
          <p:cNvSpPr txBox="1">
            <a:spLocks noChangeArrowheads="1"/>
          </p:cNvSpPr>
          <p:nvPr/>
        </p:nvSpPr>
        <p:spPr bwMode="gray">
          <a:xfrm>
            <a:off x="1270000" y="2069042"/>
            <a:ext cx="6942667" cy="646331"/>
          </a:xfrm>
          <a:prstGeom prst="rect">
            <a:avLst/>
          </a:prstGeom>
          <a:noFill/>
          <a:ln w="9525" algn="ctr">
            <a:noFill/>
            <a:miter lim="800000"/>
          </a:ln>
        </p:spPr>
        <p:txBody>
          <a:bodyPr>
            <a:spAutoFit/>
          </a:bodyPr>
          <a:lstStyle/>
          <a:p>
            <a:r>
              <a:rPr lang="zh-CN" altLang="en-US"/>
              <a:t>通过外接光电传感器，车台能自动检测乘客的上车，当驾驶员未打表载客时，将向中心发送报告信息。</a:t>
            </a:r>
            <a:endParaRPr lang="zh-CN" altLang="en-US"/>
          </a:p>
        </p:txBody>
      </p:sp>
      <p:sp>
        <p:nvSpPr>
          <p:cNvPr id="20487" name="Text Box 7"/>
          <p:cNvSpPr txBox="1">
            <a:spLocks noChangeArrowheads="1"/>
          </p:cNvSpPr>
          <p:nvPr/>
        </p:nvSpPr>
        <p:spPr bwMode="auto">
          <a:xfrm>
            <a:off x="677333" y="3033449"/>
            <a:ext cx="3894667" cy="400110"/>
          </a:xfrm>
          <a:prstGeom prst="rect">
            <a:avLst/>
          </a:prstGeom>
          <a:noFill/>
          <a:ln w="9525">
            <a:noFill/>
            <a:miter lim="800000"/>
          </a:ln>
        </p:spPr>
        <p:txBody>
          <a:bodyPr>
            <a:spAutoFit/>
          </a:bodyPr>
          <a:lstStyle/>
          <a:p>
            <a:pPr>
              <a:spcBef>
                <a:spcPct val="50000"/>
              </a:spcBef>
            </a:pPr>
            <a:r>
              <a:rPr lang="en-US" altLang="zh-CN" sz="2000" b="1" dirty="0" smtClean="0"/>
              <a:t>12 </a:t>
            </a:r>
            <a:r>
              <a:rPr lang="zh-CN" altLang="en-US" b="1" dirty="0"/>
              <a:t>实时指引</a:t>
            </a:r>
            <a:r>
              <a:rPr lang="zh-CN" altLang="en-US" dirty="0">
                <a:ea typeface="PMingLiU" panose="02020500000000000000" pitchFamily="18" charset="-120"/>
              </a:rPr>
              <a:t> </a:t>
            </a:r>
            <a:endParaRPr lang="zh-CN" altLang="en-US" dirty="0">
              <a:ea typeface="PMingLiU" panose="02020500000000000000" pitchFamily="18" charset="-120"/>
            </a:endParaRPr>
          </a:p>
        </p:txBody>
      </p:sp>
      <p:sp>
        <p:nvSpPr>
          <p:cNvPr id="21512" name="AutoShape 2"/>
          <p:cNvSpPr>
            <a:spLocks noChangeArrowheads="1"/>
          </p:cNvSpPr>
          <p:nvPr/>
        </p:nvSpPr>
        <p:spPr bwMode="gray">
          <a:xfrm>
            <a:off x="931334" y="3541448"/>
            <a:ext cx="7535333" cy="1094052"/>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20489" name="Text Box 8"/>
          <p:cNvSpPr txBox="1">
            <a:spLocks noChangeArrowheads="1"/>
          </p:cNvSpPr>
          <p:nvPr/>
        </p:nvSpPr>
        <p:spPr bwMode="gray">
          <a:xfrm>
            <a:off x="1270000" y="3618178"/>
            <a:ext cx="6942667" cy="923330"/>
          </a:xfrm>
          <a:prstGeom prst="rect">
            <a:avLst/>
          </a:prstGeom>
          <a:noFill/>
          <a:ln w="9525" algn="ctr">
            <a:noFill/>
            <a:miter lim="800000"/>
          </a:ln>
        </p:spPr>
        <p:txBody>
          <a:bodyPr>
            <a:spAutoFit/>
          </a:bodyPr>
          <a:lstStyle/>
          <a:p>
            <a:pPr algn="just"/>
            <a:r>
              <a:rPr lang="zh-CN" altLang="en-US"/>
              <a:t>通过对城市斑马线、学校等地点信息的采集，并将这些信息下载到车台内存储。当车辆在行驶到这些地点前，提前进行语音提示，如</a:t>
            </a:r>
            <a:r>
              <a:rPr lang="zh-CN" altLang="en-US">
                <a:latin typeface="PMingLiU" panose="02020500000000000000" pitchFamily="18" charset="-120"/>
              </a:rPr>
              <a:t>“</a:t>
            </a:r>
            <a:r>
              <a:rPr lang="zh-CN" altLang="en-US"/>
              <a:t>前方斑马线，请减速礼让</a:t>
            </a:r>
            <a:r>
              <a:rPr lang="zh-CN" altLang="en-US">
                <a:latin typeface="PMingLiU" panose="02020500000000000000" pitchFamily="18" charset="-120"/>
              </a:rPr>
              <a:t>”</a:t>
            </a:r>
            <a:r>
              <a:rPr lang="zh-CN" altLang="en-US"/>
              <a:t>；对驾驶员进行提前的预警。</a:t>
            </a:r>
            <a:endParaRPr lang="zh-CN" altLang="en-US"/>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idx="4294967295"/>
          </p:nvPr>
        </p:nvSpPr>
        <p:spPr>
          <a:xfrm>
            <a:off x="3480154" y="337345"/>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9459"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a typeface="宋体" panose="02010600030101010101" pitchFamily="2" charset="-122"/>
            </a:endParaRPr>
          </a:p>
        </p:txBody>
      </p:sp>
      <p:sp>
        <p:nvSpPr>
          <p:cNvPr id="18436" name="Text Box 4"/>
          <p:cNvSpPr txBox="1">
            <a:spLocks noChangeArrowheads="1"/>
          </p:cNvSpPr>
          <p:nvPr/>
        </p:nvSpPr>
        <p:spPr bwMode="auto">
          <a:xfrm>
            <a:off x="677333" y="1270001"/>
            <a:ext cx="3894667" cy="400110"/>
          </a:xfrm>
          <a:prstGeom prst="rect">
            <a:avLst/>
          </a:prstGeom>
          <a:noFill/>
          <a:ln w="9525">
            <a:noFill/>
            <a:miter lim="800000"/>
          </a:ln>
        </p:spPr>
        <p:txBody>
          <a:bodyPr>
            <a:spAutoFit/>
          </a:bodyPr>
          <a:lstStyle/>
          <a:p>
            <a:pPr>
              <a:spcBef>
                <a:spcPct val="50000"/>
              </a:spcBef>
            </a:pPr>
            <a:r>
              <a:rPr lang="en-US" altLang="zh-CN" sz="2000" b="1" dirty="0" smtClean="0"/>
              <a:t>13</a:t>
            </a:r>
            <a:r>
              <a:rPr lang="zh-CN" altLang="en-US" sz="2000" b="1" dirty="0" smtClean="0"/>
              <a:t> </a:t>
            </a:r>
            <a:r>
              <a:rPr lang="zh-CN" altLang="en-US" b="1" dirty="0"/>
              <a:t>失物查找</a:t>
            </a:r>
            <a:endParaRPr lang="zh-CN" altLang="en-US" dirty="0"/>
          </a:p>
        </p:txBody>
      </p:sp>
      <p:sp>
        <p:nvSpPr>
          <p:cNvPr id="19461" name="AutoShape 2"/>
          <p:cNvSpPr>
            <a:spLocks noChangeArrowheads="1"/>
          </p:cNvSpPr>
          <p:nvPr/>
        </p:nvSpPr>
        <p:spPr bwMode="gray">
          <a:xfrm>
            <a:off x="931333" y="1587500"/>
            <a:ext cx="7450667" cy="1055686"/>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ea typeface="宋体" panose="02010600030101010101" pitchFamily="2" charset="-122"/>
            </a:endParaRPr>
          </a:p>
        </p:txBody>
      </p:sp>
      <p:sp>
        <p:nvSpPr>
          <p:cNvPr id="18438" name="Text Box 8"/>
          <p:cNvSpPr txBox="1">
            <a:spLocks noChangeArrowheads="1"/>
          </p:cNvSpPr>
          <p:nvPr/>
        </p:nvSpPr>
        <p:spPr bwMode="gray">
          <a:xfrm>
            <a:off x="1270000" y="1586178"/>
            <a:ext cx="6942667" cy="923330"/>
          </a:xfrm>
          <a:prstGeom prst="rect">
            <a:avLst/>
          </a:prstGeom>
          <a:noFill/>
          <a:ln w="9525" algn="ctr">
            <a:noFill/>
            <a:miter lim="800000"/>
          </a:ln>
        </p:spPr>
        <p:txBody>
          <a:bodyPr wrap="square">
            <a:spAutoFit/>
          </a:bodyPr>
          <a:lstStyle/>
          <a:p>
            <a:pPr algn="just"/>
            <a:r>
              <a:rPr lang="zh-CN" altLang="en-US" dirty="0"/>
              <a:t>根据客户乘坐出租车的始末点以及大概时间，可以筛选出客户有可能乘坐的车辆，然后根据车辆类型、颜色以及驾驶员信息等情况，可以初步确定所乘坐的车辆。</a:t>
            </a:r>
            <a:r>
              <a:rPr lang="zh-CN" altLang="en-US" dirty="0">
                <a:ea typeface="PMingLiU" panose="02020500000000000000" pitchFamily="18" charset="-120"/>
              </a:rPr>
              <a:t> </a:t>
            </a:r>
            <a:endParaRPr lang="zh-CN" altLang="en-US" dirty="0">
              <a:ea typeface="PMingLiU" panose="02020500000000000000" pitchFamily="18" charset="-120"/>
            </a:endParaRPr>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mj-lt"/>
                <a:ea typeface="微软雅黑" panose="020B0503020204020204" pitchFamily="34" charset="-122"/>
              </a:rPr>
              <a:t>车载监控背景</a:t>
            </a:r>
            <a:r>
              <a:rPr lang="zh-CN" altLang="en-US" b="1" kern="0" dirty="0">
                <a:solidFill>
                  <a:srgbClr val="000000"/>
                </a:solidFill>
                <a:latin typeface="+mj-lt"/>
                <a:ea typeface="微软雅黑" panose="020B0503020204020204" pitchFamily="34" charset="-122"/>
              </a:rPr>
              <a:t>介绍</a:t>
            </a:r>
            <a:endParaRPr lang="zh-CN" altLang="en-US" b="1" kern="0" dirty="0">
              <a:solidFill>
                <a:srgbClr val="00000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微软雅黑" panose="020B0503020204020204" pitchFamily="34" charset="-122"/>
                <a:ea typeface="微软雅黑" panose="020B0503020204020204" pitchFamily="34" charset="-122"/>
              </a:rPr>
              <a:t>出租车行业</a:t>
            </a:r>
            <a:r>
              <a:rPr lang="zh-CN" altLang="en-US" b="1" kern="0" dirty="0">
                <a:solidFill>
                  <a:srgbClr val="000000"/>
                </a:solidFill>
                <a:latin typeface="微软雅黑" panose="020B0503020204020204" pitchFamily="34" charset="-122"/>
                <a:ea typeface="微软雅黑" panose="020B0503020204020204" pitchFamily="34" charset="-122"/>
              </a:rPr>
              <a:t>背景</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6974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latin typeface="微软雅黑" panose="020B0503020204020204" pitchFamily="34" charset="-122"/>
                <a:ea typeface="微软雅黑" panose="020B0503020204020204" pitchFamily="34" charset="-122"/>
              </a:rPr>
              <a:t>车载监控设备</a:t>
            </a:r>
            <a:r>
              <a:rPr lang="zh-CN" altLang="en-US" b="1" kern="0" dirty="0">
                <a:latin typeface="微软雅黑" panose="020B0503020204020204" pitchFamily="34" charset="-122"/>
                <a:ea typeface="微软雅黑" panose="020B0503020204020204" pitchFamily="34" charset="-122"/>
              </a:rPr>
              <a:t>介绍</a:t>
            </a:r>
            <a:endParaRPr lang="zh-CN" altLang="en-US" b="1" kern="0" dirty="0">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latin typeface="微软雅黑" panose="020B0503020204020204" pitchFamily="34" charset="-122"/>
                <a:ea typeface="微软雅黑" panose="020B0503020204020204" pitchFamily="34" charset="-122"/>
              </a:rPr>
              <a:t>出租车行业</a:t>
            </a:r>
            <a:r>
              <a:rPr lang="zh-CN" altLang="en-US" b="1" kern="0" dirty="0">
                <a:latin typeface="微软雅黑" panose="020B0503020204020204" pitchFamily="34" charset="-122"/>
                <a:ea typeface="微软雅黑" panose="020B0503020204020204" pitchFamily="34" charset="-122"/>
              </a:rPr>
              <a:t>解决方案</a:t>
            </a:r>
            <a:endParaRPr lang="zh-CN" altLang="en-US" b="1" kern="0" dirty="0">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260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zh-CN" altLang="en-US" b="1" kern="0" dirty="0" smtClean="0">
                <a:solidFill>
                  <a:srgbClr val="000000"/>
                </a:solidFill>
                <a:latin typeface="微软雅黑" panose="020B0503020204020204" pitchFamily="34" charset="-122"/>
                <a:ea typeface="微软雅黑" panose="020B0503020204020204" pitchFamily="34" charset="-122"/>
                <a:sym typeface="+mn-ea"/>
              </a:rPr>
              <a:t>锐视保</a:t>
            </a:r>
            <a:r>
              <a:rPr lang="zh-CN" altLang="en-US" b="1" kern="0" dirty="0" smtClean="0">
                <a:solidFill>
                  <a:srgbClr val="0070C0"/>
                </a:solidFill>
                <a:latin typeface="微软雅黑" panose="020B0503020204020204" pitchFamily="34" charset="-122"/>
                <a:ea typeface="微软雅黑" panose="020B0503020204020204" pitchFamily="34" charset="-122"/>
              </a:rPr>
              <a:t>出租屏管理平台介绍</a:t>
            </a:r>
            <a:endParaRPr lang="zh-CN" altLang="en-US" b="1" kern="0" dirty="0">
              <a:solidFill>
                <a:srgbClr val="0070C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a:off x="55880" y="2607310"/>
            <a:ext cx="2967355" cy="1358265"/>
          </a:xfrm>
          <a:prstGeom prst="rect">
            <a:avLst/>
          </a:prstGeom>
        </p:spPr>
      </p:pic>
      <p:pic>
        <p:nvPicPr>
          <p:cNvPr id="8" name="图片 7"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出租车管理平台</a:t>
            </a:r>
            <a:endParaRPr lang="zh-CN" altLang="en-US" dirty="0"/>
          </a:p>
        </p:txBody>
      </p:sp>
      <p:sp>
        <p:nvSpPr>
          <p:cNvPr id="3" name="内容占位符 2"/>
          <p:cNvSpPr>
            <a:spLocks noGrp="1"/>
          </p:cNvSpPr>
          <p:nvPr>
            <p:ph idx="1"/>
          </p:nvPr>
        </p:nvSpPr>
        <p:spPr>
          <a:xfrm>
            <a:off x="507968" y="1071550"/>
            <a:ext cx="9144000" cy="4287863"/>
          </a:xfrm>
        </p:spPr>
        <p:txBody>
          <a:bodyPr/>
          <a:lstStyle/>
          <a:p>
            <a:r>
              <a:rPr lang="zh-CN" altLang="en-US" dirty="0" smtClean="0"/>
              <a:t>出租车管理平台系统可实现</a:t>
            </a:r>
            <a:r>
              <a:rPr lang="zh-CN" altLang="en-US" dirty="0" smtClean="0">
                <a:solidFill>
                  <a:srgbClr val="00B0F0"/>
                </a:solidFill>
              </a:rPr>
              <a:t>无线远程实时视频监控、</a:t>
            </a:r>
            <a:r>
              <a:rPr lang="en-US" dirty="0" smtClean="0">
                <a:solidFill>
                  <a:srgbClr val="00B0F0"/>
                </a:solidFill>
              </a:rPr>
              <a:t>GPS</a:t>
            </a:r>
            <a:r>
              <a:rPr lang="zh-CN" altLang="en-US" dirty="0" smtClean="0">
                <a:solidFill>
                  <a:srgbClr val="00B0F0"/>
                </a:solidFill>
              </a:rPr>
              <a:t>地图定位、远程拍照、音频</a:t>
            </a:r>
            <a:r>
              <a:rPr lang="en-US" dirty="0" smtClean="0">
                <a:solidFill>
                  <a:srgbClr val="00B0F0"/>
                </a:solidFill>
              </a:rPr>
              <a:t>/</a:t>
            </a:r>
            <a:r>
              <a:rPr lang="zh-CN" altLang="en-US" dirty="0" smtClean="0">
                <a:solidFill>
                  <a:srgbClr val="00B0F0"/>
                </a:solidFill>
              </a:rPr>
              <a:t>图片检索、车辆消息下发、电话本设置下发、订单下发、车辆历史行驶轨迹回放、车载电话功能、录像回放、疲劳驾驶管理、超速驾驶管理、重点区域管理、紧急报警管理、出城管理、报表统计分析理、车辆远程升级、满意度记录、服务质量投诉</a:t>
            </a:r>
            <a:r>
              <a:rPr lang="zh-CN" altLang="en-US" dirty="0" smtClean="0"/>
              <a:t>等等功能。</a:t>
            </a:r>
            <a:endParaRPr lang="en-US" altLang="zh-CN" dirty="0" smtClean="0"/>
          </a:p>
          <a:p>
            <a:r>
              <a:rPr lang="zh-CN" altLang="en-US" dirty="0" smtClean="0">
                <a:solidFill>
                  <a:srgbClr val="000000"/>
                </a:solidFill>
                <a:latin typeface="Arial" panose="020B0604020202020204" pitchFamily="34" charset="0"/>
              </a:rPr>
              <a:t>同时，该系统还为客户提供准确的运营数据分析和详细的数据报告，客户可以根据需要方便输出需要的数据。</a:t>
            </a:r>
            <a:endParaRPr lang="en-US" altLang="zh-CN" dirty="0" smtClean="0">
              <a:solidFill>
                <a:srgbClr val="000000"/>
              </a:solidFill>
              <a:latin typeface="Arial" panose="020B0604020202020204" pitchFamily="34" charset="0"/>
            </a:endParaRPr>
          </a:p>
          <a:p>
            <a:r>
              <a:rPr lang="zh-CN" altLang="en-US" b="1" dirty="0" smtClean="0">
                <a:solidFill>
                  <a:srgbClr val="000000"/>
                </a:solidFill>
                <a:latin typeface="Arial" panose="020B0604020202020204" pitchFamily="34" charset="0"/>
              </a:rPr>
              <a:t>出租车客户端的安装十分简单，在获取最新软件安装包后，按提示进行安装即可。</a:t>
            </a:r>
            <a:endParaRPr lang="zh-CN" altLang="en-US" dirty="0"/>
          </a:p>
        </p:txBody>
      </p:sp>
      <p:sp>
        <p:nvSpPr>
          <p:cNvPr id="4" name="Rectangle 4"/>
          <p:cNvSpPr>
            <a:spLocks noChangeArrowheads="1"/>
          </p:cNvSpPr>
          <p:nvPr/>
        </p:nvSpPr>
        <p:spPr bwMode="auto">
          <a:xfrm>
            <a:off x="722282" y="714360"/>
            <a:ext cx="2171700" cy="395288"/>
          </a:xfrm>
          <a:prstGeom prst="rect">
            <a:avLst/>
          </a:prstGeom>
          <a:noFill/>
          <a:ln w="9525">
            <a:noFill/>
            <a:miter lim="800000"/>
          </a:ln>
        </p:spPr>
        <p:txBody>
          <a:bodyPr wrap="none">
            <a:spAutoFit/>
          </a:bodyPr>
          <a:lstStyle/>
          <a:p>
            <a:r>
              <a:rPr lang="zh-CN" altLang="en-US" sz="2000" b="1" dirty="0">
                <a:solidFill>
                  <a:srgbClr val="458361"/>
                </a:solidFill>
                <a:latin typeface="Arial" panose="020B0604020202020204" pitchFamily="34" charset="0"/>
              </a:rPr>
              <a:t>1.系统简介与安装</a:t>
            </a:r>
            <a:endParaRPr lang="zh-CN" altLang="en-US" sz="2000" b="1" dirty="0">
              <a:solidFill>
                <a:srgbClr val="458361"/>
              </a:solidFill>
              <a:latin typeface="Arial" panose="020B0604020202020204" pitchFamily="34" charset="0"/>
            </a:endParaRPr>
          </a:p>
        </p:txBody>
      </p:sp>
      <p:pic>
        <p:nvPicPr>
          <p:cNvPr id="5" name="图片 4"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平台架构</a:t>
            </a:r>
            <a:endParaRPr lang="zh-CN" altLang="en-US" dirty="0"/>
          </a:p>
        </p:txBody>
      </p:sp>
      <p:sp>
        <p:nvSpPr>
          <p:cNvPr id="4" name="Rectangle 4"/>
          <p:cNvSpPr>
            <a:spLocks noChangeArrowheads="1"/>
          </p:cNvSpPr>
          <p:nvPr/>
        </p:nvSpPr>
        <p:spPr bwMode="auto">
          <a:xfrm>
            <a:off x="722282" y="714360"/>
            <a:ext cx="1430200" cy="400110"/>
          </a:xfrm>
          <a:prstGeom prst="rect">
            <a:avLst/>
          </a:prstGeom>
          <a:noFill/>
          <a:ln w="9525">
            <a:noFill/>
            <a:miter lim="800000"/>
          </a:ln>
        </p:spPr>
        <p:txBody>
          <a:bodyPr wrap="none">
            <a:spAutoFit/>
          </a:bodyPr>
          <a:lstStyle/>
          <a:p>
            <a:r>
              <a:rPr lang="zh-CN" altLang="en-US" sz="2000" b="1" dirty="0">
                <a:solidFill>
                  <a:srgbClr val="458361"/>
                </a:solidFill>
                <a:latin typeface="Arial" panose="020B0604020202020204" pitchFamily="34" charset="0"/>
              </a:rPr>
              <a:t>1</a:t>
            </a:r>
            <a:r>
              <a:rPr lang="zh-CN" altLang="en-US" sz="2000" b="1" dirty="0" smtClean="0">
                <a:solidFill>
                  <a:srgbClr val="458361"/>
                </a:solidFill>
                <a:latin typeface="Arial" panose="020B0604020202020204" pitchFamily="34" charset="0"/>
              </a:rPr>
              <a:t>.分配架构</a:t>
            </a:r>
            <a:endParaRPr lang="zh-CN" altLang="en-US" sz="2000" b="1" dirty="0">
              <a:solidFill>
                <a:srgbClr val="458361"/>
              </a:solidFill>
              <a:latin typeface="Arial" panose="020B0604020202020204" pitchFamily="34" charset="0"/>
            </a:endParaRPr>
          </a:p>
        </p:txBody>
      </p:sp>
      <p:pic>
        <p:nvPicPr>
          <p:cNvPr id="40962" name="Picture 2"/>
          <p:cNvPicPr>
            <a:picLocks noChangeAspect="1" noChangeArrowheads="1"/>
          </p:cNvPicPr>
          <p:nvPr/>
        </p:nvPicPr>
        <p:blipFill>
          <a:blip r:embed="rId1"/>
          <a:srcRect/>
          <a:stretch>
            <a:fillRect/>
          </a:stretch>
        </p:blipFill>
        <p:spPr bwMode="auto">
          <a:xfrm>
            <a:off x="1293786" y="1135800"/>
            <a:ext cx="7788987" cy="4579200"/>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出租车管理平台</a:t>
            </a:r>
            <a:endParaRPr lang="zh-CN" altLang="en-US" dirty="0"/>
          </a:p>
        </p:txBody>
      </p:sp>
      <p:sp>
        <p:nvSpPr>
          <p:cNvPr id="4" name="Rectangle 4"/>
          <p:cNvSpPr>
            <a:spLocks noChangeArrowheads="1"/>
          </p:cNvSpPr>
          <p:nvPr/>
        </p:nvSpPr>
        <p:spPr bwMode="auto">
          <a:xfrm>
            <a:off x="72228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2</a:t>
            </a:r>
            <a:r>
              <a:rPr lang="zh-CN" altLang="en-US" sz="2000" b="1" dirty="0" smtClean="0">
                <a:solidFill>
                  <a:srgbClr val="458361"/>
                </a:solidFill>
                <a:latin typeface="Arial" panose="020B0604020202020204" pitchFamily="34" charset="0"/>
              </a:rPr>
              <a:t>.登录界面</a:t>
            </a:r>
            <a:endParaRPr lang="zh-CN" altLang="en-US" sz="2000" b="1" dirty="0">
              <a:solidFill>
                <a:srgbClr val="458361"/>
              </a:solidFill>
              <a:latin typeface="Arial" panose="020B0604020202020204" pitchFamily="34" charset="0"/>
            </a:endParaRPr>
          </a:p>
        </p:txBody>
      </p:sp>
      <p:pic>
        <p:nvPicPr>
          <p:cNvPr id="96258" name="Picture 2"/>
          <p:cNvPicPr>
            <a:picLocks noGrp="1" noChangeAspect="1" noChangeArrowheads="1"/>
          </p:cNvPicPr>
          <p:nvPr>
            <p:ph idx="1"/>
          </p:nvPr>
        </p:nvPicPr>
        <p:blipFill>
          <a:blip r:embed="rId1"/>
          <a:srcRect/>
          <a:stretch>
            <a:fillRect/>
          </a:stretch>
        </p:blipFill>
        <p:spPr bwMode="auto">
          <a:xfrm>
            <a:off x="793720" y="1142988"/>
            <a:ext cx="4071966" cy="2653798"/>
          </a:xfrm>
          <a:prstGeom prst="rect">
            <a:avLst/>
          </a:prstGeom>
          <a:noFill/>
          <a:ln w="9525">
            <a:noFill/>
            <a:miter lim="800000"/>
            <a:headEnd/>
            <a:tailEnd/>
          </a:ln>
          <a:effectLst/>
        </p:spPr>
      </p:pic>
      <p:pic>
        <p:nvPicPr>
          <p:cNvPr id="96259" name="Picture 3"/>
          <p:cNvPicPr>
            <a:picLocks noChangeAspect="1" noChangeArrowheads="1"/>
          </p:cNvPicPr>
          <p:nvPr/>
        </p:nvPicPr>
        <p:blipFill>
          <a:blip r:embed="rId2"/>
          <a:srcRect/>
          <a:stretch>
            <a:fillRect/>
          </a:stretch>
        </p:blipFill>
        <p:spPr bwMode="auto">
          <a:xfrm>
            <a:off x="5294314" y="1785930"/>
            <a:ext cx="4071966" cy="1357322"/>
          </a:xfrm>
          <a:prstGeom prst="rect">
            <a:avLst/>
          </a:prstGeom>
          <a:noFill/>
          <a:ln w="9525">
            <a:noFill/>
            <a:miter lim="800000"/>
            <a:headEnd/>
            <a:tailEnd/>
          </a:ln>
          <a:effectLst/>
        </p:spPr>
      </p:pic>
      <p:sp>
        <p:nvSpPr>
          <p:cNvPr id="7" name="TextBox 12"/>
          <p:cNvSpPr txBox="1">
            <a:spLocks noChangeArrowheads="1"/>
          </p:cNvSpPr>
          <p:nvPr/>
        </p:nvSpPr>
        <p:spPr bwMode="auto">
          <a:xfrm>
            <a:off x="1650976" y="3929070"/>
            <a:ext cx="1285884" cy="307777"/>
          </a:xfrm>
          <a:prstGeom prst="rect">
            <a:avLst/>
          </a:prstGeom>
          <a:noFill/>
          <a:ln w="9525">
            <a:noFill/>
            <a:miter lim="800000"/>
          </a:ln>
        </p:spPr>
        <p:txBody>
          <a:bodyPr wrap="square">
            <a:spAutoFit/>
          </a:bodyPr>
          <a:lstStyle/>
          <a:p>
            <a:r>
              <a:rPr lang="zh-CN" altLang="en-US" sz="1400" dirty="0" smtClean="0"/>
              <a:t>登录界面</a:t>
            </a:r>
            <a:endParaRPr lang="zh-CN" altLang="en-US" sz="1400" dirty="0"/>
          </a:p>
        </p:txBody>
      </p:sp>
      <p:sp>
        <p:nvSpPr>
          <p:cNvPr id="8" name="TextBox 12"/>
          <p:cNvSpPr txBox="1">
            <a:spLocks noChangeArrowheads="1"/>
          </p:cNvSpPr>
          <p:nvPr/>
        </p:nvSpPr>
        <p:spPr bwMode="auto">
          <a:xfrm>
            <a:off x="6794512" y="3929070"/>
            <a:ext cx="1285884" cy="307777"/>
          </a:xfrm>
          <a:prstGeom prst="rect">
            <a:avLst/>
          </a:prstGeom>
          <a:noFill/>
          <a:ln w="9525">
            <a:noFill/>
            <a:miter lim="800000"/>
          </a:ln>
        </p:spPr>
        <p:txBody>
          <a:bodyPr wrap="square">
            <a:spAutoFit/>
          </a:bodyPr>
          <a:lstStyle/>
          <a:p>
            <a:r>
              <a:rPr lang="zh-CN" altLang="en-US" sz="1400" dirty="0" smtClean="0"/>
              <a:t>登录中</a:t>
            </a:r>
            <a:endParaRPr lang="zh-CN" altLang="en-US" sz="1400" dirty="0"/>
          </a:p>
        </p:txBody>
      </p:sp>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出租车管理平台</a:t>
            </a:r>
            <a:endParaRPr lang="zh-CN" altLang="en-US" dirty="0"/>
          </a:p>
        </p:txBody>
      </p:sp>
      <p:sp>
        <p:nvSpPr>
          <p:cNvPr id="5" name="Rectangle 3"/>
          <p:cNvSpPr>
            <a:spLocks noChangeArrowheads="1"/>
          </p:cNvSpPr>
          <p:nvPr/>
        </p:nvSpPr>
        <p:spPr bwMode="auto">
          <a:xfrm>
            <a:off x="507968" y="642922"/>
            <a:ext cx="2289409" cy="400110"/>
          </a:xfrm>
          <a:prstGeom prst="rect">
            <a:avLst/>
          </a:prstGeom>
          <a:noFill/>
          <a:ln w="9525">
            <a:noFill/>
            <a:miter lim="800000"/>
          </a:ln>
        </p:spPr>
        <p:txBody>
          <a:bodyPr wrap="none">
            <a:spAutoFit/>
          </a:bodyPr>
          <a:lstStyle/>
          <a:p>
            <a:r>
              <a:rPr lang="en-US" altLang="zh-CN" sz="2000" b="1" dirty="0">
                <a:solidFill>
                  <a:srgbClr val="458361"/>
                </a:solidFill>
                <a:latin typeface="Arial" panose="020B0604020202020204" pitchFamily="34" charset="0"/>
              </a:rPr>
              <a:t>3</a:t>
            </a:r>
            <a:r>
              <a:rPr lang="zh-CN" altLang="en-US" sz="2000" b="1" dirty="0">
                <a:solidFill>
                  <a:srgbClr val="458361"/>
                </a:solidFill>
                <a:latin typeface="Arial" panose="020B0604020202020204" pitchFamily="34" charset="0"/>
              </a:rPr>
              <a:t>.客户端系统</a:t>
            </a:r>
            <a:r>
              <a:rPr lang="zh-CN" altLang="en-US" sz="2000" b="1" dirty="0" smtClean="0">
                <a:solidFill>
                  <a:srgbClr val="458361"/>
                </a:solidFill>
                <a:latin typeface="Arial" panose="020B0604020202020204" pitchFamily="34" charset="0"/>
              </a:rPr>
              <a:t>界面</a:t>
            </a:r>
            <a:endParaRPr lang="zh-CN" altLang="en-US" dirty="0">
              <a:latin typeface="Arial" panose="020B0604020202020204" pitchFamily="34" charset="0"/>
            </a:endParaRPr>
          </a:p>
        </p:txBody>
      </p:sp>
      <p:pic>
        <p:nvPicPr>
          <p:cNvPr id="97283" name="Picture 3"/>
          <p:cNvPicPr>
            <a:picLocks noGrp="1" noChangeAspect="1" noChangeArrowheads="1"/>
          </p:cNvPicPr>
          <p:nvPr>
            <p:ph idx="1"/>
          </p:nvPr>
        </p:nvPicPr>
        <p:blipFill>
          <a:blip r:embed="rId1"/>
          <a:srcRect/>
          <a:stretch>
            <a:fillRect/>
          </a:stretch>
        </p:blipFill>
        <p:spPr bwMode="auto">
          <a:xfrm>
            <a:off x="1197532" y="1171575"/>
            <a:ext cx="8022112" cy="4543425"/>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出租车管理平台</a:t>
            </a:r>
            <a:endParaRPr lang="zh-CN" altLang="en-US" dirty="0"/>
          </a:p>
        </p:txBody>
      </p:sp>
      <p:sp>
        <p:nvSpPr>
          <p:cNvPr id="5" name="Rectangle 3"/>
          <p:cNvSpPr>
            <a:spLocks noChangeArrowheads="1"/>
          </p:cNvSpPr>
          <p:nvPr/>
        </p:nvSpPr>
        <p:spPr bwMode="auto">
          <a:xfrm>
            <a:off x="507968" y="714360"/>
            <a:ext cx="2225481"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4</a:t>
            </a:r>
            <a:r>
              <a:rPr lang="zh-CN" altLang="en-US" sz="2000" b="1" dirty="0" smtClean="0">
                <a:solidFill>
                  <a:srgbClr val="458361"/>
                </a:solidFill>
                <a:latin typeface="Arial" panose="020B0604020202020204" pitchFamily="34" charset="0"/>
              </a:rPr>
              <a:t>.</a:t>
            </a:r>
            <a:r>
              <a:rPr lang="zh-CN" altLang="en-US" sz="2000" b="1" dirty="0">
                <a:solidFill>
                  <a:srgbClr val="458361"/>
                </a:solidFill>
                <a:latin typeface="Arial" panose="020B0604020202020204" pitchFamily="34" charset="0"/>
              </a:rPr>
              <a:t>Web端系统界面</a:t>
            </a:r>
            <a:endParaRPr lang="zh-CN" altLang="en-US" dirty="0">
              <a:latin typeface="Arial" panose="020B0604020202020204" pitchFamily="34" charset="0"/>
            </a:endParaRPr>
          </a:p>
        </p:txBody>
      </p:sp>
      <p:pic>
        <p:nvPicPr>
          <p:cNvPr id="31746" name="Picture 2"/>
          <p:cNvPicPr>
            <a:picLocks noGrp="1" noChangeAspect="1" noChangeArrowheads="1"/>
          </p:cNvPicPr>
          <p:nvPr>
            <p:ph idx="1"/>
          </p:nvPr>
        </p:nvPicPr>
        <p:blipFill>
          <a:blip r:embed="rId1"/>
          <a:srcRect/>
          <a:stretch>
            <a:fillRect/>
          </a:stretch>
        </p:blipFill>
        <p:spPr bwMode="auto">
          <a:xfrm>
            <a:off x="795896" y="1142999"/>
            <a:ext cx="8713260" cy="4431031"/>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zh-CN" altLang="en-US" sz="2000" b="1" dirty="0">
                <a:solidFill>
                  <a:srgbClr val="458361"/>
                </a:solidFill>
                <a:latin typeface="Arial" panose="020B0604020202020204" pitchFamily="34" charset="0"/>
              </a:rPr>
              <a:t>1</a:t>
            </a:r>
            <a:r>
              <a:rPr lang="zh-CN" altLang="en-US" sz="2000" b="1" dirty="0" smtClean="0">
                <a:solidFill>
                  <a:srgbClr val="458361"/>
                </a:solidFill>
                <a:latin typeface="Arial" panose="020B0604020202020204" pitchFamily="34" charset="0"/>
              </a:rPr>
              <a:t>.实时监控</a:t>
            </a:r>
            <a:endParaRPr lang="zh-CN" altLang="en-US" dirty="0">
              <a:latin typeface="Arial" panose="020B0604020202020204" pitchFamily="34" charset="0"/>
            </a:endParaRPr>
          </a:p>
        </p:txBody>
      </p:sp>
      <p:pic>
        <p:nvPicPr>
          <p:cNvPr id="32770" name="Picture 2"/>
          <p:cNvPicPr>
            <a:picLocks noChangeAspect="1" noChangeArrowheads="1"/>
          </p:cNvPicPr>
          <p:nvPr/>
        </p:nvPicPr>
        <p:blipFill>
          <a:blip r:embed="rId1"/>
          <a:srcRect/>
          <a:stretch>
            <a:fillRect/>
          </a:stretch>
        </p:blipFill>
        <p:spPr bwMode="auto">
          <a:xfrm>
            <a:off x="2222480" y="785798"/>
            <a:ext cx="7572428" cy="4259146"/>
          </a:xfrm>
          <a:prstGeom prst="rect">
            <a:avLst/>
          </a:prstGeom>
          <a:noFill/>
          <a:ln w="9525">
            <a:noFill/>
            <a:miter lim="800000"/>
            <a:headEnd/>
            <a:tailEnd/>
          </a:ln>
          <a:effectLst/>
        </p:spPr>
      </p:pic>
      <p:sp>
        <p:nvSpPr>
          <p:cNvPr id="10" name="Rectangle 6"/>
          <p:cNvSpPr>
            <a:spLocks noChangeArrowheads="1"/>
          </p:cNvSpPr>
          <p:nvPr/>
        </p:nvSpPr>
        <p:spPr bwMode="auto">
          <a:xfrm>
            <a:off x="365092" y="1460500"/>
            <a:ext cx="1752600" cy="4254500"/>
          </a:xfrm>
          <a:prstGeom prst="rect">
            <a:avLst/>
          </a:prstGeom>
          <a:noFill/>
          <a:ln w="9525">
            <a:noFill/>
            <a:miter lim="800000"/>
          </a:ln>
        </p:spPr>
        <p:txBody>
          <a:bodyPr anchor="ctr"/>
          <a:lstStyle/>
          <a:p>
            <a:pPr>
              <a:lnSpc>
                <a:spcPct val="150000"/>
              </a:lnSpc>
              <a:buClr>
                <a:schemeClr val="tx1"/>
              </a:buClr>
            </a:pPr>
            <a:r>
              <a:rPr lang="zh-CN" altLang="en-US" b="1" dirty="0">
                <a:solidFill>
                  <a:srgbClr val="000000"/>
                </a:solidFill>
                <a:latin typeface="Arial" panose="020B0604020202020204" pitchFamily="34" charset="0"/>
              </a:rPr>
              <a:t>相关操作：</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实时监控</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切换地图</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居中设备</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电子</a:t>
            </a:r>
            <a:r>
              <a:rPr lang="zh-CN" altLang="en-US" b="1" dirty="0">
                <a:solidFill>
                  <a:srgbClr val="000000"/>
                </a:solidFill>
                <a:latin typeface="Arial" panose="020B0604020202020204" pitchFamily="34" charset="0"/>
              </a:rPr>
              <a:t>围栏区域</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放大</a:t>
            </a:r>
            <a:r>
              <a:rPr lang="zh-CN" altLang="en-US" b="1" dirty="0">
                <a:solidFill>
                  <a:srgbClr val="000000"/>
                </a:solidFill>
                <a:latin typeface="Arial" panose="020B0604020202020204" pitchFamily="34" charset="0"/>
              </a:rPr>
              <a:t>/</a:t>
            </a:r>
            <a:r>
              <a:rPr lang="zh-CN" altLang="en-US" b="1" dirty="0" smtClean="0">
                <a:solidFill>
                  <a:srgbClr val="000000"/>
                </a:solidFill>
                <a:latin typeface="Arial" panose="020B0604020202020204" pitchFamily="34" charset="0"/>
              </a:rPr>
              <a:t>缩小</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路径分析</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矩形选车（范围群发信息）</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测量实际距离</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添加自定义点</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2</a:t>
            </a:r>
            <a:r>
              <a:rPr lang="zh-CN" altLang="en-US" sz="2000" b="1" dirty="0" smtClean="0">
                <a:solidFill>
                  <a:srgbClr val="458361"/>
                </a:solidFill>
                <a:latin typeface="Arial" panose="020B0604020202020204" pitchFamily="34" charset="0"/>
              </a:rPr>
              <a:t>.订单下发</a:t>
            </a:r>
            <a:endParaRPr lang="zh-CN" altLang="en-US" dirty="0">
              <a:latin typeface="Arial" panose="020B0604020202020204" pitchFamily="34" charset="0"/>
            </a:endParaRPr>
          </a:p>
        </p:txBody>
      </p:sp>
      <p:sp>
        <p:nvSpPr>
          <p:cNvPr id="10" name="Rectangle 6"/>
          <p:cNvSpPr>
            <a:spLocks noChangeArrowheads="1"/>
          </p:cNvSpPr>
          <p:nvPr/>
        </p:nvSpPr>
        <p:spPr bwMode="auto">
          <a:xfrm>
            <a:off x="0" y="1285864"/>
            <a:ext cx="1571636" cy="4254500"/>
          </a:xfrm>
          <a:prstGeom prst="rect">
            <a:avLst/>
          </a:prstGeom>
          <a:noFill/>
          <a:ln w="9525">
            <a:noFill/>
            <a:miter lim="800000"/>
          </a:ln>
        </p:spPr>
        <p:txBody>
          <a:bodyPr anchor="ctr"/>
          <a:lstStyle/>
          <a:p>
            <a:pPr>
              <a:lnSpc>
                <a:spcPct val="150000"/>
              </a:lnSpc>
              <a:buClr>
                <a:schemeClr val="tx1"/>
              </a:buClr>
            </a:pPr>
            <a:r>
              <a:rPr lang="zh-CN" altLang="en-US" b="1" dirty="0">
                <a:solidFill>
                  <a:srgbClr val="000000"/>
                </a:solidFill>
                <a:latin typeface="Arial" panose="020B0604020202020204" pitchFamily="34" charset="0"/>
              </a:rPr>
              <a:t>相关操作：</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生成订单</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下发订单</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查询订单</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取消订单</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批量下发订单</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3794" name="Picture 2"/>
          <p:cNvPicPr>
            <a:picLocks noChangeAspect="1" noChangeArrowheads="1"/>
          </p:cNvPicPr>
          <p:nvPr/>
        </p:nvPicPr>
        <p:blipFill>
          <a:blip r:embed="rId1"/>
          <a:srcRect/>
          <a:stretch>
            <a:fillRect/>
          </a:stretch>
        </p:blipFill>
        <p:spPr bwMode="auto">
          <a:xfrm>
            <a:off x="1579538" y="2143120"/>
            <a:ext cx="6738216" cy="3286148"/>
          </a:xfrm>
          <a:prstGeom prst="rect">
            <a:avLst/>
          </a:prstGeom>
          <a:noFill/>
          <a:ln w="9525">
            <a:noFill/>
            <a:miter lim="800000"/>
            <a:headEnd/>
            <a:tailEnd/>
          </a:ln>
          <a:effectLst/>
        </p:spPr>
      </p:pic>
      <p:sp>
        <p:nvSpPr>
          <p:cNvPr id="8" name="TextBox 7"/>
          <p:cNvSpPr txBox="1"/>
          <p:nvPr/>
        </p:nvSpPr>
        <p:spPr>
          <a:xfrm>
            <a:off x="650844" y="1142988"/>
            <a:ext cx="7109639" cy="1200329"/>
          </a:xfrm>
          <a:prstGeom prst="rect">
            <a:avLst/>
          </a:prstGeom>
          <a:noFill/>
        </p:spPr>
        <p:txBody>
          <a:bodyPr wrap="none" rtlCol="0">
            <a:spAutoFit/>
          </a:bodyPr>
          <a:lstStyle/>
          <a:p>
            <a:r>
              <a:rPr lang="zh-CN" altLang="en-US" dirty="0" smtClean="0"/>
              <a:t>订单下发功能是指乘客通过电话进行预约叫车或者即时叫车服务，</a:t>
            </a:r>
            <a:endParaRPr lang="en-US" altLang="zh-CN" dirty="0" smtClean="0"/>
          </a:p>
          <a:p>
            <a:r>
              <a:rPr lang="zh-CN" altLang="en-US" dirty="0" smtClean="0"/>
              <a:t>平台客户端根据乘客信息生成订单并下发到距离乘客附近的车辆中，</a:t>
            </a:r>
            <a:endParaRPr lang="en-US" altLang="zh-CN" dirty="0" smtClean="0"/>
          </a:p>
          <a:p>
            <a:r>
              <a:rPr lang="zh-CN" altLang="en-US" dirty="0" smtClean="0"/>
              <a:t>司机通过出租屏终端进行抢单。</a:t>
            </a:r>
            <a:endParaRPr lang="zh-CN" altLang="en-US" dirty="0" smtClean="0"/>
          </a:p>
          <a:p>
            <a:endParaRPr lang="zh-CN" altLang="en-US" dirty="0"/>
          </a:p>
        </p:txBody>
      </p:sp>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3</a:t>
            </a:r>
            <a:r>
              <a:rPr lang="zh-CN" altLang="en-US" sz="2000" b="1" dirty="0" smtClean="0">
                <a:solidFill>
                  <a:srgbClr val="458361"/>
                </a:solidFill>
                <a:latin typeface="Arial" panose="020B0604020202020204" pitchFamily="34" charset="0"/>
              </a:rPr>
              <a:t>.车辆管理</a:t>
            </a:r>
            <a:endParaRPr lang="zh-CN" altLang="en-US" dirty="0">
              <a:latin typeface="Arial" panose="020B0604020202020204" pitchFamily="34" charset="0"/>
            </a:endParaRPr>
          </a:p>
        </p:txBody>
      </p:sp>
      <p:sp>
        <p:nvSpPr>
          <p:cNvPr id="8" name="TextBox 7"/>
          <p:cNvSpPr txBox="1"/>
          <p:nvPr/>
        </p:nvSpPr>
        <p:spPr>
          <a:xfrm>
            <a:off x="222217" y="1214426"/>
            <a:ext cx="4357718" cy="2031325"/>
          </a:xfrm>
          <a:prstGeom prst="rect">
            <a:avLst/>
          </a:prstGeom>
          <a:noFill/>
        </p:spPr>
        <p:txBody>
          <a:bodyPr wrap="square" rtlCol="0">
            <a:spAutoFit/>
          </a:bodyPr>
          <a:lstStyle/>
          <a:p>
            <a:r>
              <a:rPr lang="zh-CN" altLang="en-US" dirty="0" smtClean="0"/>
              <a:t>车辆管理是对车辆的技术监督和安全管理。</a:t>
            </a:r>
            <a:endParaRPr lang="en-US" altLang="zh-CN" dirty="0" smtClean="0"/>
          </a:p>
          <a:p>
            <a:r>
              <a:rPr lang="zh-CN" altLang="en-US" dirty="0" smtClean="0"/>
              <a:t>管理范围包括：</a:t>
            </a:r>
            <a:r>
              <a:rPr lang="zh-CN" altLang="en-US" dirty="0" smtClean="0">
                <a:solidFill>
                  <a:srgbClr val="FF0000"/>
                </a:solidFill>
              </a:rPr>
              <a:t>远程拍照、照片检索、音频检索、消息推送、提问下发、事情设置、</a:t>
            </a:r>
            <a:endParaRPr lang="en-US" altLang="zh-CN" dirty="0" smtClean="0">
              <a:solidFill>
                <a:srgbClr val="FF0000"/>
              </a:solidFill>
            </a:endParaRPr>
          </a:p>
          <a:p>
            <a:r>
              <a:rPr lang="zh-CN" altLang="en-US" dirty="0" smtClean="0">
                <a:solidFill>
                  <a:srgbClr val="FF0000"/>
                </a:solidFill>
              </a:rPr>
              <a:t>设置电话本、</a:t>
            </a:r>
            <a:r>
              <a:rPr lang="en-US" dirty="0" smtClean="0">
                <a:solidFill>
                  <a:srgbClr val="FF0000"/>
                </a:solidFill>
              </a:rPr>
              <a:t>GPS</a:t>
            </a:r>
            <a:r>
              <a:rPr lang="zh-CN" altLang="en-US" dirty="0" smtClean="0">
                <a:solidFill>
                  <a:srgbClr val="FF0000"/>
                </a:solidFill>
              </a:rPr>
              <a:t>刷新间隙</a:t>
            </a:r>
            <a:r>
              <a:rPr lang="zh-CN" altLang="en-US" dirty="0" smtClean="0"/>
              <a:t>选项。</a:t>
            </a:r>
            <a:endParaRPr lang="en-US" altLang="zh-CN" dirty="0" smtClean="0"/>
          </a:p>
          <a:p>
            <a:r>
              <a:rPr lang="zh-CN" altLang="en-US" dirty="0" smtClean="0"/>
              <a:t>目的在于提高调度效率，实现平台远程实时监控管理。</a:t>
            </a:r>
            <a:endParaRPr lang="en-US" altLang="zh-CN" dirty="0" smtClean="0"/>
          </a:p>
          <a:p>
            <a:endParaRPr lang="zh-CN" altLang="en-US" dirty="0"/>
          </a:p>
        </p:txBody>
      </p:sp>
      <p:pic>
        <p:nvPicPr>
          <p:cNvPr id="34818" name="Picture 2"/>
          <p:cNvPicPr>
            <a:picLocks noChangeAspect="1" noChangeArrowheads="1"/>
          </p:cNvPicPr>
          <p:nvPr/>
        </p:nvPicPr>
        <p:blipFill>
          <a:blip r:embed="rId1"/>
          <a:srcRect/>
          <a:stretch>
            <a:fillRect/>
          </a:stretch>
        </p:blipFill>
        <p:spPr bwMode="auto">
          <a:xfrm>
            <a:off x="5794380" y="857236"/>
            <a:ext cx="3833818" cy="3312419"/>
          </a:xfrm>
          <a:prstGeom prst="rect">
            <a:avLst/>
          </a:prstGeom>
          <a:noFill/>
          <a:ln w="9525">
            <a:noFill/>
            <a:miter lim="800000"/>
            <a:headEnd/>
            <a:tailEnd/>
          </a:ln>
          <a:effectLst/>
        </p:spPr>
      </p:pic>
      <p:pic>
        <p:nvPicPr>
          <p:cNvPr id="34819" name="Picture 3"/>
          <p:cNvPicPr>
            <a:picLocks noChangeAspect="1" noChangeArrowheads="1"/>
          </p:cNvPicPr>
          <p:nvPr/>
        </p:nvPicPr>
        <p:blipFill>
          <a:blip r:embed="rId2"/>
          <a:srcRect/>
          <a:stretch>
            <a:fillRect/>
          </a:stretch>
        </p:blipFill>
        <p:spPr bwMode="auto">
          <a:xfrm>
            <a:off x="650844" y="3000376"/>
            <a:ext cx="4849802" cy="2424901"/>
          </a:xfrm>
          <a:prstGeom prst="rect">
            <a:avLst/>
          </a:prstGeom>
          <a:noFill/>
          <a:ln w="9525">
            <a:noFill/>
            <a:miter lim="800000"/>
            <a:headEnd/>
            <a:tailEnd/>
          </a:ln>
          <a:effectLst/>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4</a:t>
            </a:r>
            <a:r>
              <a:rPr lang="zh-CN" altLang="en-US" sz="2000" b="1" dirty="0" smtClean="0">
                <a:solidFill>
                  <a:srgbClr val="458361"/>
                </a:solidFill>
                <a:latin typeface="Arial" panose="020B0604020202020204" pitchFamily="34" charset="0"/>
              </a:rPr>
              <a:t>.轨迹回放</a:t>
            </a:r>
            <a:endParaRPr lang="zh-CN" altLang="en-US" dirty="0">
              <a:latin typeface="Arial" panose="020B0604020202020204" pitchFamily="34" charset="0"/>
            </a:endParaRPr>
          </a:p>
        </p:txBody>
      </p:sp>
      <p:sp>
        <p:nvSpPr>
          <p:cNvPr id="10" name="Rectangle 6"/>
          <p:cNvSpPr>
            <a:spLocks noChangeArrowheads="1"/>
          </p:cNvSpPr>
          <p:nvPr/>
        </p:nvSpPr>
        <p:spPr bwMode="auto">
          <a:xfrm>
            <a:off x="150778" y="1285864"/>
            <a:ext cx="1752600" cy="4254500"/>
          </a:xfrm>
          <a:prstGeom prst="rect">
            <a:avLst/>
          </a:prstGeom>
          <a:noFill/>
          <a:ln w="9525">
            <a:noFill/>
            <a:miter lim="800000"/>
          </a:ln>
        </p:spPr>
        <p:txBody>
          <a:bodyPr anchor="ctr"/>
          <a:lstStyle/>
          <a:p>
            <a:pPr>
              <a:lnSpc>
                <a:spcPct val="150000"/>
              </a:lnSpc>
              <a:buClr>
                <a:schemeClr val="tx1"/>
              </a:buClr>
            </a:pPr>
            <a:r>
              <a:rPr lang="zh-CN" altLang="en-US" b="1" dirty="0">
                <a:solidFill>
                  <a:srgbClr val="000000"/>
                </a:solidFill>
                <a:latin typeface="Arial" panose="020B0604020202020204" pitchFamily="34" charset="0"/>
              </a:rPr>
              <a:t>相关操作：</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设备号</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时间日期</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开始、暂停、停止</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5842" name="图片 50"/>
          <p:cNvPicPr>
            <a:picLocks noChangeAspect="1" noChangeArrowheads="1"/>
          </p:cNvPicPr>
          <p:nvPr/>
        </p:nvPicPr>
        <p:blipFill>
          <a:blip r:embed="rId1"/>
          <a:srcRect/>
          <a:stretch>
            <a:fillRect/>
          </a:stretch>
        </p:blipFill>
        <p:spPr bwMode="auto">
          <a:xfrm>
            <a:off x="2008166" y="928674"/>
            <a:ext cx="8001056" cy="4493078"/>
          </a:xfrm>
          <a:prstGeom prst="rect">
            <a:avLst/>
          </a:prstGeom>
          <a:noFill/>
          <a:ln w="9525">
            <a:noFill/>
            <a:miter lim="800000"/>
            <a:headEnd/>
            <a:tailEnd/>
          </a:ln>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5</a:t>
            </a:r>
            <a:r>
              <a:rPr lang="zh-CN" altLang="en-US" sz="2000" b="1" dirty="0" smtClean="0">
                <a:solidFill>
                  <a:srgbClr val="458361"/>
                </a:solidFill>
                <a:latin typeface="Arial" panose="020B0604020202020204" pitchFamily="34" charset="0"/>
              </a:rPr>
              <a:t>.报警管理</a:t>
            </a:r>
            <a:endParaRPr lang="zh-CN" altLang="en-US" dirty="0">
              <a:latin typeface="Arial" panose="020B0604020202020204" pitchFamily="34" charset="0"/>
            </a:endParaRPr>
          </a:p>
        </p:txBody>
      </p:sp>
      <p:sp>
        <p:nvSpPr>
          <p:cNvPr id="10" name="Rectangle 6"/>
          <p:cNvSpPr>
            <a:spLocks noChangeArrowheads="1"/>
          </p:cNvSpPr>
          <p:nvPr/>
        </p:nvSpPr>
        <p:spPr bwMode="auto">
          <a:xfrm>
            <a:off x="150778" y="1285864"/>
            <a:ext cx="1752600" cy="4254500"/>
          </a:xfrm>
          <a:prstGeom prst="rect">
            <a:avLst/>
          </a:prstGeom>
          <a:noFill/>
          <a:ln w="9525">
            <a:noFill/>
            <a:miter lim="800000"/>
          </a:ln>
        </p:spPr>
        <p:txBody>
          <a:bodyPr anchor="ctr"/>
          <a:lstStyle/>
          <a:p>
            <a:pPr>
              <a:lnSpc>
                <a:spcPct val="150000"/>
              </a:lnSpc>
              <a:buClr>
                <a:schemeClr val="tx1"/>
              </a:buClr>
            </a:pPr>
            <a:r>
              <a:rPr lang="zh-CN" altLang="en-US" b="1" dirty="0" smtClean="0">
                <a:solidFill>
                  <a:srgbClr val="000000"/>
                </a:solidFill>
                <a:latin typeface="Arial" panose="020B0604020202020204" pitchFamily="34" charset="0"/>
              </a:rPr>
              <a:t>相关报警：</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疲劳驾驶</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超速报警</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重点区域</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紧急报警</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出城管理</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smtClean="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6868" name="Picture 4"/>
          <p:cNvPicPr>
            <a:picLocks noChangeAspect="1" noChangeArrowheads="1"/>
          </p:cNvPicPr>
          <p:nvPr/>
        </p:nvPicPr>
        <p:blipFill>
          <a:blip r:embed="rId1"/>
          <a:srcRect/>
          <a:stretch>
            <a:fillRect/>
          </a:stretch>
        </p:blipFill>
        <p:spPr bwMode="auto">
          <a:xfrm>
            <a:off x="2436794" y="857236"/>
            <a:ext cx="7559012" cy="4251600"/>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6</a:t>
            </a:r>
            <a:r>
              <a:rPr lang="zh-CN" altLang="en-US" sz="2000" b="1" dirty="0" smtClean="0">
                <a:solidFill>
                  <a:srgbClr val="458361"/>
                </a:solidFill>
                <a:latin typeface="Arial" panose="020B0604020202020204" pitchFamily="34" charset="0"/>
              </a:rPr>
              <a:t>.其他设置</a:t>
            </a:r>
            <a:endParaRPr lang="zh-CN" altLang="en-US" dirty="0">
              <a:latin typeface="Arial" panose="020B0604020202020204" pitchFamily="34" charset="0"/>
            </a:endParaRPr>
          </a:p>
        </p:txBody>
      </p:sp>
      <p:sp>
        <p:nvSpPr>
          <p:cNvPr id="10" name="Rectangle 6"/>
          <p:cNvSpPr>
            <a:spLocks noChangeArrowheads="1"/>
          </p:cNvSpPr>
          <p:nvPr/>
        </p:nvSpPr>
        <p:spPr bwMode="auto">
          <a:xfrm>
            <a:off x="150778" y="1285864"/>
            <a:ext cx="1752600" cy="4254500"/>
          </a:xfrm>
          <a:prstGeom prst="rect">
            <a:avLst/>
          </a:prstGeom>
          <a:noFill/>
          <a:ln w="9525">
            <a:noFill/>
            <a:miter lim="800000"/>
          </a:ln>
        </p:spPr>
        <p:txBody>
          <a:bodyPr anchor="ctr"/>
          <a:lstStyle/>
          <a:p>
            <a:pPr>
              <a:lnSpc>
                <a:spcPct val="150000"/>
              </a:lnSpc>
              <a:buClr>
                <a:schemeClr val="tx1"/>
              </a:buClr>
            </a:pPr>
            <a:r>
              <a:rPr lang="zh-CN" altLang="en-US" b="1" dirty="0" smtClean="0">
                <a:solidFill>
                  <a:srgbClr val="000000"/>
                </a:solidFill>
                <a:latin typeface="Arial" panose="020B0604020202020204" pitchFamily="34" charset="0"/>
              </a:rPr>
              <a:t>包含：</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系统设置</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不满意记录</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服务质量投诉</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7890" name="Picture 2"/>
          <p:cNvPicPr>
            <a:picLocks noChangeAspect="1" noChangeArrowheads="1"/>
          </p:cNvPicPr>
          <p:nvPr/>
        </p:nvPicPr>
        <p:blipFill>
          <a:blip r:embed="rId1"/>
          <a:srcRect/>
          <a:stretch>
            <a:fillRect/>
          </a:stretch>
        </p:blipFill>
        <p:spPr bwMode="auto">
          <a:xfrm>
            <a:off x="1865290" y="857236"/>
            <a:ext cx="7877467" cy="4429156"/>
          </a:xfrm>
          <a:prstGeom prst="rect">
            <a:avLst/>
          </a:prstGeom>
          <a:noFill/>
          <a:ln w="9525">
            <a:noFill/>
            <a:miter lim="800000"/>
            <a:headEnd/>
            <a:tailEnd/>
          </a:ln>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en-US" altLang="zh-CN" dirty="0" smtClean="0">
                <a:solidFill>
                  <a:srgbClr val="7B9899"/>
                </a:solidFill>
                <a:ea typeface="宋体" panose="02010600030101010101" pitchFamily="2" charset="-122"/>
              </a:rPr>
              <a:t>WEB</a:t>
            </a:r>
            <a:r>
              <a:rPr lang="zh-CN" altLang="en-US" dirty="0" smtClean="0">
                <a:solidFill>
                  <a:srgbClr val="7B9899"/>
                </a:solidFill>
                <a:ea typeface="宋体" panose="02010600030101010101" pitchFamily="2" charset="-122"/>
              </a:rPr>
              <a:t>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2287806"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1</a:t>
            </a:r>
            <a:r>
              <a:rPr lang="zh-CN" altLang="en-US" sz="2000" b="1" dirty="0" smtClean="0">
                <a:solidFill>
                  <a:srgbClr val="458361"/>
                </a:solidFill>
                <a:latin typeface="Arial" panose="020B0604020202020204" pitchFamily="34" charset="0"/>
              </a:rPr>
              <a:t>.进入</a:t>
            </a:r>
            <a:r>
              <a:rPr lang="en-US" altLang="zh-CN" sz="2000" b="1" dirty="0" smtClean="0">
                <a:solidFill>
                  <a:srgbClr val="458361"/>
                </a:solidFill>
                <a:latin typeface="Arial" panose="020B0604020202020204" pitchFamily="34" charset="0"/>
              </a:rPr>
              <a:t>WEB</a:t>
            </a:r>
            <a:r>
              <a:rPr lang="zh-CN" altLang="en-US" sz="2000" b="1" dirty="0" smtClean="0">
                <a:solidFill>
                  <a:srgbClr val="458361"/>
                </a:solidFill>
                <a:latin typeface="Arial" panose="020B0604020202020204" pitchFamily="34" charset="0"/>
              </a:rPr>
              <a:t>端界面</a:t>
            </a:r>
            <a:endParaRPr lang="zh-CN" altLang="en-US" dirty="0">
              <a:latin typeface="Arial" panose="020B0604020202020204" pitchFamily="34" charset="0"/>
            </a:endParaRPr>
          </a:p>
        </p:txBody>
      </p:sp>
      <p:sp>
        <p:nvSpPr>
          <p:cNvPr id="10" name="Rectangle 6"/>
          <p:cNvSpPr>
            <a:spLocks noChangeArrowheads="1"/>
          </p:cNvSpPr>
          <p:nvPr/>
        </p:nvSpPr>
        <p:spPr bwMode="auto">
          <a:xfrm>
            <a:off x="150778" y="1285864"/>
            <a:ext cx="1752600" cy="4254500"/>
          </a:xfrm>
          <a:prstGeom prst="rect">
            <a:avLst/>
          </a:prstGeom>
          <a:noFill/>
          <a:ln w="9525">
            <a:noFill/>
            <a:miter lim="800000"/>
          </a:ln>
        </p:spPr>
        <p:txBody>
          <a:bodyPr anchor="ctr"/>
          <a:lstStyle/>
          <a:p>
            <a:pPr>
              <a:lnSpc>
                <a:spcPct val="150000"/>
              </a:lnSpc>
              <a:buClr>
                <a:schemeClr val="tx1"/>
              </a:buClr>
            </a:pPr>
            <a:r>
              <a:rPr lang="zh-CN" altLang="en-US" b="1" dirty="0" smtClean="0">
                <a:solidFill>
                  <a:srgbClr val="000000"/>
                </a:solidFill>
                <a:latin typeface="Arial" panose="020B0604020202020204" pitchFamily="34" charset="0"/>
              </a:rPr>
              <a:t>点击“统计分析”</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9938" name="Picture 2"/>
          <p:cNvPicPr>
            <a:picLocks noChangeAspect="1" noChangeArrowheads="1"/>
          </p:cNvPicPr>
          <p:nvPr/>
        </p:nvPicPr>
        <p:blipFill>
          <a:blip r:embed="rId1"/>
          <a:srcRect/>
          <a:stretch>
            <a:fillRect/>
          </a:stretch>
        </p:blipFill>
        <p:spPr bwMode="auto">
          <a:xfrm>
            <a:off x="1793852" y="1103400"/>
            <a:ext cx="8199064" cy="4611600"/>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507968" y="714360"/>
            <a:ext cx="1193147"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4</a:t>
            </a:r>
            <a:r>
              <a:rPr lang="zh-CN" altLang="en-US" sz="2000" b="1" dirty="0" smtClean="0">
                <a:solidFill>
                  <a:srgbClr val="458361"/>
                </a:solidFill>
                <a:latin typeface="Arial" panose="020B0604020202020204" pitchFamily="34" charset="0"/>
              </a:rPr>
              <a:t>.</a:t>
            </a:r>
            <a:r>
              <a:rPr lang="zh-CN" altLang="en-US" sz="2000" b="1" dirty="0">
                <a:solidFill>
                  <a:srgbClr val="458361"/>
                </a:solidFill>
                <a:latin typeface="Arial" panose="020B0604020202020204" pitchFamily="34" charset="0"/>
              </a:rPr>
              <a:t>Web</a:t>
            </a:r>
            <a:r>
              <a:rPr lang="zh-CN" altLang="en-US" sz="2000" b="1" dirty="0" smtClean="0">
                <a:solidFill>
                  <a:srgbClr val="458361"/>
                </a:solidFill>
                <a:latin typeface="Arial" panose="020B0604020202020204" pitchFamily="34" charset="0"/>
              </a:rPr>
              <a:t>端</a:t>
            </a:r>
            <a:endParaRPr lang="zh-CN" altLang="en-US" dirty="0">
              <a:latin typeface="Arial" panose="020B0604020202020204" pitchFamily="34" charset="0"/>
            </a:endParaRPr>
          </a:p>
        </p:txBody>
      </p:sp>
      <p:pic>
        <p:nvPicPr>
          <p:cNvPr id="31746" name="Picture 2"/>
          <p:cNvPicPr>
            <a:picLocks noGrp="1" noChangeAspect="1" noChangeArrowheads="1"/>
          </p:cNvPicPr>
          <p:nvPr>
            <p:ph idx="1"/>
          </p:nvPr>
        </p:nvPicPr>
        <p:blipFill>
          <a:blip r:embed="rId1"/>
          <a:srcRect/>
          <a:stretch>
            <a:fillRect/>
          </a:stretch>
        </p:blipFill>
        <p:spPr bwMode="auto">
          <a:xfrm>
            <a:off x="795896" y="1142999"/>
            <a:ext cx="8713260" cy="4431031"/>
          </a:xfrm>
          <a:prstGeom prst="rect">
            <a:avLst/>
          </a:prstGeom>
          <a:noFill/>
          <a:ln w="9525">
            <a:noFill/>
            <a:miter lim="800000"/>
            <a:headEnd/>
            <a:tailEnd/>
          </a:ln>
          <a:effectLst/>
        </p:spPr>
      </p:pic>
      <p:sp>
        <p:nvSpPr>
          <p:cNvPr id="7" name="Rectangle 2"/>
          <p:cNvSpPr>
            <a:spLocks noGrp="1" noChangeArrowheads="1"/>
          </p:cNvSpPr>
          <p:nvPr>
            <p:ph type="title"/>
          </p:nvPr>
        </p:nvSpPr>
        <p:spPr>
          <a:xfrm>
            <a:off x="722282" y="142856"/>
            <a:ext cx="8805333" cy="611174"/>
          </a:xfrm>
        </p:spPr>
        <p:txBody>
          <a:bodyPr/>
          <a:lstStyle/>
          <a:p>
            <a:pPr algn="ctr" eaLnBrk="1" hangingPunct="1"/>
            <a:r>
              <a:rPr lang="en-US" altLang="zh-CN" dirty="0" smtClean="0">
                <a:solidFill>
                  <a:srgbClr val="7B9899"/>
                </a:solidFill>
                <a:ea typeface="宋体" panose="02010600030101010101" pitchFamily="2" charset="-122"/>
              </a:rPr>
              <a:t>WEB</a:t>
            </a:r>
            <a:r>
              <a:rPr lang="zh-CN" altLang="en-US" dirty="0" smtClean="0">
                <a:solidFill>
                  <a:srgbClr val="7B9899"/>
                </a:solidFill>
                <a:ea typeface="宋体" panose="02010600030101010101" pitchFamily="2" charset="-122"/>
              </a:rPr>
              <a:t>功能介绍</a:t>
            </a:r>
            <a:endParaRPr lang="zh-CN" altLang="en-US" dirty="0" smtClean="0">
              <a:solidFill>
                <a:srgbClr val="7B9899"/>
              </a:solidFill>
              <a:ea typeface="方正舒体" pitchFamily="2" charset="-122"/>
              <a:sym typeface="Arial" panose="020B0604020202020204" pitchFamily="34" charset="0"/>
            </a:endParaRPr>
          </a:p>
        </p:txBody>
      </p:sp>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2793984" y="1"/>
            <a:ext cx="3643338" cy="857235"/>
          </a:xfrm>
          <a:prstGeom prst="rect">
            <a:avLst/>
          </a:prstGeom>
        </p:spPr>
        <p:txBody>
          <a:bodyPr vert="horz" lIns="91440" tIns="45720" rIns="91440" bIns="45720" rtlCol="0" anchor="ctr">
            <a:noAutofit/>
          </a:bodyPr>
          <a:lstStyle/>
          <a:p>
            <a:pPr lvl="0">
              <a:spcBef>
                <a:spcPct val="0"/>
              </a:spcBef>
              <a:defRPr/>
            </a:pPr>
            <a:r>
              <a:rPr lang="en-US" altLang="zh-CN" sz="2800" b="1" dirty="0" smtClean="0">
                <a:solidFill>
                  <a:srgbClr val="6D6D6D"/>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j-cs"/>
              </a:rPr>
              <a:t>WEB</a:t>
            </a:r>
            <a:r>
              <a:rPr lang="zh-CN" altLang="en-US" sz="2800" b="1" dirty="0" smtClean="0">
                <a:solidFill>
                  <a:srgbClr val="6D6D6D"/>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j-cs"/>
              </a:rPr>
              <a:t>端功能介绍</a:t>
            </a:r>
            <a:endParaRPr lang="zh-CN" altLang="en-US" sz="2800" b="1" dirty="0" smtClean="0">
              <a:solidFill>
                <a:srgbClr val="6D6D6D"/>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j-cs"/>
            </a:endParaRPr>
          </a:p>
        </p:txBody>
      </p:sp>
      <p:sp>
        <p:nvSpPr>
          <p:cNvPr id="10" name="内容占位符 9"/>
          <p:cNvSpPr>
            <a:spLocks noGrp="1"/>
          </p:cNvSpPr>
          <p:nvPr>
            <p:ph idx="1"/>
          </p:nvPr>
        </p:nvSpPr>
        <p:spPr/>
        <p:txBody>
          <a:bodyPr/>
          <a:lstStyle/>
          <a:p>
            <a:r>
              <a:rPr lang="en-US" altLang="zh-CN" dirty="0" smtClean="0"/>
              <a:t>WEB</a:t>
            </a:r>
            <a:r>
              <a:rPr lang="zh-CN" altLang="en-US" dirty="0" smtClean="0"/>
              <a:t>端报表主要分为七大部分，分别是车辆管理、司机管理、报警查询、运营订单、服务监督、用户管理、电召订单。</a:t>
            </a:r>
            <a:endParaRPr lang="zh-CN" altLang="en-US" dirty="0" smtClean="0"/>
          </a:p>
          <a:p>
            <a:pPr lvl="0"/>
            <a:r>
              <a:rPr lang="zh-CN" altLang="en-US" b="1" dirty="0" smtClean="0"/>
              <a:t>车辆管理：</a:t>
            </a:r>
            <a:r>
              <a:rPr lang="zh-CN" altLang="en-US" dirty="0" smtClean="0"/>
              <a:t>包含设备管理、分组管理、车辆列表、围栏报警、文件下载。</a:t>
            </a:r>
            <a:endParaRPr lang="zh-CN" altLang="en-US" dirty="0" smtClean="0"/>
          </a:p>
          <a:p>
            <a:pPr lvl="0"/>
            <a:r>
              <a:rPr lang="zh-CN" altLang="en-US" b="1" dirty="0" smtClean="0"/>
              <a:t>司机管理</a:t>
            </a:r>
            <a:r>
              <a:rPr lang="zh-CN" altLang="en-US" dirty="0" smtClean="0"/>
              <a:t>：包含司机列表、值班情况、司机信息应答表。</a:t>
            </a:r>
            <a:endParaRPr lang="zh-CN" altLang="en-US" dirty="0" smtClean="0"/>
          </a:p>
          <a:p>
            <a:pPr lvl="0"/>
            <a:r>
              <a:rPr lang="zh-CN" altLang="en-US" b="1" dirty="0" smtClean="0"/>
              <a:t>报警查询</a:t>
            </a:r>
            <a:r>
              <a:rPr lang="zh-CN" altLang="en-US" dirty="0" smtClean="0"/>
              <a:t>：包含超速报警明细、</a:t>
            </a:r>
            <a:r>
              <a:rPr lang="en-US" dirty="0" smtClean="0"/>
              <a:t>ACC</a:t>
            </a:r>
            <a:r>
              <a:rPr lang="zh-CN" altLang="en-US" dirty="0" smtClean="0"/>
              <a:t>报警、</a:t>
            </a:r>
            <a:r>
              <a:rPr lang="en-US" dirty="0" smtClean="0"/>
              <a:t>GPS</a:t>
            </a:r>
            <a:r>
              <a:rPr lang="zh-CN" altLang="en-US" dirty="0" smtClean="0"/>
              <a:t>信息丢失报警、紧急按钮报警、视频丢失报警、设备不录像报警、疲劳驾驶报警、进出区域报警、设备上下线报警、储存介质报警、超时停车等报警信息查询、计价器故障、服务评价器故障、</a:t>
            </a:r>
            <a:r>
              <a:rPr lang="en-US" altLang="zh-CN" dirty="0" smtClean="0"/>
              <a:t>LED</a:t>
            </a:r>
            <a:r>
              <a:rPr lang="zh-CN" altLang="en-US" dirty="0" smtClean="0"/>
              <a:t>广告屏故障、顶灯故障、连续驾驶超时、卫星定位、预警</a:t>
            </a:r>
            <a:endParaRPr lang="zh-CN" altLang="en-US" dirty="0" smtClean="0"/>
          </a:p>
          <a:p>
            <a:pPr lvl="0"/>
            <a:r>
              <a:rPr lang="zh-CN" altLang="en-US" b="1" dirty="0" smtClean="0"/>
              <a:t>运营订单：</a:t>
            </a:r>
            <a:r>
              <a:rPr lang="zh-CN" altLang="en-US" dirty="0" smtClean="0"/>
              <a:t>包含客次明细、车辆运营、支付方式、日营运额、月营运额</a:t>
            </a:r>
            <a:endParaRPr lang="zh-CN" altLang="en-US" dirty="0" smtClean="0"/>
          </a:p>
          <a:p>
            <a:pPr lvl="0"/>
            <a:r>
              <a:rPr lang="zh-CN" altLang="en-US" b="1" dirty="0" smtClean="0"/>
              <a:t>服务监督：</a:t>
            </a:r>
            <a:r>
              <a:rPr lang="zh-CN" altLang="en-US" dirty="0" smtClean="0"/>
              <a:t>包含系统日志、投诉登记、服务评价、异常载客等监督信息</a:t>
            </a:r>
            <a:endParaRPr lang="zh-CN" altLang="en-US" dirty="0" smtClean="0"/>
          </a:p>
          <a:p>
            <a:pPr lvl="0"/>
            <a:r>
              <a:rPr lang="zh-CN" altLang="en-US" b="1" dirty="0" smtClean="0"/>
              <a:t>用户管理：</a:t>
            </a:r>
            <a:r>
              <a:rPr lang="zh-CN" altLang="en-US" dirty="0" smtClean="0"/>
              <a:t>包含用户列表、用户角色、会员管理</a:t>
            </a:r>
            <a:endParaRPr lang="zh-CN" altLang="en-US" dirty="0" smtClean="0"/>
          </a:p>
          <a:p>
            <a:pPr lvl="0"/>
            <a:r>
              <a:rPr lang="zh-CN" altLang="en-US" b="1" dirty="0" smtClean="0"/>
              <a:t>电召订单：</a:t>
            </a:r>
            <a:r>
              <a:rPr lang="zh-CN" altLang="en-US" dirty="0" smtClean="0"/>
              <a:t>包含订单列表、车辆运营、状态统计、日营运额、月营运额</a:t>
            </a:r>
            <a:endParaRPr lang="zh-CN" altLang="en-US" dirty="0" smtClean="0"/>
          </a:p>
          <a:p>
            <a:endParaRPr lang="zh-CN" altLang="en-US" dirty="0"/>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bwMode="auto">
          <a:xfrm>
            <a:off x="1498600" y="3210719"/>
            <a:ext cx="7467600"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1507" name="TextBox 3"/>
          <p:cNvSpPr txBox="1">
            <a:spLocks noChangeArrowheads="1"/>
          </p:cNvSpPr>
          <p:nvPr/>
        </p:nvSpPr>
        <p:spPr bwMode="auto">
          <a:xfrm>
            <a:off x="3708400" y="1737378"/>
            <a:ext cx="42672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8000" dirty="0">
                <a:solidFill>
                  <a:schemeClr val="accent2"/>
                </a:solidFill>
                <a:latin typeface="华文琥珀" pitchFamily="2" charset="-122"/>
                <a:ea typeface="华文琥珀" pitchFamily="2" charset="-122"/>
              </a:rPr>
              <a:t>谢 谢！</a:t>
            </a:r>
            <a:endParaRPr lang="zh-CN" altLang="en-US" sz="8000" dirty="0">
              <a:solidFill>
                <a:schemeClr val="accent2"/>
              </a:solidFill>
              <a:latin typeface="华文琥珀" pitchFamily="2" charset="-122"/>
              <a:ea typeface="华文琥珀"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ags/tag1.xml><?xml version="1.0" encoding="utf-8"?>
<p:tagLst xmlns:p="http://schemas.openxmlformats.org/presentationml/2006/main">
  <p:tag name="THINKCELLSHAPEDONOTDELETE" val="pnBokgumI7UO5.do_6P50XQ"/>
</p:tagLst>
</file>

<file path=ppt/tags/tag2.xml><?xml version="1.0" encoding="utf-8"?>
<p:tagLst xmlns:p="http://schemas.openxmlformats.org/presentationml/2006/main">
  <p:tag name="THINKCELLSHAPEDONOTDELETE" val="p6zG3le9djEKSTvT8z6sS9Q"/>
</p:tagLst>
</file>

<file path=ppt/tags/tag3.xml><?xml version="1.0" encoding="utf-8"?>
<p:tagLst xmlns:p="http://schemas.openxmlformats.org/presentationml/2006/main">
  <p:tag name="THINKCELLSHAPEDONOTDELETE" val="pzJeeSHFix0SXPg29ZidHHQ"/>
</p:tagLst>
</file>

<file path=ppt/tags/tag4.xml><?xml version="1.0" encoding="utf-8"?>
<p:tagLst xmlns:p="http://schemas.openxmlformats.org/presentationml/2006/main">
  <p:tag name="THINKCELLSHAPEDONOTDELETE" val="pwIzEi_iknE2uRI9.6XpQqQ"/>
</p:tagLst>
</file>

<file path=ppt/tags/tag5.xml><?xml version="1.0" encoding="utf-8"?>
<p:tagLst xmlns:p="http://schemas.openxmlformats.org/presentationml/2006/main">
  <p:tag name="THINKCELLSHAPEDONOTDELETE" val="pOuEpekAOgk.DzEmrnDXkJg"/>
</p:tagLst>
</file>

<file path=ppt/tags/tag6.xml><?xml version="1.0" encoding="utf-8"?>
<p:tagLst xmlns:p="http://schemas.openxmlformats.org/presentationml/2006/main">
  <p:tag name="THINKCELLSHAPEDONOTDELETE" val="pnBokgumI7UO5.do_6P50XQ"/>
</p:tagLst>
</file>

<file path=ppt/tags/tag7.xml><?xml version="1.0" encoding="utf-8"?>
<p:tagLst xmlns:p="http://schemas.openxmlformats.org/presentationml/2006/main">
  <p:tag name="THINKCELLSHAPEDONOTDELETE" val="p6zG3le9djEKSTvT8z6sS9Q"/>
</p:tagLst>
</file>

<file path=ppt/tags/tag8.xml><?xml version="1.0" encoding="utf-8"?>
<p:tagLst xmlns:p="http://schemas.openxmlformats.org/presentationml/2006/main">
  <p:tag name="THINKCELLSHAPEDONOTDELETE" val="pzJeeSHFix0SXPg29ZidHHQ"/>
</p:tagLst>
</file>

<file path=ppt/tags/tag9.xml><?xml version="1.0" encoding="utf-8"?>
<p:tagLst xmlns:p="http://schemas.openxmlformats.org/presentationml/2006/main">
  <p:tag name="THINKCELLSHAPEDONOTDELETE" val="pwIzEi_iknE2uRI9.6XpQqQ"/>
</p:tagLst>
</file>

<file path=ppt/tags/tag10.xml><?xml version="1.0" encoding="utf-8"?>
<p:tagLst xmlns:p="http://schemas.openxmlformats.org/presentationml/2006/main">
  <p:tag name="THINKCELLSHAPEDONOTDELETE" val="pOuEpekAOgk.DzEmrnDXkJg"/>
</p:tagLst>
</file>

<file path=ppt/tags/tag11.xml><?xml version="1.0" encoding="utf-8"?>
<p:tagLst xmlns:p="http://schemas.openxmlformats.org/presentationml/2006/main">
  <p:tag name="TIMING" val="|1.9|2.4|2.5"/>
</p:tagLst>
</file>

<file path=ppt/tags/tag12.xml><?xml version="1.0" encoding="utf-8"?>
<p:tagLst xmlns:p="http://schemas.openxmlformats.org/presentationml/2006/main">
  <p:tag name="TIMING" val="|7.7|10.3|10.1|9.4"/>
</p:tagLst>
</file>

<file path=ppt/theme/theme1.xml><?xml version="1.0" encoding="utf-8"?>
<a:theme xmlns:a="http://schemas.openxmlformats.org/drawingml/2006/main" name="dahua_00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CCECFF"/>
            </a:gs>
            <a:gs pos="100000">
              <a:schemeClr val="bg1"/>
            </a:gs>
          </a:gsLst>
          <a:lin ang="5400000" scaled="1"/>
        </a:gradFill>
        <a:ln w="12700" algn="ctr">
          <a:solidFill>
            <a:srgbClr val="99CCFF"/>
          </a:solidFill>
          <a:round/>
        </a:ln>
        <a:effectLst>
          <a:outerShdw dist="135003" dir="2928844" algn="ctr" rotWithShape="0">
            <a:srgbClr val="000000">
              <a:alpha val="50000"/>
            </a:srgbClr>
          </a:outerShdw>
        </a:effectLst>
      </a:spPr>
      <a:bodyPr wrap="none" anchor="ctr"/>
      <a:lstStyle>
        <a:defPPr algn="l">
          <a:lnSpc>
            <a:spcPct val="125000"/>
          </a:lnSpc>
          <a:buFont typeface="Wingdings" panose="05000000000000000000" pitchFamily="2" charset="2"/>
          <a:buChar char="ü"/>
          <a:defRPr b="0" dirty="0">
            <a:solidFill>
              <a:schemeClr val="tx1"/>
            </a:solidFill>
            <a:latin typeface="微软雅黑" panose="020B0503020204020204" pitchFamily="34" charset="-122"/>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dahua_002</Template>
  <TotalTime>0</TotalTime>
  <Words>6949</Words>
  <Application>WPS 演示</Application>
  <PresentationFormat>自定义</PresentationFormat>
  <Paragraphs>1096</Paragraphs>
  <Slides>61</Slides>
  <Notes>33</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61</vt:i4>
      </vt:variant>
    </vt:vector>
  </HeadingPairs>
  <TitlesOfParts>
    <vt:vector size="85" baseType="lpstr">
      <vt:lpstr>Arial</vt:lpstr>
      <vt:lpstr>宋体</vt:lpstr>
      <vt:lpstr>Wingdings</vt:lpstr>
      <vt:lpstr>微软雅黑</vt:lpstr>
      <vt:lpstr>华文新魏</vt:lpstr>
      <vt:lpstr>Verdana</vt:lpstr>
      <vt:lpstr>Franklin Gothic Book</vt:lpstr>
      <vt:lpstr>Arial Unicode MS</vt:lpstr>
      <vt:lpstr>黑体</vt:lpstr>
      <vt:lpstr>Calibri</vt:lpstr>
      <vt:lpstr>Arial</vt:lpstr>
      <vt:lpstr>Arial Black</vt:lpstr>
      <vt:lpstr>Gulim</vt:lpstr>
      <vt:lpstr>Segoe UI</vt:lpstr>
      <vt:lpstr>Calibri</vt:lpstr>
      <vt:lpstr>Times New Roman</vt:lpstr>
      <vt:lpstr>Times New Roman</vt:lpstr>
      <vt:lpstr>PMingLiU</vt:lpstr>
      <vt:lpstr>方正舒体</vt:lpstr>
      <vt:lpstr>华文琥珀</vt:lpstr>
      <vt:lpstr>Franklin Gothic Medium</vt:lpstr>
      <vt:lpstr>Malgun Gothic</vt:lpstr>
      <vt:lpstr>PMingLiU-ExtB</vt:lpstr>
      <vt:lpstr>dahua_002</vt:lpstr>
      <vt:lpstr>出租车视频监控解决方案</vt:lpstr>
      <vt:lpstr>目  录</vt:lpstr>
      <vt:lpstr>车载监控系统定义</vt:lpstr>
      <vt:lpstr>车载监控系统环境特点</vt:lpstr>
      <vt:lpstr>车载监控系统环境特点</vt:lpstr>
      <vt:lpstr>车载监控系统特色功能</vt:lpstr>
      <vt:lpstr>车载相关规范</vt:lpstr>
      <vt:lpstr>PowerPoint 演示文稿</vt:lpstr>
      <vt:lpstr>车载监控系统分类</vt:lpstr>
      <vt:lpstr>目  录</vt:lpstr>
      <vt:lpstr>出租车行业市场</vt:lpstr>
      <vt:lpstr>出租车常见设备</vt:lpstr>
      <vt:lpstr>PowerPoint 演示文稿</vt:lpstr>
      <vt:lpstr>出租车载行业发展趋势</vt:lpstr>
      <vt:lpstr>目  录</vt:lpstr>
      <vt:lpstr>出租车载行业客户关注点</vt:lpstr>
      <vt:lpstr>出租行业功能——设备联动</vt:lpstr>
      <vt:lpstr>出租行业功能——报警信息</vt:lpstr>
      <vt:lpstr>出租行业功能</vt:lpstr>
      <vt:lpstr>出租行业功能——出租调度</vt:lpstr>
      <vt:lpstr>出租车视频监控系统结构</vt:lpstr>
      <vt:lpstr>PowerPoint 演示文稿</vt:lpstr>
      <vt:lpstr>出租车内部点位图</vt:lpstr>
      <vt:lpstr>PowerPoint 演示文稿</vt:lpstr>
      <vt:lpstr>无线传输参数</vt:lpstr>
      <vt:lpstr>PowerPoint 演示文稿</vt:lpstr>
      <vt:lpstr>PowerPoint 演示文稿</vt:lpstr>
      <vt:lpstr>车载视频监控系统平台功能</vt:lpstr>
      <vt:lpstr>全套解决方案</vt:lpstr>
      <vt:lpstr>目  录</vt:lpstr>
      <vt:lpstr>PowerPoint 演示文稿</vt:lpstr>
      <vt:lpstr>出租屏产品详细介绍|产品特点</vt:lpstr>
      <vt:lpstr>PowerPoint 演示文稿</vt:lpstr>
      <vt:lpstr>PowerPoint 演示文稿</vt:lpstr>
      <vt:lpstr>系统功能</vt:lpstr>
      <vt:lpstr>系统功能</vt:lpstr>
      <vt:lpstr>系统功能</vt:lpstr>
      <vt:lpstr>系统功能</vt:lpstr>
      <vt:lpstr>系统功能</vt:lpstr>
      <vt:lpstr>系统功能</vt:lpstr>
      <vt:lpstr>系统功能</vt:lpstr>
      <vt:lpstr>系统功能</vt:lpstr>
      <vt:lpstr>系统功能</vt:lpstr>
      <vt:lpstr>系统功能</vt:lpstr>
      <vt:lpstr>系统功能</vt:lpstr>
      <vt:lpstr>目  录</vt:lpstr>
      <vt:lpstr>出租车管理平台</vt:lpstr>
      <vt:lpstr>平台架构</vt:lpstr>
      <vt:lpstr>出租车管理平台</vt:lpstr>
      <vt:lpstr>出租车管理平台</vt:lpstr>
      <vt:lpstr>出租车管理平台</vt:lpstr>
      <vt:lpstr>出租车客户端功能介绍</vt:lpstr>
      <vt:lpstr>出租车客户端功能介绍</vt:lpstr>
      <vt:lpstr>出租车客户端功能介绍</vt:lpstr>
      <vt:lpstr>出租车客户端功能介绍</vt:lpstr>
      <vt:lpstr>出租车客户端功能介绍</vt:lpstr>
      <vt:lpstr>出租车客户端功能介绍</vt:lpstr>
      <vt:lpstr>WEB功能介绍</vt:lpstr>
      <vt:lpstr>WEB功能介绍</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出租车解决方案</dc:title>
  <dc:creator>Yoki</dc:creator>
  <cp:lastModifiedBy>车载监控第一品牌 -锐视保-侯启成</cp:lastModifiedBy>
  <cp:revision>1255</cp:revision>
  <cp:lastPrinted>2011-10-20T07:04:00Z</cp:lastPrinted>
  <dcterms:created xsi:type="dcterms:W3CDTF">2011-10-17T06:06:00Z</dcterms:created>
  <dcterms:modified xsi:type="dcterms:W3CDTF">2018-11-13T02:18:53Z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2052-10.1.0.7668</vt:lpwstr>
  </property>
  <property fmtid="{D5CDD505-2E9C-101B-9397-08002B2CF9AE}" pid="3" name="KSORubyTemplateID">
    <vt:lpwstr>13</vt:lpwstr>
  </property>
</Properties>
</file>